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57" r:id="rId3"/>
    <p:sldId id="263" r:id="rId4"/>
    <p:sldId id="264" r:id="rId5"/>
    <p:sldId id="258" r:id="rId6"/>
    <p:sldId id="260" r:id="rId7"/>
    <p:sldId id="265" r:id="rId8"/>
    <p:sldId id="266" r:id="rId9"/>
    <p:sldId id="267" r:id="rId10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2340" y="84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06C1-7B93-47C0-8EE3-78E50524F2AF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92DEF-3ED4-4EA5-B573-B42441D40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CECB-79BE-48F9-A3F3-6A36C91566FC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FB48-A7FD-427E-AFFF-E2BD646803E4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CE20-B7E6-48C3-A367-B7FF18B6E4D8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7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4D50-0091-4623-803C-F00857D7CDBB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23F4-011C-4183-B338-EEA40687AFD4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14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881-1B5B-41BC-B799-FB7366BD4E78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98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1FE3-107A-4E62-BFB8-6F5606FE8E3A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1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088A-D5FA-472C-8AE1-D83719036EC8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8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0A3C-8AA5-49FE-8E02-725099C5270C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9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949-D156-419D-907A-8B5815763AFE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73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9-918C-4E79-89EA-4CE223206BE2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81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E29D-BE7A-44A0-A134-FC16F1021A54}" type="datetime1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35122"/>
              </p:ext>
            </p:extLst>
          </p:nvPr>
        </p:nvGraphicFramePr>
        <p:xfrm>
          <a:off x="326571" y="1562237"/>
          <a:ext cx="6067343" cy="800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1999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1638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1903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8471" y="299232"/>
            <a:ext cx="6283779" cy="124148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80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○○にふれたら</a:t>
            </a:r>
            <a:r>
              <a:rPr kumimoji="1" lang="en-US" altLang="ja-JP" sz="38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38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8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音をならす・いう（ふきだし）</a:t>
            </a:r>
            <a:endParaRPr kumimoji="1" lang="ja-JP" altLang="en-US" sz="3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3951" y="3588713"/>
            <a:ext cx="606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もしリンゴにふれたなら、「ニャー」の音をならし、「やったー！」と言う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3070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76" y="2588089"/>
            <a:ext cx="780178" cy="79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42" y="2314570"/>
            <a:ext cx="990632" cy="104400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3489474" y="1854523"/>
            <a:ext cx="1408690" cy="536343"/>
          </a:xfrm>
          <a:prstGeom prst="wedgeRoundRectCallout">
            <a:avLst>
              <a:gd name="adj1" fmla="val -49593"/>
              <a:gd name="adj2" fmla="val 765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やったー</a:t>
            </a:r>
            <a:endParaRPr kumimoji="1" lang="ja-JP" altLang="en-US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6" name="円形吹き出し 15"/>
          <p:cNvSpPr/>
          <p:nvPr/>
        </p:nvSpPr>
        <p:spPr>
          <a:xfrm>
            <a:off x="789536" y="1793363"/>
            <a:ext cx="1467272" cy="658661"/>
          </a:xfrm>
          <a:prstGeom prst="wedgeEllipseCallout">
            <a:avLst>
              <a:gd name="adj1" fmla="val 64518"/>
              <a:gd name="adj2" fmla="val 6522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ニャー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24232" t="33333" r="45608" b="36459"/>
          <a:stretch/>
        </p:blipFill>
        <p:spPr>
          <a:xfrm>
            <a:off x="521154" y="5916804"/>
            <a:ext cx="3924300" cy="2209800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>
            <a:off x="4482427" y="7380881"/>
            <a:ext cx="1684189" cy="1322615"/>
          </a:xfrm>
          <a:prstGeom prst="wedgeEllipseCallout">
            <a:avLst>
              <a:gd name="adj1" fmla="val -57603"/>
              <a:gd name="adj2" fmla="val -337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/>
              <a:t>ふき</a:t>
            </a:r>
            <a:endParaRPr kumimoji="1" lang="en-US" altLang="ja-JP" sz="2400" smtClean="0"/>
          </a:p>
          <a:p>
            <a:pPr algn="ctr"/>
            <a:r>
              <a:rPr kumimoji="1" lang="ja-JP" altLang="en-US" sz="2400" smtClean="0"/>
              <a:t>だし</a:t>
            </a:r>
            <a:endParaRPr kumimoji="1" lang="ja-JP" altLang="en-US" sz="2400"/>
          </a:p>
        </p:txBody>
      </p:sp>
      <p:sp>
        <p:nvSpPr>
          <p:cNvPr id="18" name="円形吹き出し 17"/>
          <p:cNvSpPr/>
          <p:nvPr/>
        </p:nvSpPr>
        <p:spPr>
          <a:xfrm>
            <a:off x="4482427" y="5500810"/>
            <a:ext cx="1684189" cy="1322615"/>
          </a:xfrm>
          <a:prstGeom prst="wedgeEllipseCallout">
            <a:avLst>
              <a:gd name="adj1" fmla="val -84749"/>
              <a:gd name="adj2" fmla="val 468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/>
              <a:t>音</a:t>
            </a:r>
            <a:endParaRPr kumimoji="1" lang="ja-JP" altLang="en-US" sz="2400"/>
          </a:p>
        </p:txBody>
      </p:sp>
      <p:sp>
        <p:nvSpPr>
          <p:cNvPr id="14" name="角丸四角形吹き出し 13"/>
          <p:cNvSpPr/>
          <p:nvPr/>
        </p:nvSpPr>
        <p:spPr>
          <a:xfrm>
            <a:off x="547502" y="8385367"/>
            <a:ext cx="3897951" cy="964484"/>
          </a:xfrm>
          <a:prstGeom prst="wedgeRoundRectCallout">
            <a:avLst>
              <a:gd name="adj1" fmla="val 13451"/>
              <a:gd name="adj2" fmla="val -1201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400" smtClean="0"/>
              <a:t>うまくうごかないときは、</a:t>
            </a:r>
            <a:endParaRPr kumimoji="1" lang="en-US" altLang="ja-JP" sz="2400" smtClean="0"/>
          </a:p>
          <a:p>
            <a:r>
              <a:rPr kumimoji="1" lang="ja-JP" altLang="en-US" sz="2400" smtClean="0"/>
              <a:t>数字をかえてみよう！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0090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3502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927" y="299232"/>
            <a:ext cx="6230629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80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○色にふれたら</a:t>
            </a:r>
            <a:r>
              <a:rPr kumimoji="1" lang="ja-JP" altLang="en-US" sz="38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ジャンプする</a:t>
            </a:r>
            <a:endParaRPr kumimoji="1" lang="ja-JP" altLang="en-US" sz="3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1114" y="3322149"/>
            <a:ext cx="564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u="sng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○色にふれたら</a:t>
            </a:r>
            <a:endParaRPr kumimoji="1" lang="en-US" altLang="ja-JP" sz="2800" u="sng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上に３すすむことを１０回くりかえし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下に３すすむことを１０回くりかえす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02991" y="2640111"/>
            <a:ext cx="1745158" cy="653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U ターン矢印 12"/>
          <p:cNvSpPr/>
          <p:nvPr/>
        </p:nvSpPr>
        <p:spPr>
          <a:xfrm>
            <a:off x="4179392" y="1464536"/>
            <a:ext cx="885186" cy="9417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7409" t="30730" r="36823" b="14583"/>
          <a:stretch/>
        </p:blipFill>
        <p:spPr>
          <a:xfrm>
            <a:off x="1683841" y="5353037"/>
            <a:ext cx="3352800" cy="4000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52" y="1979570"/>
            <a:ext cx="1125898" cy="1186552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535870" y="1547334"/>
            <a:ext cx="2020550" cy="964484"/>
          </a:xfrm>
          <a:prstGeom prst="wedgeRoundRectCallout">
            <a:avLst>
              <a:gd name="adj1" fmla="val 67576"/>
              <a:gd name="adj2" fmla="val 4778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400" smtClean="0"/>
              <a:t>赤にふれると・・・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645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3502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067343" cy="93150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○色ふれたら</a:t>
            </a:r>
            <a:r>
              <a:rPr kumimoji="1" lang="ja-JP" altLang="en-US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かいてんする</a:t>
            </a: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71" y="3322149"/>
            <a:ext cx="606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①かいてん方ほうを自由かいてんにする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②赤色にふれたら、９０どかいてんする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1998141" y="2208709"/>
            <a:ext cx="580673" cy="623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147136" y="2208709"/>
            <a:ext cx="580673" cy="623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1114" y="1380298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r>
              <a:rPr kumimoji="1" lang="ja-JP" altLang="en-US" sz="24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</a:t>
            </a:r>
            <a:endParaRPr kumimoji="1" lang="ja-JP" altLang="en-US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24240" t="30558" r="40913" b="48911"/>
          <a:stretch/>
        </p:blipFill>
        <p:spPr>
          <a:xfrm>
            <a:off x="610154" y="5399642"/>
            <a:ext cx="5178884" cy="171558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085560" y="2762134"/>
            <a:ext cx="575794" cy="490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389828" y="2796997"/>
            <a:ext cx="575794" cy="490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327091" y="2796997"/>
            <a:ext cx="575794" cy="490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" y="1889550"/>
            <a:ext cx="1125898" cy="11865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7293" y="1889639"/>
            <a:ext cx="1125898" cy="11865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69664" y="1952898"/>
            <a:ext cx="1125898" cy="11865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26720" t="40885" r="42972" b="32031"/>
          <a:stretch/>
        </p:blipFill>
        <p:spPr>
          <a:xfrm>
            <a:off x="635126" y="7376838"/>
            <a:ext cx="3934418" cy="19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29265"/>
              </p:ext>
            </p:extLst>
          </p:nvPr>
        </p:nvGraphicFramePr>
        <p:xfrm>
          <a:off x="326571" y="1362243"/>
          <a:ext cx="6067343" cy="829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73165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3064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372964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067343" cy="93150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○色にふれたら</a:t>
            </a:r>
            <a:r>
              <a:rPr kumimoji="1" lang="ja-JP" altLang="en-US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ワープする</a:t>
            </a: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450" y="4294160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ねこの</a:t>
            </a:r>
            <a:r>
              <a:rPr kumimoji="1" lang="en-US" altLang="ja-JP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x</a:t>
            </a:r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ざひょう、</a:t>
            </a:r>
            <a:r>
              <a:rPr kumimoji="1" lang="en-US" altLang="ja-JP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</a:t>
            </a:r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ざひょうを変えると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その場所にワープします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467764" y="1996160"/>
            <a:ext cx="575794" cy="490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5" y="1720884"/>
            <a:ext cx="822975" cy="8673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3078484"/>
            <a:ext cx="822975" cy="86731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1038573">
            <a:off x="2170009" y="2651250"/>
            <a:ext cx="2465269" cy="58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90549" y="3048575"/>
            <a:ext cx="1970000" cy="897219"/>
          </a:xfrm>
          <a:prstGeom prst="wedgeRoundRectCallout">
            <a:avLst>
              <a:gd name="adj1" fmla="val -11620"/>
              <a:gd name="adj2" fmla="val -964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400" smtClean="0"/>
              <a:t>赤にふれると・・・</a:t>
            </a:r>
            <a:endParaRPr kumimoji="1" lang="ja-JP" altLang="en-US" sz="2400"/>
          </a:p>
        </p:txBody>
      </p:sp>
      <p:sp>
        <p:nvSpPr>
          <p:cNvPr id="17" name="角丸四角形吹き出し 16"/>
          <p:cNvSpPr/>
          <p:nvPr/>
        </p:nvSpPr>
        <p:spPr>
          <a:xfrm>
            <a:off x="3947489" y="1690975"/>
            <a:ext cx="1970000" cy="897219"/>
          </a:xfrm>
          <a:prstGeom prst="wedgeRoundRectCallout">
            <a:avLst>
              <a:gd name="adj1" fmla="val 28027"/>
              <a:gd name="adj2" fmla="val 8407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2400" smtClean="0"/>
              <a:t>ワープする</a:t>
            </a:r>
            <a:endParaRPr kumimoji="1" lang="ja-JP" altLang="en-US" sz="240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35212" t="41726" r="43405" b="42928"/>
          <a:stretch/>
        </p:blipFill>
        <p:spPr>
          <a:xfrm>
            <a:off x="548450" y="7508313"/>
            <a:ext cx="4977019" cy="2008292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461435" y="6027521"/>
            <a:ext cx="2910218" cy="1222989"/>
          </a:xfrm>
          <a:prstGeom prst="wedgeRoundRectCallout">
            <a:avLst>
              <a:gd name="adj1" fmla="val 60003"/>
              <a:gd name="adj2" fmla="val 12899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en-US" altLang="ja-JP" smtClean="0"/>
              <a:t>x</a:t>
            </a:r>
            <a:r>
              <a:rPr kumimoji="1" lang="ja-JP" altLang="en-US" smtClean="0"/>
              <a:t>ざひょう、</a:t>
            </a:r>
            <a:r>
              <a:rPr kumimoji="1" lang="en-US" altLang="ja-JP" smtClean="0"/>
              <a:t>y</a:t>
            </a:r>
            <a:r>
              <a:rPr kumimoji="1" lang="ja-JP" altLang="en-US" smtClean="0"/>
              <a:t>ざひょうの数字を変えると、ワープする場所がかわるよ！</a:t>
            </a:r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5025841" y="5679155"/>
            <a:ext cx="1266741" cy="2370270"/>
          </a:xfrm>
          <a:prstGeom prst="wedgeRoundRectCallout">
            <a:avLst>
              <a:gd name="adj1" fmla="val -65304"/>
              <a:gd name="adj2" fmla="val 620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ja-JP" altLang="en-US" smtClean="0"/>
              <a:t>Ｘざひょうとｙざひょうは、じっさいにねこをその場所にうごかすとわかるよ。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77760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059941" cy="93150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○色にふれたら</a:t>
            </a:r>
            <a:r>
              <a:rPr kumimoji="1" lang="ja-JP" altLang="en-US" sz="32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大きくなる・小さくなる</a:t>
            </a:r>
            <a:endParaRPr kumimoji="1" lang="ja-JP" altLang="en-US" sz="32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1114" y="3322149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水色にふれると</a:t>
            </a:r>
            <a:r>
              <a:rPr kumimoji="1" lang="en-US" altLang="ja-JP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大きくする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赤色にふれると</a:t>
            </a:r>
            <a:r>
              <a:rPr kumimoji="1" lang="en-US" altLang="ja-JP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小さくなる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8" y="2236219"/>
            <a:ext cx="757735" cy="79855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45" y="1410280"/>
            <a:ext cx="1599488" cy="1685655"/>
          </a:xfrm>
          <a:prstGeom prst="rect">
            <a:avLst/>
          </a:prstGeom>
        </p:spPr>
      </p:pic>
      <p:sp>
        <p:nvSpPr>
          <p:cNvPr id="3" name="左矢印 2"/>
          <p:cNvSpPr/>
          <p:nvPr/>
        </p:nvSpPr>
        <p:spPr>
          <a:xfrm>
            <a:off x="1549478" y="2266793"/>
            <a:ext cx="884830" cy="5896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 flipH="1">
            <a:off x="3572514" y="2272470"/>
            <a:ext cx="884830" cy="5896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2041" y="1620462"/>
            <a:ext cx="11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赤色に</a:t>
            </a:r>
            <a:endParaRPr kumimoji="1" lang="en-US" altLang="ja-JP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ふれる</a:t>
            </a:r>
            <a:endParaRPr kumimoji="1" lang="en-US" altLang="ja-JP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41659" y="1609681"/>
            <a:ext cx="11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水色に</a:t>
            </a:r>
            <a:endParaRPr kumimoji="1" lang="en-US" altLang="ja-JP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ふれる</a:t>
            </a:r>
            <a:endParaRPr kumimoji="1"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円形吹き出し 16"/>
          <p:cNvSpPr/>
          <p:nvPr/>
        </p:nvSpPr>
        <p:spPr>
          <a:xfrm>
            <a:off x="4457344" y="5475937"/>
            <a:ext cx="1684189" cy="1322615"/>
          </a:xfrm>
          <a:prstGeom prst="wedgeEllipseCallout">
            <a:avLst>
              <a:gd name="adj1" fmla="val -62127"/>
              <a:gd name="adj2" fmla="val 180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/>
              <a:t>大きく</a:t>
            </a:r>
            <a:endParaRPr kumimoji="1" lang="en-US" altLang="ja-JP" sz="2400" smtClean="0"/>
          </a:p>
          <a:p>
            <a:pPr algn="ctr"/>
            <a:r>
              <a:rPr kumimoji="1" lang="ja-JP" altLang="en-US" sz="2400" smtClean="0"/>
              <a:t>なる</a:t>
            </a:r>
            <a:endParaRPr kumimoji="1" lang="ja-JP" altLang="en-US" sz="2400"/>
          </a:p>
        </p:txBody>
      </p:sp>
      <p:sp>
        <p:nvSpPr>
          <p:cNvPr id="18" name="円形吹き出し 17"/>
          <p:cNvSpPr/>
          <p:nvPr/>
        </p:nvSpPr>
        <p:spPr>
          <a:xfrm>
            <a:off x="4420354" y="7592850"/>
            <a:ext cx="1684189" cy="1322615"/>
          </a:xfrm>
          <a:prstGeom prst="wedgeEllipseCallout">
            <a:avLst>
              <a:gd name="adj1" fmla="val -62127"/>
              <a:gd name="adj2" fmla="val 180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/>
              <a:t>小さくなる</a:t>
            </a:r>
            <a:endParaRPr kumimoji="1" lang="ja-JP" altLang="en-US" sz="240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380097" y="2739504"/>
            <a:ext cx="575794" cy="4631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245370" y="2735664"/>
            <a:ext cx="575794" cy="4462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16" y="1848222"/>
            <a:ext cx="1125898" cy="11865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25841" t="34114" r="48829" b="13281"/>
          <a:stretch/>
        </p:blipFill>
        <p:spPr>
          <a:xfrm>
            <a:off x="702418" y="5424134"/>
            <a:ext cx="3428565" cy="40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96805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236036" cy="93150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○色にふれたら</a:t>
            </a:r>
            <a:r>
              <a:rPr kumimoji="1" lang="ja-JP" altLang="en-US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色をかえる</a:t>
            </a: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1902092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6571" y="3322149"/>
            <a:ext cx="6067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青色にふれるとねこの色がかわる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0784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106909" y="2273582"/>
            <a:ext cx="607157" cy="4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222547" y="2273582"/>
            <a:ext cx="607157" cy="4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39311" t="36719" r="38309" b="18732"/>
          <a:stretch/>
        </p:blipFill>
        <p:spPr>
          <a:xfrm>
            <a:off x="2890643" y="1800869"/>
            <a:ext cx="1138333" cy="127403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l="39751" t="36198" r="37848" b="19270"/>
          <a:stretch/>
        </p:blipFill>
        <p:spPr>
          <a:xfrm>
            <a:off x="4936555" y="1772029"/>
            <a:ext cx="1140266" cy="127441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27306" t="30208" r="33162" b="11199"/>
          <a:stretch/>
        </p:blipFill>
        <p:spPr>
          <a:xfrm>
            <a:off x="547502" y="5568803"/>
            <a:ext cx="4678924" cy="389910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682449" y="8250872"/>
            <a:ext cx="270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これをくわえると</a:t>
            </a:r>
            <a:endParaRPr kumimoji="1" lang="en-US" altLang="ja-JP" sz="24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もとの色にもどる</a:t>
            </a:r>
            <a:endParaRPr kumimoji="1" lang="en-US" altLang="ja-JP" sz="24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左矢印 17"/>
          <p:cNvSpPr/>
          <p:nvPr/>
        </p:nvSpPr>
        <p:spPr>
          <a:xfrm>
            <a:off x="2905945" y="8484810"/>
            <a:ext cx="700379" cy="3631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29265"/>
              </p:ext>
            </p:extLst>
          </p:nvPr>
        </p:nvGraphicFramePr>
        <p:xfrm>
          <a:off x="326571" y="1362243"/>
          <a:ext cx="6067343" cy="829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73165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3064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372964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3567" y="254691"/>
            <a:ext cx="6370865" cy="94016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○色にふれたら</a:t>
            </a:r>
            <a:r>
              <a:rPr kumimoji="1" lang="ja-JP" altLang="en-US" sz="36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スタートにもどる</a:t>
            </a:r>
            <a:endParaRPr kumimoji="1" lang="ja-JP" altLang="en-US" sz="36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450" y="4294160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赤色にふれるスタートのばしょにもどる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409385" y="1872968"/>
            <a:ext cx="575794" cy="490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86" y="1597692"/>
            <a:ext cx="822975" cy="8673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7" y="3013561"/>
            <a:ext cx="822975" cy="86731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9526947">
            <a:off x="1642050" y="2499374"/>
            <a:ext cx="3152514" cy="58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4221250" y="3046620"/>
            <a:ext cx="1970000" cy="897219"/>
          </a:xfrm>
          <a:prstGeom prst="wedgeRoundRectCallout">
            <a:avLst>
              <a:gd name="adj1" fmla="val -11620"/>
              <a:gd name="adj2" fmla="val -964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400" smtClean="0"/>
              <a:t>赤にふれると・・・</a:t>
            </a:r>
            <a:endParaRPr kumimoji="1" lang="ja-JP" altLang="en-US" sz="2400"/>
          </a:p>
        </p:txBody>
      </p:sp>
      <p:sp>
        <p:nvSpPr>
          <p:cNvPr id="17" name="角丸四角形吹き出し 16"/>
          <p:cNvSpPr/>
          <p:nvPr/>
        </p:nvSpPr>
        <p:spPr>
          <a:xfrm>
            <a:off x="461069" y="1703053"/>
            <a:ext cx="1970000" cy="897219"/>
          </a:xfrm>
          <a:prstGeom prst="wedgeRoundRectCallout">
            <a:avLst>
              <a:gd name="adj1" fmla="val 5786"/>
              <a:gd name="adj2" fmla="val 9468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2400" smtClean="0"/>
              <a:t>スタートにもどる</a:t>
            </a:r>
            <a:endParaRPr kumimoji="1" lang="ja-JP" altLang="en-US" sz="24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5695" t="66406" r="43705" b="14584"/>
          <a:stretch/>
        </p:blipFill>
        <p:spPr>
          <a:xfrm>
            <a:off x="761597" y="6474399"/>
            <a:ext cx="5145660" cy="1797288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761597" y="8500741"/>
            <a:ext cx="5145659" cy="897219"/>
          </a:xfrm>
          <a:prstGeom prst="wedgeRoundRectCallout">
            <a:avLst>
              <a:gd name="adj1" fmla="val -11620"/>
              <a:gd name="adj2" fmla="val -964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400" smtClean="0"/>
              <a:t>さいしょのばしょは、</a:t>
            </a:r>
            <a:endParaRPr kumimoji="1" lang="en-US" altLang="ja-JP" sz="2400" smtClean="0"/>
          </a:p>
          <a:p>
            <a:r>
              <a:rPr kumimoji="1" lang="en-US" altLang="ja-JP" sz="2400" smtClean="0"/>
              <a:t>X</a:t>
            </a:r>
            <a:r>
              <a:rPr kumimoji="1" lang="ja-JP" altLang="en-US" sz="2400" smtClean="0"/>
              <a:t>ざひょうを</a:t>
            </a:r>
            <a:r>
              <a:rPr kumimoji="1" lang="en-US" altLang="ja-JP" sz="240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b="1" smtClean="0">
                <a:solidFill>
                  <a:srgbClr val="FF0000"/>
                </a:solidFill>
              </a:rPr>
              <a:t>206</a:t>
            </a:r>
            <a:r>
              <a:rPr kumimoji="1" lang="ja-JP" altLang="en-US" sz="2400" smtClean="0"/>
              <a:t>、</a:t>
            </a:r>
            <a:r>
              <a:rPr kumimoji="1" lang="en-US" altLang="ja-JP" sz="2400" smtClean="0"/>
              <a:t>y</a:t>
            </a:r>
            <a:r>
              <a:rPr kumimoji="1" lang="ja-JP" altLang="en-US" sz="2400" smtClean="0"/>
              <a:t>ざひょう</a:t>
            </a:r>
            <a:r>
              <a:rPr kumimoji="1" lang="en-US" altLang="ja-JP" sz="2400" b="1" smtClean="0">
                <a:solidFill>
                  <a:srgbClr val="FF0000"/>
                </a:solidFill>
              </a:rPr>
              <a:t>-148</a:t>
            </a:r>
            <a:endParaRPr kumimoji="1" lang="ja-JP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22220"/>
              </p:ext>
            </p:extLst>
          </p:nvPr>
        </p:nvGraphicFramePr>
        <p:xfrm>
          <a:off x="326571" y="1599048"/>
          <a:ext cx="6067343" cy="799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303010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219075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277677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5407479" cy="129981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○色にふれたら</a:t>
            </a:r>
            <a:r>
              <a:rPr kumimoji="1" lang="en-US" altLang="ja-JP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次のめいろにかわる</a:t>
            </a:r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4420" y="4778284"/>
            <a:ext cx="6067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</a:t>
            </a:r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b="1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めいろを２ついじょう作っているばあい、</a:t>
            </a:r>
            <a:endParaRPr kumimoji="1" lang="en-US" altLang="ja-JP" sz="2800" b="1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むらさき色にふれたら、次のめいろにかわる（はいけいがかわる）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62299" t="22395" r="17789" b="29688"/>
          <a:stretch/>
        </p:blipFill>
        <p:spPr>
          <a:xfrm>
            <a:off x="3981450" y="1701424"/>
            <a:ext cx="2114550" cy="2860861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3185817" y="2874341"/>
            <a:ext cx="7048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62727" t="23132" r="13261" b="29213"/>
          <a:stretch/>
        </p:blipFill>
        <p:spPr>
          <a:xfrm>
            <a:off x="559335" y="1696924"/>
            <a:ext cx="2516649" cy="280821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4084" t="27344" r="45901" b="45573"/>
          <a:stretch/>
        </p:blipFill>
        <p:spPr>
          <a:xfrm>
            <a:off x="620428" y="7112928"/>
            <a:ext cx="4223035" cy="21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221091" cy="93150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40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リンゴにふれると</a:t>
            </a:r>
            <a:r>
              <a:rPr kumimoji="1" lang="ja-JP" altLang="en-US" sz="34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リンゴ</a:t>
            </a:r>
            <a:r>
              <a:rPr kumimoji="1" lang="ja-JP" altLang="en-US" sz="34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kumimoji="1" lang="ja-JP" altLang="en-US" sz="34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きえる</a:t>
            </a:r>
            <a:endParaRPr kumimoji="1" lang="ja-JP" altLang="en-US" sz="34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71" y="3322149"/>
            <a:ext cx="6067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6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r>
              <a:rPr kumimoji="1" lang="ja-JP" altLang="en-US" sz="2600" b="1" u="sng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ねこではなく、リンゴのコードを使います</a:t>
            </a:r>
            <a:endParaRPr kumimoji="1" lang="en-US" altLang="ja-JP" sz="2600" b="1" u="sng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6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②さいしょに、リンゴがあられるようにする</a:t>
            </a:r>
            <a:endParaRPr kumimoji="1" lang="en-US" altLang="ja-JP" sz="26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6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③リンゴにふれると食べる音がしてきえる</a:t>
            </a:r>
            <a:endParaRPr kumimoji="1" lang="en-US" altLang="ja-JP" sz="26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0784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75" y="2286484"/>
            <a:ext cx="780178" cy="79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0" y="1989661"/>
            <a:ext cx="990632" cy="104400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1257300" y="1419479"/>
            <a:ext cx="1969818" cy="536343"/>
          </a:xfrm>
          <a:prstGeom prst="wedgeRoundRectCallout">
            <a:avLst>
              <a:gd name="adj1" fmla="val -29308"/>
              <a:gd name="adj2" fmla="val 942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リンゴを食べるぞ</a:t>
            </a:r>
            <a:endParaRPr kumimoji="1" lang="ja-JP" altLang="en-US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62" y="2012073"/>
            <a:ext cx="990632" cy="1044000"/>
          </a:xfrm>
          <a:prstGeom prst="rect">
            <a:avLst/>
          </a:prstGeom>
        </p:spPr>
      </p:pic>
      <p:sp>
        <p:nvSpPr>
          <p:cNvPr id="20" name="角丸四角形吹き出し 19"/>
          <p:cNvSpPr/>
          <p:nvPr/>
        </p:nvSpPr>
        <p:spPr>
          <a:xfrm>
            <a:off x="3657600" y="1441891"/>
            <a:ext cx="2572532" cy="536343"/>
          </a:xfrm>
          <a:prstGeom prst="wedgeRoundRectCallout">
            <a:avLst>
              <a:gd name="adj1" fmla="val 5404"/>
              <a:gd name="adj2" fmla="val 101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食べてたからなくなった</a:t>
            </a:r>
            <a:endParaRPr kumimoji="1" lang="ja-JP" altLang="en-US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686930" y="2286484"/>
            <a:ext cx="1256419" cy="551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31405" t="12280" r="36969" b="26261"/>
          <a:stretch/>
        </p:blipFill>
        <p:spPr>
          <a:xfrm>
            <a:off x="575569" y="5345881"/>
            <a:ext cx="3650831" cy="3988870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>
            <a:off x="4474722" y="5254642"/>
            <a:ext cx="2072940" cy="1134972"/>
          </a:xfrm>
          <a:prstGeom prst="wedgeEllipseCallout">
            <a:avLst>
              <a:gd name="adj1" fmla="val -56613"/>
              <a:gd name="adj2" fmla="val -1363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u="sng" smtClean="0"/>
              <a:t>リンゴをえらぶ</a:t>
            </a:r>
            <a:endParaRPr kumimoji="1" lang="ja-JP" altLang="en-US" sz="2400" b="1" u="sng"/>
          </a:p>
        </p:txBody>
      </p:sp>
      <p:sp>
        <p:nvSpPr>
          <p:cNvPr id="18" name="円形吹き出し 17"/>
          <p:cNvSpPr/>
          <p:nvPr/>
        </p:nvSpPr>
        <p:spPr>
          <a:xfrm>
            <a:off x="2767763" y="8122483"/>
            <a:ext cx="3755429" cy="1322615"/>
          </a:xfrm>
          <a:prstGeom prst="wedgeEllipseCallout">
            <a:avLst>
              <a:gd name="adj1" fmla="val -37778"/>
              <a:gd name="adj2" fmla="val -496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smtClean="0"/>
              <a:t>食べる音をならして、そのあと、リンゴをかくす</a:t>
            </a:r>
            <a:endParaRPr kumimoji="1" lang="ja-JP" altLang="en-US" sz="2000"/>
          </a:p>
        </p:txBody>
      </p:sp>
      <p:sp>
        <p:nvSpPr>
          <p:cNvPr id="21" name="円形吹き出し 20"/>
          <p:cNvSpPr/>
          <p:nvPr/>
        </p:nvSpPr>
        <p:spPr>
          <a:xfrm>
            <a:off x="3943350" y="6389613"/>
            <a:ext cx="2443164" cy="1650515"/>
          </a:xfrm>
          <a:prstGeom prst="wedgeEllipseCallout">
            <a:avLst>
              <a:gd name="adj1" fmla="val -126846"/>
              <a:gd name="adj2" fmla="val -498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smtClean="0"/>
              <a:t>はたをおしたら、リンゴがあらわれるようにする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372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387</Words>
  <Application>Microsoft Office PowerPoint</Application>
  <PresentationFormat>A4 210 x 297 mm</PresentationFormat>
  <Paragraphs>75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○○にふれたら 音をならす・いう（ふきだし）</vt:lpstr>
      <vt:lpstr>○色にふれたらジャンプする</vt:lpstr>
      <vt:lpstr>○色ふれたらかいてんする</vt:lpstr>
      <vt:lpstr>○色にふれたらワープする</vt:lpstr>
      <vt:lpstr>○色にふれたら大きくなる・小さくなる</vt:lpstr>
      <vt:lpstr>○色にふれたら色をかえる</vt:lpstr>
      <vt:lpstr>○色にふれたらスタートにもどる</vt:lpstr>
      <vt:lpstr>○色にふれたら 次のめいろにかわる</vt:lpstr>
      <vt:lpstr>リンゴにふれるとリンゴがきえる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佐賀県教育センター</dc:creator>
  <cp:revision>45</cp:revision>
  <cp:lastPrinted>2021-09-10T06:23:07Z</cp:lastPrinted>
  <dcterms:created xsi:type="dcterms:W3CDTF">2021-09-10T02:23:22Z</dcterms:created>
  <dcterms:modified xsi:type="dcterms:W3CDTF">2021-10-12T08:01:20Z</dcterms:modified>
</cp:coreProperties>
</file>