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5" r:id="rId4"/>
    <p:sldId id="263" r:id="rId5"/>
    <p:sldId id="260" r:id="rId6"/>
    <p:sldId id="259" r:id="rId7"/>
    <p:sldId id="258" r:id="rId8"/>
    <p:sldId id="266" r:id="rId9"/>
  </p:sldIdLst>
  <p:sldSz cx="6858000" cy="9906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2340" y="84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E06C1-7B93-47C0-8EE3-78E50524F2AF}" type="datetimeFigureOut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92DEF-3ED4-4EA5-B573-B42441D40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2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CECB-79BE-48F9-A3F3-6A36C91566FC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1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FB48-A7FD-427E-AFFF-E2BD646803E4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CE20-B7E6-48C3-A367-B7FF18B6E4D8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07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4D50-0091-4623-803C-F00857D7CDBB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7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23F4-011C-4183-B338-EEA40687AFD4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14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F881-1B5B-41BC-B799-FB7366BD4E78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98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1FE3-107A-4E62-BFB8-6F5606FE8E3A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91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088A-D5FA-472C-8AE1-D83719036EC8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28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0A3C-8AA5-49FE-8E02-725099C5270C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99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949-D156-419D-907A-8B5815763AFE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73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CAB9-918C-4E79-89EA-4CE223206BE2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81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E29D-BE7A-44A0-A134-FC16F1021A54}" type="datetime1">
              <a:rPr kumimoji="1" lang="ja-JP" altLang="en-US" smtClean="0"/>
              <a:t>2021/10/13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30E6-946E-40E1-AED8-3850AFA6A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43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73502"/>
              </p:ext>
            </p:extLst>
          </p:nvPr>
        </p:nvGraphicFramePr>
        <p:xfrm>
          <a:off x="326571" y="1230741"/>
          <a:ext cx="6067343" cy="833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08240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9158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36381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4767943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かべでとまるには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5779" t="20239" r="23144" b="12574"/>
          <a:stretch/>
        </p:blipFill>
        <p:spPr>
          <a:xfrm>
            <a:off x="641062" y="5399642"/>
            <a:ext cx="5000172" cy="36979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02" y="1641917"/>
            <a:ext cx="1125898" cy="118655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502811" y="1627703"/>
            <a:ext cx="1134503" cy="1200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1114" y="3322149"/>
            <a:ext cx="564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右に１０すすんで、黒色にふれたら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１０もどる（－１０ずつかえる）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73789" y="6554601"/>
            <a:ext cx="140425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/>
              <a:t>左右は</a:t>
            </a:r>
            <a:endParaRPr kumimoji="1" lang="en-US" altLang="ja-JP"/>
          </a:p>
          <a:p>
            <a:pPr>
              <a:lnSpc>
                <a:spcPct val="150000"/>
              </a:lnSpc>
            </a:pPr>
            <a:r>
              <a:rPr kumimoji="1" lang="ja-JP" altLang="en-US"/>
              <a:t>Ｘざひょう</a:t>
            </a:r>
            <a:endParaRPr kumimoji="1" lang="en-US" altLang="ja-JP"/>
          </a:p>
          <a:p>
            <a:pPr>
              <a:lnSpc>
                <a:spcPct val="150000"/>
              </a:lnSpc>
            </a:pPr>
            <a:r>
              <a:rPr kumimoji="1" lang="ja-JP" altLang="en-US"/>
              <a:t>上下は</a:t>
            </a:r>
            <a:endParaRPr kumimoji="1" lang="en-US" altLang="ja-JP"/>
          </a:p>
          <a:p>
            <a:pPr>
              <a:lnSpc>
                <a:spcPct val="150000"/>
              </a:lnSpc>
            </a:pPr>
            <a:r>
              <a:rPr kumimoji="1" lang="ja-JP" altLang="en-US"/>
              <a:t>Ｙざひょう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8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73502"/>
              </p:ext>
            </p:extLst>
          </p:nvPr>
        </p:nvGraphicFramePr>
        <p:xfrm>
          <a:off x="326571" y="1230741"/>
          <a:ext cx="6067343" cy="833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08240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9158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36381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4767943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ジャンプする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93" y="1891932"/>
            <a:ext cx="1125898" cy="11865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51114" y="3322149"/>
            <a:ext cx="564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スペースキーをおされたら</a:t>
            </a:r>
            <a:endParaRPr kumimoji="1" lang="en-US" altLang="ja-JP" sz="2800" u="sng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上に３すすむことを１０回くりかえし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下に３すすむことを１０回くりかえす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502" y="3078484"/>
            <a:ext cx="5625480" cy="17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U ターン矢印 12"/>
          <p:cNvSpPr/>
          <p:nvPr/>
        </p:nvSpPr>
        <p:spPr>
          <a:xfrm>
            <a:off x="3360242" y="1464536"/>
            <a:ext cx="885186" cy="9417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l="31803" t="15773" r="32305" b="11012"/>
          <a:stretch/>
        </p:blipFill>
        <p:spPr>
          <a:xfrm>
            <a:off x="1771325" y="5287588"/>
            <a:ext cx="3602378" cy="4131398"/>
          </a:xfrm>
          <a:prstGeom prst="rect">
            <a:avLst/>
          </a:prstGeom>
        </p:spPr>
      </p:pic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左中かっこ 2">
            <a:extLst>
              <a:ext uri="{FF2B5EF4-FFF2-40B4-BE49-F238E27FC236}">
                <a16:creationId xmlns:a16="http://schemas.microsoft.com/office/drawing/2014/main" id="{F5841795-58BB-4005-A750-A2EF2A6C059C}"/>
              </a:ext>
            </a:extLst>
          </p:cNvPr>
          <p:cNvSpPr/>
          <p:nvPr/>
        </p:nvSpPr>
        <p:spPr>
          <a:xfrm>
            <a:off x="1316334" y="6169748"/>
            <a:ext cx="398587" cy="311185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042C73-EB85-4E59-91CB-33093C2893D6}"/>
              </a:ext>
            </a:extLst>
          </p:cNvPr>
          <p:cNvSpPr txBox="1"/>
          <p:nvPr/>
        </p:nvSpPr>
        <p:spPr>
          <a:xfrm>
            <a:off x="705932" y="6456686"/>
            <a:ext cx="553998" cy="31118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ジャンプのプログラム</a:t>
            </a:r>
          </a:p>
        </p:txBody>
      </p:sp>
      <p:sp>
        <p:nvSpPr>
          <p:cNvPr id="16" name="角丸四角形吹き出し 16">
            <a:extLst>
              <a:ext uri="{FF2B5EF4-FFF2-40B4-BE49-F238E27FC236}">
                <a16:creationId xmlns:a16="http://schemas.microsoft.com/office/drawing/2014/main" id="{C558775E-522F-4335-ACB7-257F48B6D38F}"/>
              </a:ext>
            </a:extLst>
          </p:cNvPr>
          <p:cNvSpPr/>
          <p:nvPr/>
        </p:nvSpPr>
        <p:spPr>
          <a:xfrm>
            <a:off x="5430107" y="5574088"/>
            <a:ext cx="861156" cy="3558398"/>
          </a:xfrm>
          <a:prstGeom prst="wedgeRoundRectCallout">
            <a:avLst>
              <a:gd name="adj1" fmla="val -87903"/>
              <a:gd name="adj2" fmla="val -1309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rtlCol="0" anchor="ctr" anchorCtr="0"/>
          <a:lstStyle/>
          <a:p>
            <a:r>
              <a:rPr kumimoji="1" lang="ja-JP" altLang="en-US" sz="2000" smtClean="0"/>
              <a:t>ここの数字をかえると、とび方はどう変わるだろう。</a:t>
            </a:r>
            <a:endParaRPr kumimoji="1" lang="ja-JP" altLang="en-US" sz="20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5094514" y="7791450"/>
            <a:ext cx="335593" cy="36195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61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406505"/>
              </p:ext>
            </p:extLst>
          </p:nvPr>
        </p:nvGraphicFramePr>
        <p:xfrm>
          <a:off x="326571" y="1362243"/>
          <a:ext cx="6067343" cy="829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73165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306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372964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6059942" cy="931509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スタートの</a:t>
            </a:r>
            <a:r>
              <a:rPr kumimoji="1" lang="ja-JP" altLang="en-US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ばしょに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もどる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450" y="4294160"/>
            <a:ext cx="564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みどりのはたをおすと、スタートの</a:t>
            </a:r>
            <a:r>
              <a:rPr kumimoji="1" lang="ja-JP" altLang="en-US" sz="28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ばしょに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もどります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29" y="1654066"/>
            <a:ext cx="822975" cy="86731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" y="3052656"/>
            <a:ext cx="822975" cy="867310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 rot="9412216">
            <a:off x="1523941" y="2560844"/>
            <a:ext cx="3524091" cy="584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2995678" y="2929476"/>
            <a:ext cx="2873664" cy="897219"/>
          </a:xfrm>
          <a:prstGeom prst="wedgeRoundRectCallout">
            <a:avLst>
              <a:gd name="adj1" fmla="val -92279"/>
              <a:gd name="adj2" fmla="val 5754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kumimoji="1" lang="ja-JP" altLang="en-US" sz="2400" dirty="0"/>
              <a:t>スタートの</a:t>
            </a:r>
            <a:r>
              <a:rPr kumimoji="1" lang="ja-JP" altLang="en-US" sz="2400" dirty="0" err="1"/>
              <a:t>ばしょに</a:t>
            </a:r>
            <a:r>
              <a:rPr kumimoji="1" lang="ja-JP" altLang="en-US" sz="2400" dirty="0"/>
              <a:t>もどる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F08693B-2F78-43FE-B524-3B617D9939F1}"/>
              </a:ext>
            </a:extLst>
          </p:cNvPr>
          <p:cNvGrpSpPr/>
          <p:nvPr/>
        </p:nvGrpSpPr>
        <p:grpSpPr>
          <a:xfrm>
            <a:off x="496186" y="1566539"/>
            <a:ext cx="2873664" cy="946911"/>
            <a:chOff x="1397104" y="1514275"/>
            <a:chExt cx="2873664" cy="946911"/>
          </a:xfrm>
        </p:grpSpPr>
        <p:sp>
          <p:nvSpPr>
            <p:cNvPr id="22" name="角丸四角形吹き出し 16">
              <a:extLst>
                <a:ext uri="{FF2B5EF4-FFF2-40B4-BE49-F238E27FC236}">
                  <a16:creationId xmlns:a16="http://schemas.microsoft.com/office/drawing/2014/main" id="{4FC5040C-D74D-49E4-9B45-C1CC73A4D3F9}"/>
                </a:ext>
              </a:extLst>
            </p:cNvPr>
            <p:cNvSpPr/>
            <p:nvPr/>
          </p:nvSpPr>
          <p:spPr>
            <a:xfrm>
              <a:off x="1397104" y="1514275"/>
              <a:ext cx="2873664" cy="946911"/>
            </a:xfrm>
            <a:prstGeom prst="wedgeRoundRectCallout">
              <a:avLst>
                <a:gd name="adj1" fmla="val 130"/>
                <a:gd name="adj2" fmla="val -68125"/>
                <a:gd name="adj3" fmla="val 166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r>
                <a:rPr kumimoji="1" lang="ja-JP" altLang="en-US" sz="2400" dirty="0"/>
                <a:t>　　をおしたら</a:t>
              </a: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3EE181FC-EC35-45BA-A55A-C126B838A7FB}"/>
                </a:ext>
              </a:extLst>
            </p:cNvPr>
            <p:cNvGrpSpPr/>
            <p:nvPr/>
          </p:nvGrpSpPr>
          <p:grpSpPr>
            <a:xfrm>
              <a:off x="1550687" y="1760695"/>
              <a:ext cx="450050" cy="496052"/>
              <a:chOff x="727397" y="1008078"/>
              <a:chExt cx="1099827" cy="1212246"/>
            </a:xfrm>
          </p:grpSpPr>
          <p:sp>
            <p:nvSpPr>
              <p:cNvPr id="18" name="フリーフォーム 55">
                <a:extLst>
                  <a:ext uri="{FF2B5EF4-FFF2-40B4-BE49-F238E27FC236}">
                    <a16:creationId xmlns:a16="http://schemas.microsoft.com/office/drawing/2014/main" id="{13CEE599-A786-4275-8518-B42316A686AB}"/>
                  </a:ext>
                </a:extLst>
              </p:cNvPr>
              <p:cNvSpPr/>
              <p:nvPr/>
            </p:nvSpPr>
            <p:spPr>
              <a:xfrm flipH="1">
                <a:off x="808626" y="1064413"/>
                <a:ext cx="1018598" cy="776095"/>
              </a:xfrm>
              <a:custGeom>
                <a:avLst/>
                <a:gdLst>
                  <a:gd name="connsiteX0" fmla="*/ 1050823 w 1401097"/>
                  <a:gd name="connsiteY0" fmla="*/ 0 h 1067532"/>
                  <a:gd name="connsiteX1" fmla="*/ 700548 w 1401097"/>
                  <a:gd name="connsiteY1" fmla="*/ 106753 h 1067532"/>
                  <a:gd name="connsiteX2" fmla="*/ 350274 w 1401097"/>
                  <a:gd name="connsiteY2" fmla="*/ 213507 h 1067532"/>
                  <a:gd name="connsiteX3" fmla="*/ 7115 w 1401097"/>
                  <a:gd name="connsiteY3" fmla="*/ 128259 h 1067532"/>
                  <a:gd name="connsiteX4" fmla="*/ 573 w 1401097"/>
                  <a:gd name="connsiteY4" fmla="*/ 108486 h 1067532"/>
                  <a:gd name="connsiteX5" fmla="*/ 0 w 1401097"/>
                  <a:gd name="connsiteY5" fmla="*/ 108486 h 1067532"/>
                  <a:gd name="connsiteX6" fmla="*/ 0 w 1401097"/>
                  <a:gd name="connsiteY6" fmla="*/ 960779 h 1067532"/>
                  <a:gd name="connsiteX7" fmla="*/ 350274 w 1401097"/>
                  <a:gd name="connsiteY7" fmla="*/ 1067532 h 1067532"/>
                  <a:gd name="connsiteX8" fmla="*/ 700548 w 1401097"/>
                  <a:gd name="connsiteY8" fmla="*/ 960779 h 1067532"/>
                  <a:gd name="connsiteX9" fmla="*/ 1050823 w 1401097"/>
                  <a:gd name="connsiteY9" fmla="*/ 854026 h 1067532"/>
                  <a:gd name="connsiteX10" fmla="*/ 1401097 w 1401097"/>
                  <a:gd name="connsiteY10" fmla="*/ 960779 h 1067532"/>
                  <a:gd name="connsiteX11" fmla="*/ 1401097 w 1401097"/>
                  <a:gd name="connsiteY11" fmla="*/ 106753 h 1067532"/>
                  <a:gd name="connsiteX12" fmla="*/ 1050823 w 1401097"/>
                  <a:gd name="connsiteY12" fmla="*/ 0 h 106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1097" h="1067532">
                    <a:moveTo>
                      <a:pt x="1050823" y="0"/>
                    </a:moveTo>
                    <a:cubicBezTo>
                      <a:pt x="857331" y="0"/>
                      <a:pt x="700548" y="47826"/>
                      <a:pt x="700548" y="106753"/>
                    </a:cubicBezTo>
                    <a:cubicBezTo>
                      <a:pt x="700548" y="165681"/>
                      <a:pt x="543766" y="213507"/>
                      <a:pt x="350274" y="213507"/>
                    </a:cubicBezTo>
                    <a:cubicBezTo>
                      <a:pt x="180970" y="213507"/>
                      <a:pt x="39769" y="176890"/>
                      <a:pt x="7115" y="128259"/>
                    </a:cubicBezTo>
                    <a:lnTo>
                      <a:pt x="573" y="108486"/>
                    </a:lnTo>
                    <a:lnTo>
                      <a:pt x="0" y="108486"/>
                    </a:lnTo>
                    <a:lnTo>
                      <a:pt x="0" y="960779"/>
                    </a:lnTo>
                    <a:cubicBezTo>
                      <a:pt x="0" y="1019707"/>
                      <a:pt x="156783" y="1067532"/>
                      <a:pt x="350274" y="1067532"/>
                    </a:cubicBezTo>
                    <a:cubicBezTo>
                      <a:pt x="543766" y="1067532"/>
                      <a:pt x="700548" y="1019707"/>
                      <a:pt x="700548" y="960779"/>
                    </a:cubicBezTo>
                    <a:cubicBezTo>
                      <a:pt x="700548" y="901851"/>
                      <a:pt x="857331" y="854026"/>
                      <a:pt x="1050823" y="854026"/>
                    </a:cubicBezTo>
                    <a:cubicBezTo>
                      <a:pt x="1244314" y="854026"/>
                      <a:pt x="1401097" y="901851"/>
                      <a:pt x="1401097" y="960779"/>
                    </a:cubicBezTo>
                    <a:lnTo>
                      <a:pt x="1401097" y="106753"/>
                    </a:lnTo>
                    <a:cubicBezTo>
                      <a:pt x="1401097" y="47826"/>
                      <a:pt x="1244314" y="0"/>
                      <a:pt x="1050823" y="0"/>
                    </a:cubicBezTo>
                    <a:close/>
                  </a:path>
                </a:pathLst>
              </a:custGeom>
              <a:solidFill>
                <a:srgbClr val="4BBF56"/>
              </a:solidFill>
              <a:ln w="41275">
                <a:solidFill>
                  <a:srgbClr val="469A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角丸四角形 56">
                <a:extLst>
                  <a:ext uri="{FF2B5EF4-FFF2-40B4-BE49-F238E27FC236}">
                    <a16:creationId xmlns:a16="http://schemas.microsoft.com/office/drawing/2014/main" id="{A3E70716-FD0F-4C3D-868A-FB544A56BBB4}"/>
                  </a:ext>
                </a:extLst>
              </p:cNvPr>
              <p:cNvSpPr/>
              <p:nvPr/>
            </p:nvSpPr>
            <p:spPr>
              <a:xfrm flipH="1">
                <a:off x="727397" y="1008078"/>
                <a:ext cx="158828" cy="1212246"/>
              </a:xfrm>
              <a:prstGeom prst="roundRect">
                <a:avLst>
                  <a:gd name="adj" fmla="val 50000"/>
                </a:avLst>
              </a:prstGeom>
              <a:solidFill>
                <a:srgbClr val="3D97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11BEEE0D-A11B-471F-AC5F-4085AE78A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40" t="30887" r="64725" b="52423"/>
          <a:stretch/>
        </p:blipFill>
        <p:spPr>
          <a:xfrm>
            <a:off x="548450" y="7451939"/>
            <a:ext cx="5642800" cy="1979002"/>
          </a:xfrm>
          <a:prstGeom prst="rect">
            <a:avLst/>
          </a:prstGeom>
        </p:spPr>
      </p:pic>
      <p:sp>
        <p:nvSpPr>
          <p:cNvPr id="24" name="角丸四角形吹き出し 16">
            <a:extLst>
              <a:ext uri="{FF2B5EF4-FFF2-40B4-BE49-F238E27FC236}">
                <a16:creationId xmlns:a16="http://schemas.microsoft.com/office/drawing/2014/main" id="{C558775E-522F-4335-ACB7-257F48B6D38F}"/>
              </a:ext>
            </a:extLst>
          </p:cNvPr>
          <p:cNvSpPr/>
          <p:nvPr/>
        </p:nvSpPr>
        <p:spPr>
          <a:xfrm>
            <a:off x="2422572" y="6512954"/>
            <a:ext cx="3768678" cy="946911"/>
          </a:xfrm>
          <a:prstGeom prst="wedgeRoundRectCallout">
            <a:avLst>
              <a:gd name="adj1" fmla="val -12325"/>
              <a:gd name="adj2" fmla="val 12500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kumimoji="1" lang="ja-JP" altLang="en-US" sz="2400" dirty="0"/>
              <a:t>スタートの</a:t>
            </a:r>
            <a:r>
              <a:rPr kumimoji="1" lang="ja-JP" altLang="en-US" sz="2400" dirty="0" err="1"/>
              <a:t>ばしょは</a:t>
            </a:r>
            <a:r>
              <a:rPr kumimoji="1" lang="ja-JP" altLang="en-US" sz="2400" dirty="0"/>
              <a:t>、</a:t>
            </a:r>
            <a:endParaRPr kumimoji="1" lang="en-US" altLang="ja-JP" sz="2400" dirty="0"/>
          </a:p>
          <a:p>
            <a:r>
              <a:rPr kumimoji="1" lang="ja-JP" altLang="en-US" sz="2400" dirty="0" err="1"/>
              <a:t>ｘ</a:t>
            </a:r>
            <a:r>
              <a:rPr kumimoji="1" lang="ja-JP" altLang="en-US" sz="2400" dirty="0"/>
              <a:t>は</a:t>
            </a:r>
            <a:r>
              <a:rPr kumimoji="1" lang="en-US" altLang="ja-JP" sz="2400" dirty="0"/>
              <a:t>-208</a:t>
            </a:r>
            <a:r>
              <a:rPr kumimoji="1" lang="ja-JP" altLang="en-US" sz="2400" dirty="0"/>
              <a:t>で、</a:t>
            </a:r>
            <a:r>
              <a:rPr kumimoji="1" lang="en-US" altLang="ja-JP" sz="2400" dirty="0"/>
              <a:t>y</a:t>
            </a:r>
            <a:r>
              <a:rPr kumimoji="1" lang="ja-JP" altLang="en-US" sz="2400" dirty="0"/>
              <a:t>は</a:t>
            </a:r>
            <a:r>
              <a:rPr kumimoji="1" lang="en-US" altLang="ja-JP" sz="2400" dirty="0"/>
              <a:t>-148</a:t>
            </a:r>
            <a:r>
              <a:rPr kumimoji="1" lang="ja-JP" altLang="en-US" sz="2400" dirty="0"/>
              <a:t>です</a:t>
            </a:r>
          </a:p>
        </p:txBody>
      </p:sp>
    </p:spTree>
    <p:extLst>
      <p:ext uri="{BB962C8B-B14F-4D97-AF65-F5344CB8AC3E}">
        <p14:creationId xmlns:p14="http://schemas.microsoft.com/office/powerpoint/2010/main" val="408389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5789"/>
              </p:ext>
            </p:extLst>
          </p:nvPr>
        </p:nvGraphicFramePr>
        <p:xfrm>
          <a:off x="326571" y="1230741"/>
          <a:ext cx="6067343" cy="833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08240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9158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36381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4767943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かいてんする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6" y="1889550"/>
            <a:ext cx="1125898" cy="11865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6571" y="3322149"/>
            <a:ext cx="6067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①かいてん方ほうを自由かいてんにする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②「</a:t>
            </a:r>
            <a:r>
              <a:rPr kumimoji="1" lang="en-US" altLang="ja-JP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90</a:t>
            </a:r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どまわす」とよこにねる。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③「</a:t>
            </a:r>
            <a:r>
              <a:rPr kumimoji="1" lang="en-US" altLang="ja-JP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90</a:t>
            </a:r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どにむける」ともとにもどる。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7293" y="1889639"/>
            <a:ext cx="1125898" cy="118655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12" y="1841963"/>
            <a:ext cx="1125898" cy="1186552"/>
          </a:xfrm>
          <a:prstGeom prst="rect">
            <a:avLst/>
          </a:prstGeom>
        </p:spPr>
      </p:pic>
      <p:sp>
        <p:nvSpPr>
          <p:cNvPr id="3" name="右矢印 2"/>
          <p:cNvSpPr/>
          <p:nvPr/>
        </p:nvSpPr>
        <p:spPr>
          <a:xfrm>
            <a:off x="1998141" y="2208709"/>
            <a:ext cx="580673" cy="623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4147136" y="2208709"/>
            <a:ext cx="580673" cy="623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1114" y="1380298"/>
            <a:ext cx="124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むき</a:t>
            </a:r>
            <a:r>
              <a:rPr kumimoji="1" lang="en-US" altLang="ja-JP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90</a:t>
            </a:r>
            <a:endParaRPr kumimoji="1" lang="ja-JP" altLang="en-US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4240" t="30558" r="40913" b="49219"/>
          <a:stretch/>
        </p:blipFill>
        <p:spPr>
          <a:xfrm>
            <a:off x="610154" y="5399643"/>
            <a:ext cx="3827318" cy="1248808"/>
          </a:xfrm>
          <a:prstGeom prst="rect">
            <a:avLst/>
          </a:prstGeom>
        </p:spPr>
      </p:pic>
      <p:sp>
        <p:nvSpPr>
          <p:cNvPr id="18" name="円形吹き出し 17"/>
          <p:cNvSpPr/>
          <p:nvPr/>
        </p:nvSpPr>
        <p:spPr>
          <a:xfrm>
            <a:off x="3429000" y="8122483"/>
            <a:ext cx="3099708" cy="1322615"/>
          </a:xfrm>
          <a:prstGeom prst="wedgeEllipseCallout">
            <a:avLst>
              <a:gd name="adj1" fmla="val -62127"/>
              <a:gd name="adj2" fmla="val -498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7013" t="30223" r="48682" b="18475"/>
          <a:stretch/>
        </p:blipFill>
        <p:spPr>
          <a:xfrm>
            <a:off x="635126" y="6776671"/>
            <a:ext cx="2352542" cy="2791872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712567" y="1380298"/>
            <a:ext cx="124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Ｃをおす</a:t>
            </a:r>
            <a:endParaRPr kumimoji="1" lang="en-US" altLang="ja-JP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37347" y="1343786"/>
            <a:ext cx="124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Ｄをおす</a:t>
            </a:r>
            <a:endParaRPr kumimoji="1" lang="en-US" altLang="ja-JP" sz="24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円形吹き出し 21"/>
          <p:cNvSpPr/>
          <p:nvPr/>
        </p:nvSpPr>
        <p:spPr>
          <a:xfrm>
            <a:off x="3360050" y="6657530"/>
            <a:ext cx="3099708" cy="1322615"/>
          </a:xfrm>
          <a:prstGeom prst="wedgeEllipseCallout">
            <a:avLst>
              <a:gd name="adj1" fmla="val -62127"/>
              <a:gd name="adj2" fmla="val -498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06345" y="8464850"/>
            <a:ext cx="2820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「</a:t>
            </a:r>
            <a:r>
              <a:rPr kumimoji="1" lang="en-US" altLang="ja-JP" sz="2000"/>
              <a:t>90</a:t>
            </a:r>
            <a:r>
              <a:rPr kumimoji="1" lang="ja-JP" altLang="en-US" sz="2000"/>
              <a:t>どにむける」</a:t>
            </a:r>
            <a:endParaRPr kumimoji="1" lang="en-US" altLang="ja-JP" sz="2000"/>
          </a:p>
          <a:p>
            <a:r>
              <a:rPr kumimoji="1" lang="ja-JP" altLang="en-US" sz="2000"/>
              <a:t>をおすと</a:t>
            </a:r>
            <a:r>
              <a:rPr kumimoji="1" lang="ja-JP" altLang="en-US" sz="2000">
                <a:solidFill>
                  <a:srgbClr val="FF0000"/>
                </a:solidFill>
              </a:rPr>
              <a:t>もとにもどる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66327" y="6910063"/>
            <a:ext cx="313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「</a:t>
            </a:r>
            <a:r>
              <a:rPr kumimoji="1" lang="en-US" altLang="ja-JP" sz="2400"/>
              <a:t>90</a:t>
            </a:r>
            <a:r>
              <a:rPr kumimoji="1" lang="ja-JP" altLang="en-US" sz="2400"/>
              <a:t>どまわす」</a:t>
            </a:r>
            <a:r>
              <a:rPr kumimoji="1" lang="ja-JP" altLang="en-US" sz="2400" smtClean="0"/>
              <a:t>に</a:t>
            </a:r>
            <a:endParaRPr kumimoji="1" lang="en-US" altLang="ja-JP" sz="2400" smtClean="0"/>
          </a:p>
          <a:p>
            <a:r>
              <a:rPr kumimoji="1" lang="ja-JP" altLang="en-US" sz="2400" smtClean="0"/>
              <a:t>する</a:t>
            </a:r>
            <a:r>
              <a:rPr kumimoji="1" lang="ja-JP" altLang="en-US" sz="2400"/>
              <a:t>とよこにねる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236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96805"/>
              </p:ext>
            </p:extLst>
          </p:nvPr>
        </p:nvGraphicFramePr>
        <p:xfrm>
          <a:off x="326571" y="1230741"/>
          <a:ext cx="6067343" cy="833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08240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9158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36381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5407479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コスチュームをかえる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" y="1902092"/>
            <a:ext cx="1125898" cy="11865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6571" y="3322149"/>
            <a:ext cx="6067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「次のコスチュームにする」をくわえると、じゅんばんにコスチュームがかわっていき、あるいているように見える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502" y="3078484"/>
            <a:ext cx="5625480" cy="17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64" y="1850629"/>
            <a:ext cx="1116000" cy="127931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88" y="1902092"/>
            <a:ext cx="1125898" cy="1186552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2106909" y="2273582"/>
            <a:ext cx="607157" cy="433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222547" y="2273582"/>
            <a:ext cx="607157" cy="433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5264" y="1500720"/>
            <a:ext cx="203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コスチューム１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81726" y="1500720"/>
            <a:ext cx="203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コスチューム２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68188" y="1500720"/>
            <a:ext cx="189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コスチューム１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l="34187" t="26562" r="33456" b="15365"/>
          <a:stretch/>
        </p:blipFill>
        <p:spPr>
          <a:xfrm>
            <a:off x="567490" y="5273386"/>
            <a:ext cx="3986933" cy="4023014"/>
          </a:xfrm>
          <a:prstGeom prst="rect">
            <a:avLst/>
          </a:prstGeom>
        </p:spPr>
      </p:pic>
      <p:sp>
        <p:nvSpPr>
          <p:cNvPr id="18" name="左矢印 17"/>
          <p:cNvSpPr/>
          <p:nvPr/>
        </p:nvSpPr>
        <p:spPr>
          <a:xfrm>
            <a:off x="3109621" y="6628228"/>
            <a:ext cx="700379" cy="3631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45033" y="6297153"/>
            <a:ext cx="2507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</a:t>
            </a:r>
            <a:r>
              <a:rPr kumimoji="1" lang="en-US" altLang="ja-JP" sz="22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22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ずつかえる」の下にこれ</a:t>
            </a:r>
            <a:r>
              <a:rPr kumimoji="1" lang="ja-JP" altLang="en-US" sz="22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をくわえる</a:t>
            </a: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1" name="円形吹き出し 20"/>
          <p:cNvSpPr/>
          <p:nvPr/>
        </p:nvSpPr>
        <p:spPr>
          <a:xfrm>
            <a:off x="4059965" y="7795006"/>
            <a:ext cx="2058222" cy="1322615"/>
          </a:xfrm>
          <a:prstGeom prst="wedgeEllipseCallout">
            <a:avLst>
              <a:gd name="adj1" fmla="val -62127"/>
              <a:gd name="adj2" fmla="val 1805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smtClean="0"/>
              <a:t>上下右左にくわえる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0865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73502"/>
              </p:ext>
            </p:extLst>
          </p:nvPr>
        </p:nvGraphicFramePr>
        <p:xfrm>
          <a:off x="326571" y="1230741"/>
          <a:ext cx="6067343" cy="833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08240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9158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36381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4767943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あるくむきをかえる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49" y="1858094"/>
            <a:ext cx="1125898" cy="11865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5300" y="3390187"/>
            <a:ext cx="5709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回転方ほうを左右のみにする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→（右）をおされたら、</a:t>
            </a:r>
            <a:r>
              <a:rPr kumimoji="1" lang="en-US" altLang="ja-JP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90</a:t>
            </a:r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どをむく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←（左）をおされたら、</a:t>
            </a:r>
            <a:r>
              <a:rPr kumimoji="1" lang="en-US" altLang="ja-JP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-90</a:t>
            </a:r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どをむく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3445" y="1858094"/>
            <a:ext cx="1125898" cy="1186552"/>
          </a:xfrm>
          <a:prstGeom prst="rect">
            <a:avLst/>
          </a:prstGeom>
        </p:spPr>
      </p:pic>
      <p:sp>
        <p:nvSpPr>
          <p:cNvPr id="3" name="右矢印 2"/>
          <p:cNvSpPr/>
          <p:nvPr/>
        </p:nvSpPr>
        <p:spPr>
          <a:xfrm>
            <a:off x="3498649" y="1420586"/>
            <a:ext cx="1175657" cy="43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flipH="1">
            <a:off x="2174139" y="1415039"/>
            <a:ext cx="1175657" cy="43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35944" t="25799" r="30925" b="12148"/>
          <a:stretch/>
        </p:blipFill>
        <p:spPr>
          <a:xfrm>
            <a:off x="326571" y="5399642"/>
            <a:ext cx="3908286" cy="4115543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4234857" y="5415534"/>
            <a:ext cx="1970000" cy="2765079"/>
          </a:xfrm>
          <a:prstGeom prst="wedgeRoundRectCallout">
            <a:avLst>
              <a:gd name="adj1" fmla="val -61904"/>
              <a:gd name="adj2" fmla="val -2806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/>
              <a:t>さいしょに</a:t>
            </a:r>
            <a:endParaRPr kumimoji="1" lang="en-US" altLang="ja-JP"/>
          </a:p>
          <a:p>
            <a:pPr algn="ctr"/>
            <a:r>
              <a:rPr kumimoji="1" lang="ja-JP" altLang="en-US"/>
              <a:t>回転方向を</a:t>
            </a:r>
            <a:endParaRPr kumimoji="1" lang="en-US" altLang="ja-JP"/>
          </a:p>
          <a:p>
            <a:pPr algn="ctr"/>
            <a:r>
              <a:rPr kumimoji="1" lang="ja-JP" altLang="en-US" u="sng"/>
              <a:t>「左右のみ」</a:t>
            </a:r>
            <a:r>
              <a:rPr kumimoji="1" lang="ja-JP" altLang="en-US"/>
              <a:t>にしないと</a:t>
            </a:r>
            <a:endParaRPr kumimoji="1" lang="en-US" altLang="ja-JP"/>
          </a:p>
          <a:p>
            <a:pPr algn="ctr"/>
            <a:r>
              <a:rPr kumimoji="1" lang="ja-JP" altLang="en-US"/>
              <a:t>回ってしまう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08140" y="7229439"/>
            <a:ext cx="732331" cy="77178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67" y="7229440"/>
            <a:ext cx="732331" cy="771783"/>
          </a:xfrm>
          <a:prstGeom prst="rect">
            <a:avLst/>
          </a:prstGeom>
        </p:spPr>
      </p:pic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4234857" y="8374186"/>
            <a:ext cx="1970000" cy="1067259"/>
          </a:xfrm>
          <a:prstGeom prst="wedgeRoundRectCallout">
            <a:avLst>
              <a:gd name="adj1" fmla="val -36762"/>
              <a:gd name="adj2" fmla="val -5841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mtClean="0"/>
              <a:t>「右むき」と「左むき」のところにくわえる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89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77760"/>
              </p:ext>
            </p:extLst>
          </p:nvPr>
        </p:nvGraphicFramePr>
        <p:xfrm>
          <a:off x="326571" y="1230741"/>
          <a:ext cx="6067343" cy="833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208240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89158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436381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2" y="299232"/>
            <a:ext cx="5535386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大きくなったり小さくなったり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16" y="1848222"/>
            <a:ext cx="1125898" cy="11865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51114" y="3322149"/>
            <a:ext cx="564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＜考え方＞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Ｘをおすと、</a:t>
            </a:r>
            <a:r>
              <a:rPr kumimoji="1" lang="en-US" altLang="ja-JP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ずつ大きくする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Ｚをおすと、</a:t>
            </a:r>
            <a:r>
              <a:rPr kumimoji="1" lang="en-US" altLang="ja-JP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ずつ小さくなる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8" y="2236219"/>
            <a:ext cx="757735" cy="79855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45" y="1410280"/>
            <a:ext cx="1599488" cy="1685655"/>
          </a:xfrm>
          <a:prstGeom prst="rect">
            <a:avLst/>
          </a:prstGeom>
        </p:spPr>
      </p:pic>
      <p:sp>
        <p:nvSpPr>
          <p:cNvPr id="3" name="左矢印 2"/>
          <p:cNvSpPr/>
          <p:nvPr/>
        </p:nvSpPr>
        <p:spPr>
          <a:xfrm>
            <a:off x="1549478" y="2266793"/>
            <a:ext cx="884830" cy="5896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矢印 14"/>
          <p:cNvSpPr/>
          <p:nvPr/>
        </p:nvSpPr>
        <p:spPr>
          <a:xfrm flipH="1">
            <a:off x="3572514" y="2272470"/>
            <a:ext cx="884830" cy="5896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97307" y="1848222"/>
            <a:ext cx="1110343" cy="3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Ｚをおす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57214" y="1838557"/>
            <a:ext cx="1110343" cy="3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Ｘをおす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35317" t="28051" r="37074" b="13913"/>
          <a:stretch/>
        </p:blipFill>
        <p:spPr>
          <a:xfrm>
            <a:off x="790439" y="5399642"/>
            <a:ext cx="3481754" cy="4114800"/>
          </a:xfrm>
          <a:prstGeom prst="rect">
            <a:avLst/>
          </a:prstGeom>
        </p:spPr>
      </p:pic>
      <p:sp>
        <p:nvSpPr>
          <p:cNvPr id="17" name="円形吹き出し 16"/>
          <p:cNvSpPr/>
          <p:nvPr/>
        </p:nvSpPr>
        <p:spPr>
          <a:xfrm>
            <a:off x="4457344" y="5475937"/>
            <a:ext cx="1684189" cy="1322615"/>
          </a:xfrm>
          <a:prstGeom prst="wedgeEllipseCallout">
            <a:avLst>
              <a:gd name="adj1" fmla="val -62127"/>
              <a:gd name="adj2" fmla="val 1805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大きく</a:t>
            </a:r>
            <a:endParaRPr kumimoji="1" lang="en-US" altLang="ja-JP" sz="2400"/>
          </a:p>
          <a:p>
            <a:pPr algn="ctr"/>
            <a:r>
              <a:rPr kumimoji="1" lang="ja-JP" altLang="en-US" sz="2400"/>
              <a:t>なる</a:t>
            </a:r>
          </a:p>
        </p:txBody>
      </p:sp>
      <p:sp>
        <p:nvSpPr>
          <p:cNvPr id="18" name="円形吹き出し 17"/>
          <p:cNvSpPr/>
          <p:nvPr/>
        </p:nvSpPr>
        <p:spPr>
          <a:xfrm>
            <a:off x="4420354" y="7670367"/>
            <a:ext cx="1684189" cy="1322615"/>
          </a:xfrm>
          <a:prstGeom prst="wedgeEllipseCallout">
            <a:avLst>
              <a:gd name="adj1" fmla="val -62127"/>
              <a:gd name="adj2" fmla="val 1805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小さくなる</a:t>
            </a: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5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06363"/>
              </p:ext>
            </p:extLst>
          </p:nvPr>
        </p:nvGraphicFramePr>
        <p:xfrm>
          <a:off x="326571" y="1150558"/>
          <a:ext cx="6067343" cy="845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343">
                  <a:extLst>
                    <a:ext uri="{9D8B030D-6E8A-4147-A177-3AD203B41FA5}">
                      <a16:colId xmlns:a16="http://schemas.microsoft.com/office/drawing/2014/main" val="3389394725"/>
                    </a:ext>
                  </a:extLst>
                </a:gridCol>
              </a:tblGrid>
              <a:tr h="3155715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1450"/>
                  </a:ext>
                </a:extLst>
              </a:tr>
              <a:tr h="14852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81976"/>
                  </a:ext>
                </a:extLst>
              </a:tr>
              <a:tr h="380968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9681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6571" y="299232"/>
            <a:ext cx="5407479" cy="93150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次のめいろにかわる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6571" y="4336139"/>
            <a:ext cx="6067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＜考え方</a:t>
            </a:r>
            <a:r>
              <a:rPr kumimoji="1" lang="ja-JP" altLang="en-US" sz="28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＞</a:t>
            </a:r>
            <a:endParaRPr kumimoji="1" lang="en-US" altLang="ja-JP" sz="280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b="1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めいろを２ついじょう作っていると</a:t>
            </a:r>
            <a:endParaRPr kumimoji="1" lang="en-US" altLang="ja-JP" sz="2800" b="1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</a:t>
            </a:r>
            <a:r>
              <a:rPr kumimoji="1" lang="en-US" altLang="ja-JP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</a:t>
            </a:r>
            <a:r>
              <a:rPr kumimoji="1" lang="ja-JP" altLang="en-US" sz="2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」キーをおすと、次のめいろにかわる</a:t>
            </a:r>
            <a:endParaRPr kumimoji="1" lang="en-US" altLang="ja-JP" sz="2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30E6-946E-40E1-AED8-3850AFA6A6AD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25256" t="48698" r="40922" b="16146"/>
          <a:stretch/>
        </p:blipFill>
        <p:spPr>
          <a:xfrm>
            <a:off x="604878" y="5912340"/>
            <a:ext cx="3969535" cy="231985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2299" t="23438" r="12595" b="28906"/>
          <a:stretch/>
        </p:blipFill>
        <p:spPr>
          <a:xfrm>
            <a:off x="395327" y="1316449"/>
            <a:ext cx="2680657" cy="286086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l="62299" t="22395" r="17789" b="29688"/>
          <a:stretch/>
        </p:blipFill>
        <p:spPr>
          <a:xfrm>
            <a:off x="3981450" y="1316450"/>
            <a:ext cx="2114550" cy="2860861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>
            <a:off x="3176292" y="2432554"/>
            <a:ext cx="704850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吹き出し 16">
            <a:extLst>
              <a:ext uri="{FF2B5EF4-FFF2-40B4-BE49-F238E27FC236}">
                <a16:creationId xmlns:a16="http://schemas.microsoft.com/office/drawing/2014/main" id="{C558775E-522F-4335-ACB7-257F48B6D38F}"/>
              </a:ext>
            </a:extLst>
          </p:cNvPr>
          <p:cNvSpPr/>
          <p:nvPr/>
        </p:nvSpPr>
        <p:spPr>
          <a:xfrm>
            <a:off x="604878" y="8366225"/>
            <a:ext cx="5491122" cy="946911"/>
          </a:xfrm>
          <a:prstGeom prst="wedgeRoundRectCallout">
            <a:avLst>
              <a:gd name="adj1" fmla="val -10303"/>
              <a:gd name="adj2" fmla="val -8422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kumimoji="1" lang="ja-JP" altLang="en-US" sz="2400"/>
              <a:t>「はいけいを</a:t>
            </a:r>
            <a:r>
              <a:rPr kumimoji="1" lang="ja-JP" altLang="en-US" sz="2400">
                <a:solidFill>
                  <a:srgbClr val="FF0000"/>
                </a:solidFill>
              </a:rPr>
              <a:t>まえのはいけいする</a:t>
            </a:r>
            <a:r>
              <a:rPr kumimoji="1" lang="ja-JP" altLang="en-US" sz="2400"/>
              <a:t>」というのもあるよ！さがしてみてね。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071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373</Words>
  <Application>Microsoft Office PowerPoint</Application>
  <PresentationFormat>A4 210 x 297 mm</PresentationFormat>
  <Paragraphs>74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Office テーマ</vt:lpstr>
      <vt:lpstr>かべでとまるには</vt:lpstr>
      <vt:lpstr>ジャンプする</vt:lpstr>
      <vt:lpstr>スタートのばしょにもどる</vt:lpstr>
      <vt:lpstr>かいてんする</vt:lpstr>
      <vt:lpstr>コスチュームをかえる</vt:lpstr>
      <vt:lpstr>あるくむきをかえる</vt:lpstr>
      <vt:lpstr>大きくなったり小さくなったり</vt:lpstr>
      <vt:lpstr>次のめいろにかわる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佐賀県教育センター</dc:creator>
  <cp:revision>44</cp:revision>
  <cp:lastPrinted>2021-09-10T06:23:07Z</cp:lastPrinted>
  <dcterms:created xsi:type="dcterms:W3CDTF">2021-09-10T02:23:22Z</dcterms:created>
  <dcterms:modified xsi:type="dcterms:W3CDTF">2021-10-13T02:44:37Z</dcterms:modified>
</cp:coreProperties>
</file>