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57" r:id="rId4"/>
    <p:sldId id="269" r:id="rId5"/>
    <p:sldId id="259" r:id="rId6"/>
    <p:sldId id="258" r:id="rId7"/>
    <p:sldId id="260" r:id="rId8"/>
    <p:sldId id="265" r:id="rId9"/>
    <p:sldId id="268" r:id="rId10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476" y="114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06C1-7B93-47C0-8EE3-78E50524F2AF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061"/>
            <a:ext cx="5510213" cy="39443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142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142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92DEF-3ED4-4EA5-B573-B42441D40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2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CECB-79BE-48F9-A3F3-6A36C91566FC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FB48-A7FD-427E-AFFF-E2BD646803E4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CE20-B7E6-48C3-A367-B7FF18B6E4D8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07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4D50-0091-4623-803C-F00857D7CDBB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7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23F4-011C-4183-B338-EEA40687AFD4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14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881-1B5B-41BC-B799-FB7366BD4E78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98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1FE3-107A-4E62-BFB8-6F5606FE8E3A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91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088A-D5FA-472C-8AE1-D83719036EC8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28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0A3C-8AA5-49FE-8E02-725099C5270C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99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949-D156-419D-907A-8B5815763AFE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73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9-918C-4E79-89EA-4CE223206BE2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81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E29D-BE7A-44A0-A134-FC16F1021A54}" type="datetime1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4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12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96947"/>
              </p:ext>
            </p:extLst>
          </p:nvPr>
        </p:nvGraphicFramePr>
        <p:xfrm>
          <a:off x="319170" y="1230741"/>
          <a:ext cx="6067343" cy="83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17162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59091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55077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5521779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一回転させる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6767" y="3454250"/>
            <a:ext cx="5900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回転方法を「自由回転」にする。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一回転は</a:t>
            </a:r>
            <a:r>
              <a:rPr kumimoji="1" lang="en-US" altLang="ja-JP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360</a:t>
            </a:r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度だから、３６度ずつ、１０回回転させる。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6" y="1758190"/>
            <a:ext cx="1021535" cy="1112658"/>
          </a:xfrm>
          <a:prstGeom prst="rect">
            <a:avLst/>
          </a:prstGeom>
        </p:spPr>
      </p:pic>
      <p:sp>
        <p:nvSpPr>
          <p:cNvPr id="22" name="下カーブ矢印 21"/>
          <p:cNvSpPr/>
          <p:nvPr/>
        </p:nvSpPr>
        <p:spPr>
          <a:xfrm>
            <a:off x="849932" y="1418128"/>
            <a:ext cx="865631" cy="4372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0000">
            <a:off x="1612499" y="1768074"/>
            <a:ext cx="1021535" cy="111265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9956" y="1834312"/>
            <a:ext cx="1021535" cy="111265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0000">
            <a:off x="3882161" y="1813220"/>
            <a:ext cx="1021535" cy="111265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18" y="1758190"/>
            <a:ext cx="1021535" cy="1112658"/>
          </a:xfrm>
          <a:prstGeom prst="rect">
            <a:avLst/>
          </a:prstGeom>
        </p:spPr>
      </p:pic>
      <p:sp>
        <p:nvSpPr>
          <p:cNvPr id="28" name="下カーブ矢印 27"/>
          <p:cNvSpPr/>
          <p:nvPr/>
        </p:nvSpPr>
        <p:spPr>
          <a:xfrm>
            <a:off x="2147645" y="1397710"/>
            <a:ext cx="865631" cy="4372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下カーブ矢印 28"/>
          <p:cNvSpPr/>
          <p:nvPr/>
        </p:nvSpPr>
        <p:spPr>
          <a:xfrm>
            <a:off x="3445358" y="1377292"/>
            <a:ext cx="865631" cy="4372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下カーブ矢印 29"/>
          <p:cNvSpPr/>
          <p:nvPr/>
        </p:nvSpPr>
        <p:spPr>
          <a:xfrm>
            <a:off x="4743071" y="1356874"/>
            <a:ext cx="865631" cy="4372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26572" y="2935003"/>
            <a:ext cx="6059942" cy="342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3"/>
          <a:srcRect l="24231" t="53646" r="24817" b="26302"/>
          <a:stretch/>
        </p:blipFill>
        <p:spPr>
          <a:xfrm>
            <a:off x="537121" y="5072275"/>
            <a:ext cx="3168871" cy="701159"/>
          </a:xfrm>
          <a:prstGeom prst="rect">
            <a:avLst/>
          </a:prstGeom>
        </p:spPr>
      </p:pic>
      <p:grpSp>
        <p:nvGrpSpPr>
          <p:cNvPr id="59" name="グループ化 58"/>
          <p:cNvGrpSpPr/>
          <p:nvPr/>
        </p:nvGrpSpPr>
        <p:grpSpPr>
          <a:xfrm>
            <a:off x="537121" y="6286704"/>
            <a:ext cx="2273082" cy="2102055"/>
            <a:chOff x="556171" y="6696467"/>
            <a:chExt cx="2531289" cy="2340835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7471176"/>
              <a:ext cx="2531289" cy="139082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4"/>
            <a:srcRect l="25402" t="31771" r="34627" b="46197"/>
            <a:stretch/>
          </p:blipFill>
          <p:spPr>
            <a:xfrm>
              <a:off x="556171" y="6696467"/>
              <a:ext cx="2531289" cy="784450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4"/>
            <a:srcRect l="25402" t="58497" r="34627" b="25260"/>
            <a:stretch/>
          </p:blipFill>
          <p:spPr>
            <a:xfrm>
              <a:off x="556171" y="8458986"/>
              <a:ext cx="2531289" cy="578316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7611230"/>
              <a:ext cx="2531289" cy="139082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8027674"/>
              <a:ext cx="2531289" cy="139082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7888592"/>
              <a:ext cx="2531289" cy="139082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7749545"/>
              <a:ext cx="2531289" cy="139082"/>
            </a:xfrm>
            <a:prstGeom prst="rect">
              <a:avLst/>
            </a:prstGeom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8129151"/>
              <a:ext cx="2531289" cy="139082"/>
            </a:xfrm>
            <a:prstGeom prst="rect">
              <a:avLst/>
            </a:prstGeom>
          </p:spPr>
        </p:pic>
        <p:pic>
          <p:nvPicPr>
            <p:cNvPr id="52" name="図 51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8189599"/>
              <a:ext cx="2531289" cy="139082"/>
            </a:xfrm>
            <a:prstGeom prst="rect">
              <a:avLst/>
            </a:prstGeom>
          </p:spPr>
        </p:pic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8322949"/>
              <a:ext cx="2531289" cy="139082"/>
            </a:xfrm>
            <a:prstGeom prst="rect">
              <a:avLst/>
            </a:prstGeom>
          </p:spPr>
        </p:pic>
      </p:grpSp>
      <p:grpSp>
        <p:nvGrpSpPr>
          <p:cNvPr id="63" name="グループ化 62"/>
          <p:cNvGrpSpPr/>
          <p:nvPr/>
        </p:nvGrpSpPr>
        <p:grpSpPr>
          <a:xfrm>
            <a:off x="637620" y="5841875"/>
            <a:ext cx="1694827" cy="432805"/>
            <a:chOff x="637620" y="5841875"/>
            <a:chExt cx="1694827" cy="432805"/>
          </a:xfrm>
        </p:grpSpPr>
        <p:sp>
          <p:nvSpPr>
            <p:cNvPr id="50" name="上矢印 49"/>
            <p:cNvSpPr/>
            <p:nvPr/>
          </p:nvSpPr>
          <p:spPr>
            <a:xfrm>
              <a:off x="637620" y="5841875"/>
              <a:ext cx="625086" cy="39175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262707" y="5905348"/>
              <a:ext cx="106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/>
                <a:t>つける</a:t>
              </a: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1057603" y="7025033"/>
            <a:ext cx="1733550" cy="551903"/>
            <a:chOff x="1057603" y="7025033"/>
            <a:chExt cx="1733550" cy="551903"/>
          </a:xfrm>
        </p:grpSpPr>
        <p:sp>
          <p:nvSpPr>
            <p:cNvPr id="58" name="下カーブ矢印 57"/>
            <p:cNvSpPr/>
            <p:nvPr/>
          </p:nvSpPr>
          <p:spPr>
            <a:xfrm rot="10800000">
              <a:off x="1057603" y="7025033"/>
              <a:ext cx="1733550" cy="551903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518385" y="7147365"/>
              <a:ext cx="106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/>
                <a:t>つける</a:t>
              </a:r>
            </a:p>
          </p:txBody>
        </p:sp>
      </p:grpSp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5"/>
          <a:srcRect l="30088" t="36718" r="36677" b="40625"/>
          <a:stretch/>
        </p:blipFill>
        <p:spPr>
          <a:xfrm>
            <a:off x="2453455" y="6965530"/>
            <a:ext cx="1594536" cy="611122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6"/>
          <a:srcRect l="28624" t="47917" r="31405" b="29427"/>
          <a:stretch/>
        </p:blipFill>
        <p:spPr>
          <a:xfrm>
            <a:off x="565638" y="8830624"/>
            <a:ext cx="1795326" cy="572137"/>
          </a:xfrm>
          <a:prstGeom prst="rect">
            <a:avLst/>
          </a:prstGeom>
        </p:spPr>
      </p:pic>
      <p:grpSp>
        <p:nvGrpSpPr>
          <p:cNvPr id="64" name="グループ化 63"/>
          <p:cNvGrpSpPr/>
          <p:nvPr/>
        </p:nvGrpSpPr>
        <p:grpSpPr>
          <a:xfrm>
            <a:off x="615887" y="8413629"/>
            <a:ext cx="1694827" cy="432805"/>
            <a:chOff x="637620" y="5841875"/>
            <a:chExt cx="1694827" cy="432805"/>
          </a:xfrm>
        </p:grpSpPr>
        <p:sp>
          <p:nvSpPr>
            <p:cNvPr id="65" name="上矢印 64"/>
            <p:cNvSpPr/>
            <p:nvPr/>
          </p:nvSpPr>
          <p:spPr>
            <a:xfrm>
              <a:off x="637620" y="5841875"/>
              <a:ext cx="625086" cy="39175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1262707" y="5905348"/>
              <a:ext cx="106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/>
                <a:t>つける</a:t>
              </a: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2739955" y="8580143"/>
            <a:ext cx="3537762" cy="772523"/>
            <a:chOff x="2791153" y="8547745"/>
            <a:chExt cx="3537762" cy="772523"/>
          </a:xfrm>
        </p:grpSpPr>
        <p:sp>
          <p:nvSpPr>
            <p:cNvPr id="67" name="角丸四角形吹き出し 66"/>
            <p:cNvSpPr/>
            <p:nvPr/>
          </p:nvSpPr>
          <p:spPr>
            <a:xfrm>
              <a:off x="2791153" y="8547745"/>
              <a:ext cx="3387500" cy="772523"/>
            </a:xfrm>
            <a:prstGeom prst="wedgeRoundRectCallout">
              <a:avLst>
                <a:gd name="adj1" fmla="val -60668"/>
                <a:gd name="adj2" fmla="val 963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2841403" y="8676785"/>
              <a:ext cx="3487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/>
                <a:t>うまく動かなかったときのために、「</a:t>
              </a:r>
              <a:r>
                <a:rPr kumimoji="1" lang="en-US" altLang="ja-JP" sz="1600"/>
                <a:t>90</a:t>
              </a:r>
              <a:r>
                <a:rPr kumimoji="1" lang="ja-JP" altLang="en-US" sz="1600"/>
                <a:t>度向ける」を入れておく。</a:t>
              </a:r>
            </a:p>
          </p:txBody>
        </p:sp>
      </p:grpSp>
      <p:sp>
        <p:nvSpPr>
          <p:cNvPr id="70" name="角丸四角形 69"/>
          <p:cNvSpPr/>
          <p:nvPr/>
        </p:nvSpPr>
        <p:spPr>
          <a:xfrm>
            <a:off x="4121260" y="5102452"/>
            <a:ext cx="2136492" cy="33351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162958" y="5235198"/>
            <a:ext cx="1964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ja-JP" altLang="en-US"/>
              <a:t>一回転</a:t>
            </a:r>
            <a:r>
              <a:rPr kumimoji="1" lang="en-US" altLang="ja-JP" b="1"/>
              <a:t>360</a:t>
            </a:r>
            <a:r>
              <a:rPr kumimoji="1" lang="ja-JP" altLang="en-US" b="1"/>
              <a:t>度</a:t>
            </a:r>
            <a:r>
              <a:rPr kumimoji="1" lang="ja-JP" altLang="en-US"/>
              <a:t>であることを考えて、数値を変えてみよう。</a:t>
            </a:r>
            <a:endParaRPr kumimoji="1" lang="en-US" altLang="ja-JP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1" lang="en-US" altLang="ja-JP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ja-JP" altLang="en-US" b="1" u="sng"/>
              <a:t>他の動きと組み合わせる</a:t>
            </a:r>
            <a:r>
              <a:rPr kumimoji="1" lang="ja-JP" altLang="en-US"/>
              <a:t>とおもしろいのができるよ。</a:t>
            </a: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67" y="7752340"/>
            <a:ext cx="1234036" cy="6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96947"/>
              </p:ext>
            </p:extLst>
          </p:nvPr>
        </p:nvGraphicFramePr>
        <p:xfrm>
          <a:off x="319170" y="1230741"/>
          <a:ext cx="6067343" cy="83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17162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59091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55077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8791" y="335505"/>
            <a:ext cx="6212259" cy="931509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大きくなったり小さくなったり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9170" y="3442900"/>
            <a:ext cx="6009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大きくする場合「大きさを１０ずつ変える」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小さくする場合「大きさを</a:t>
            </a:r>
            <a:r>
              <a:rPr kumimoji="1" lang="en-US" altLang="ja-JP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-10</a:t>
            </a:r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ずつ変える」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最後は、もとの大きさにもどす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4" y="1964198"/>
            <a:ext cx="873825" cy="951772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76767" y="5123955"/>
            <a:ext cx="2069109" cy="3700417"/>
            <a:chOff x="469948" y="5129735"/>
            <a:chExt cx="2302605" cy="411800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/>
            <a:srcRect l="30234" t="27345" r="42075" b="57355"/>
            <a:stretch/>
          </p:blipFill>
          <p:spPr>
            <a:xfrm>
              <a:off x="469952" y="5129735"/>
              <a:ext cx="2302601" cy="715297"/>
            </a:xfrm>
            <a:prstGeom prst="rect">
              <a:avLst/>
            </a:prstGeom>
          </p:spPr>
        </p:pic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3"/>
            <a:srcRect l="30234" t="73196" r="42075" b="15103"/>
            <a:stretch/>
          </p:blipFill>
          <p:spPr>
            <a:xfrm>
              <a:off x="469948" y="8700679"/>
              <a:ext cx="2302601" cy="547060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5845032"/>
              <a:ext cx="2302601" cy="125705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5966675"/>
              <a:ext cx="2302601" cy="125705"/>
            </a:xfrm>
            <a:prstGeom prst="rect">
              <a:avLst/>
            </a:prstGeom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6088317"/>
              <a:ext cx="2302601" cy="125705"/>
            </a:xfrm>
            <a:prstGeom prst="rect">
              <a:avLst/>
            </a:prstGeom>
          </p:spPr>
        </p:pic>
        <p:pic>
          <p:nvPicPr>
            <p:cNvPr id="51" name="図 50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48" y="6335238"/>
              <a:ext cx="2302601" cy="125705"/>
            </a:xfrm>
            <a:prstGeom prst="rect">
              <a:avLst/>
            </a:prstGeom>
          </p:spPr>
        </p:pic>
        <p:pic>
          <p:nvPicPr>
            <p:cNvPr id="54" name="図 53"/>
            <p:cNvPicPr>
              <a:picLocks noChangeAspect="1"/>
            </p:cNvPicPr>
            <p:nvPr/>
          </p:nvPicPr>
          <p:blipFill rotWithShape="1">
            <a:blip r:embed="rId3"/>
            <a:srcRect l="30234" t="45884" r="42075" b="29725"/>
            <a:stretch/>
          </p:blipFill>
          <p:spPr>
            <a:xfrm>
              <a:off x="469951" y="6707831"/>
              <a:ext cx="2302601" cy="1140327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7850992"/>
              <a:ext cx="2302601" cy="125705"/>
            </a:xfrm>
            <a:prstGeom prst="rect">
              <a:avLst/>
            </a:prstGeom>
          </p:spPr>
        </p:pic>
        <p:pic>
          <p:nvPicPr>
            <p:cNvPr id="56" name="図 55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7972634"/>
              <a:ext cx="2302601" cy="125705"/>
            </a:xfrm>
            <a:prstGeom prst="rect">
              <a:avLst/>
            </a:prstGeom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8094277"/>
              <a:ext cx="2302601" cy="125705"/>
            </a:xfrm>
            <a:prstGeom prst="rect">
              <a:avLst/>
            </a:prstGeom>
          </p:spPr>
        </p:pic>
        <p:pic>
          <p:nvPicPr>
            <p:cNvPr id="72" name="図 71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8215919"/>
              <a:ext cx="2302601" cy="125705"/>
            </a:xfrm>
            <a:prstGeom prst="rect">
              <a:avLst/>
            </a:prstGeom>
          </p:spPr>
        </p:pic>
        <p:pic>
          <p:nvPicPr>
            <p:cNvPr id="73" name="図 72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48" y="6214022"/>
              <a:ext cx="2302601" cy="125705"/>
            </a:xfrm>
            <a:prstGeom prst="rect">
              <a:avLst/>
            </a:prstGeom>
          </p:spPr>
        </p:pic>
        <p:pic>
          <p:nvPicPr>
            <p:cNvPr id="75" name="図 74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0" y="8329095"/>
              <a:ext cx="2302601" cy="125705"/>
            </a:xfrm>
            <a:prstGeom prst="rect">
              <a:avLst/>
            </a:prstGeom>
          </p:spPr>
        </p:pic>
        <p:pic>
          <p:nvPicPr>
            <p:cNvPr id="76" name="図 75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0" y="8451149"/>
              <a:ext cx="2302601" cy="125705"/>
            </a:xfrm>
            <a:prstGeom prst="rect">
              <a:avLst/>
            </a:prstGeom>
          </p:spPr>
        </p:pic>
        <p:pic>
          <p:nvPicPr>
            <p:cNvPr id="77" name="図 76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48" y="6453337"/>
              <a:ext cx="2302601" cy="125705"/>
            </a:xfrm>
            <a:prstGeom prst="rect">
              <a:avLst/>
            </a:prstGeom>
          </p:spPr>
        </p:pic>
        <p:pic>
          <p:nvPicPr>
            <p:cNvPr id="78" name="図 77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48" y="6578509"/>
              <a:ext cx="2302601" cy="125705"/>
            </a:xfrm>
            <a:prstGeom prst="rect">
              <a:avLst/>
            </a:prstGeom>
          </p:spPr>
        </p:pic>
        <p:pic>
          <p:nvPicPr>
            <p:cNvPr id="79" name="図 78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0" y="8574974"/>
              <a:ext cx="2302601" cy="125705"/>
            </a:xfrm>
            <a:prstGeom prst="rect">
              <a:avLst/>
            </a:prstGeom>
          </p:spPr>
        </p:pic>
      </p:grpSp>
      <p:pic>
        <p:nvPicPr>
          <p:cNvPr id="80" name="図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40" y="1261085"/>
            <a:ext cx="1310738" cy="1427658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24" y="1904993"/>
            <a:ext cx="873825" cy="951772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16" y="2826350"/>
            <a:ext cx="504210" cy="549187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 rot="20700000">
            <a:off x="1617166" y="1999485"/>
            <a:ext cx="1027832" cy="257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右矢印 82"/>
          <p:cNvSpPr/>
          <p:nvPr/>
        </p:nvSpPr>
        <p:spPr>
          <a:xfrm rot="900000">
            <a:off x="4240747" y="1989167"/>
            <a:ext cx="1027832" cy="257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右矢印 83"/>
          <p:cNvSpPr/>
          <p:nvPr/>
        </p:nvSpPr>
        <p:spPr>
          <a:xfrm rot="900000">
            <a:off x="1609785" y="2722205"/>
            <a:ext cx="1461032" cy="257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右矢印 84"/>
          <p:cNvSpPr/>
          <p:nvPr/>
        </p:nvSpPr>
        <p:spPr>
          <a:xfrm rot="20504713">
            <a:off x="3804089" y="2722204"/>
            <a:ext cx="1461032" cy="257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 rot="20707258">
            <a:off x="1442513" y="1699956"/>
            <a:ext cx="1301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大きくなる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 rot="900000">
            <a:off x="4250705" y="1709059"/>
            <a:ext cx="1301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小さくなる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 rot="900000">
            <a:off x="1547129" y="2890700"/>
            <a:ext cx="1301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小さくなる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 rot="20707258">
            <a:off x="4142647" y="2858770"/>
            <a:ext cx="1301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大きくなる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523011" y="2860693"/>
            <a:ext cx="6916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/>
              <a:t>もとの</a:t>
            </a:r>
            <a:endParaRPr kumimoji="1" lang="en-US" altLang="ja-JP" sz="1200"/>
          </a:p>
          <a:p>
            <a:pPr algn="ctr"/>
            <a:r>
              <a:rPr kumimoji="1" lang="ja-JP" altLang="en-US" sz="1200"/>
              <a:t>大きさ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818469" y="5919223"/>
            <a:ext cx="1733550" cy="551903"/>
            <a:chOff x="1057603" y="7025033"/>
            <a:chExt cx="1733550" cy="551903"/>
          </a:xfrm>
        </p:grpSpPr>
        <p:sp>
          <p:nvSpPr>
            <p:cNvPr id="91" name="下カーブ矢印 90"/>
            <p:cNvSpPr/>
            <p:nvPr/>
          </p:nvSpPr>
          <p:spPr>
            <a:xfrm rot="10800000">
              <a:off x="1057603" y="7025033"/>
              <a:ext cx="1733550" cy="551903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1518385" y="7147365"/>
              <a:ext cx="106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/>
                <a:t>つける</a:t>
              </a: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/>
          <a:srcRect l="25549" t="33073" r="41655" b="51302"/>
          <a:stretch/>
        </p:blipFill>
        <p:spPr>
          <a:xfrm>
            <a:off x="2128122" y="5848325"/>
            <a:ext cx="1992870" cy="533804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818469" y="7637614"/>
            <a:ext cx="1733550" cy="551903"/>
            <a:chOff x="1057603" y="7025033"/>
            <a:chExt cx="1733550" cy="551903"/>
          </a:xfrm>
        </p:grpSpPr>
        <p:sp>
          <p:nvSpPr>
            <p:cNvPr id="94" name="下カーブ矢印 93"/>
            <p:cNvSpPr/>
            <p:nvPr/>
          </p:nvSpPr>
          <p:spPr>
            <a:xfrm rot="10800000">
              <a:off x="1057603" y="7025033"/>
              <a:ext cx="1733550" cy="551903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1518385" y="7147365"/>
              <a:ext cx="106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/>
                <a:t>つける</a:t>
              </a:r>
            </a:p>
          </p:txBody>
        </p:sp>
      </p:grpSp>
      <p:pic>
        <p:nvPicPr>
          <p:cNvPr id="96" name="図 95"/>
          <p:cNvPicPr>
            <a:picLocks noChangeAspect="1"/>
          </p:cNvPicPr>
          <p:nvPr/>
        </p:nvPicPr>
        <p:blipFill rotWithShape="1">
          <a:blip r:embed="rId6"/>
          <a:srcRect l="39970" t="60396" r="27234" b="23979"/>
          <a:stretch/>
        </p:blipFill>
        <p:spPr>
          <a:xfrm>
            <a:off x="2173596" y="7508585"/>
            <a:ext cx="1992870" cy="533804"/>
          </a:xfrm>
          <a:prstGeom prst="rect">
            <a:avLst/>
          </a:prstGeom>
        </p:spPr>
      </p:pic>
      <p:sp>
        <p:nvSpPr>
          <p:cNvPr id="97" name="角丸四角形 96"/>
          <p:cNvSpPr/>
          <p:nvPr/>
        </p:nvSpPr>
        <p:spPr>
          <a:xfrm>
            <a:off x="4300297" y="5291309"/>
            <a:ext cx="1998963" cy="3806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317549" y="5413976"/>
            <a:ext cx="18971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ja-JP" altLang="en-US"/>
              <a:t>これは、</a:t>
            </a:r>
            <a:r>
              <a:rPr kumimoji="1" lang="ja-JP" altLang="en-US" b="1"/>
              <a:t>大きくなってもとの大きさにもどる</a:t>
            </a:r>
            <a:r>
              <a:rPr kumimoji="1" lang="ja-JP" altLang="en-US"/>
              <a:t>プログラムだよ。</a:t>
            </a:r>
            <a:endParaRPr kumimoji="1" lang="en-US" altLang="ja-JP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1" lang="en-US" altLang="ja-JP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1" lang="en-US" altLang="ja-JP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1" lang="en-US" altLang="ja-JP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ja-JP" altLang="en-US"/>
              <a:t>小さくなってもとの大きさにもどるには、どうしたらいいかな？</a:t>
            </a:r>
          </a:p>
        </p:txBody>
      </p:sp>
      <p:pic>
        <p:nvPicPr>
          <p:cNvPr id="99" name="図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8" y="6795334"/>
            <a:ext cx="1234036" cy="6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8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77362"/>
              </p:ext>
            </p:extLst>
          </p:nvPr>
        </p:nvGraphicFramePr>
        <p:xfrm>
          <a:off x="326571" y="1230739"/>
          <a:ext cx="6067343" cy="828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20410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4643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61883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4767943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ジャンプする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3713" y="3489650"/>
            <a:ext cx="564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上に５すすむ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ことを１０回くりかえし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下に５すすむ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ことを１０回くりかえす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502" y="3078484"/>
            <a:ext cx="5625480" cy="17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U ターン矢印 12"/>
          <p:cNvSpPr/>
          <p:nvPr/>
        </p:nvSpPr>
        <p:spPr>
          <a:xfrm>
            <a:off x="3129921" y="1443725"/>
            <a:ext cx="885186" cy="9417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27958" t="15246" r="37382" b="14300"/>
          <a:stretch/>
        </p:blipFill>
        <p:spPr>
          <a:xfrm>
            <a:off x="460134" y="5036659"/>
            <a:ext cx="2669787" cy="305118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78" y="2040402"/>
            <a:ext cx="883922" cy="1033274"/>
          </a:xfrm>
          <a:prstGeom prst="rect">
            <a:avLst/>
          </a:prstGeom>
        </p:spPr>
      </p:pic>
      <p:sp>
        <p:nvSpPr>
          <p:cNvPr id="12" name="左矢印 11"/>
          <p:cNvSpPr/>
          <p:nvPr/>
        </p:nvSpPr>
        <p:spPr>
          <a:xfrm rot="1228410">
            <a:off x="2678722" y="6213221"/>
            <a:ext cx="576495" cy="3539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矢印 19"/>
          <p:cNvSpPr/>
          <p:nvPr/>
        </p:nvSpPr>
        <p:spPr>
          <a:xfrm rot="1228410">
            <a:off x="2715453" y="7677983"/>
            <a:ext cx="576495" cy="3539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2635024" y="5165939"/>
            <a:ext cx="885186" cy="13897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2338278" y="5192071"/>
            <a:ext cx="1181932" cy="50123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515502" y="4937329"/>
            <a:ext cx="26574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/>
              <a:t>これらの数字を変えると、とび方は、どう変わるだろう？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98" y="8280824"/>
            <a:ext cx="1926456" cy="1011300"/>
          </a:xfrm>
          <a:prstGeom prst="rect">
            <a:avLst/>
          </a:prstGeom>
        </p:spPr>
      </p:pic>
      <p:sp>
        <p:nvSpPr>
          <p:cNvPr id="34" name="角丸四角形吹き出し 33"/>
          <p:cNvSpPr/>
          <p:nvPr/>
        </p:nvSpPr>
        <p:spPr>
          <a:xfrm>
            <a:off x="471411" y="8265975"/>
            <a:ext cx="3851207" cy="1085843"/>
          </a:xfrm>
          <a:prstGeom prst="wedgeRoundRectCallout">
            <a:avLst>
              <a:gd name="adj1" fmla="val 66975"/>
              <a:gd name="adj2" fmla="val -36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他の動きと組み合わせると、さらにおもしろい動きになるかもよ！</a:t>
            </a:r>
          </a:p>
        </p:txBody>
      </p:sp>
      <p:sp>
        <p:nvSpPr>
          <p:cNvPr id="36" name="雲形吹き出し 35"/>
          <p:cNvSpPr/>
          <p:nvPr/>
        </p:nvSpPr>
        <p:spPr>
          <a:xfrm>
            <a:off x="3565113" y="5943990"/>
            <a:ext cx="2741853" cy="1910977"/>
          </a:xfrm>
          <a:prstGeom prst="cloudCallout">
            <a:avLst>
              <a:gd name="adj1" fmla="val -66616"/>
              <a:gd name="adj2" fmla="val -78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455659" y="6598966"/>
            <a:ext cx="725456" cy="537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93344" y="6271667"/>
            <a:ext cx="241362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/>
              <a:t>赤いやじるしのところに、他のブロックを入れるとどんな動きになるかな？</a:t>
            </a:r>
          </a:p>
        </p:txBody>
      </p:sp>
    </p:spTree>
    <p:extLst>
      <p:ext uri="{BB962C8B-B14F-4D97-AF65-F5344CB8AC3E}">
        <p14:creationId xmlns:p14="http://schemas.microsoft.com/office/powerpoint/2010/main" val="264561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75701"/>
              </p:ext>
            </p:extLst>
          </p:nvPr>
        </p:nvGraphicFramePr>
        <p:xfrm>
          <a:off x="364055" y="1687616"/>
          <a:ext cx="6067343" cy="775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181172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320311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61883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64055" y="396648"/>
            <a:ext cx="5980395" cy="126215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動きを少しの間止めたりゆっくりしたりする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1411" y="3564191"/>
            <a:ext cx="5835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「○秒待つ」ことで、少しの間動きをとめたり、ゆっくり動かしたりする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84986" y="3259531"/>
            <a:ext cx="5625480" cy="17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2" y="2226257"/>
            <a:ext cx="883922" cy="1033274"/>
          </a:xfrm>
          <a:prstGeom prst="rect">
            <a:avLst/>
          </a:prstGeom>
        </p:spPr>
      </p:pic>
      <p:sp>
        <p:nvSpPr>
          <p:cNvPr id="12" name="左矢印 11"/>
          <p:cNvSpPr/>
          <p:nvPr/>
        </p:nvSpPr>
        <p:spPr>
          <a:xfrm rot="1228410">
            <a:off x="2678722" y="6213221"/>
            <a:ext cx="576495" cy="3539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矢印 19"/>
          <p:cNvSpPr/>
          <p:nvPr/>
        </p:nvSpPr>
        <p:spPr>
          <a:xfrm rot="1228410">
            <a:off x="2715453" y="7677983"/>
            <a:ext cx="576495" cy="35396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2635024" y="5165939"/>
            <a:ext cx="885186" cy="13897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2338278" y="5192071"/>
            <a:ext cx="1181932" cy="50123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図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98" y="8280824"/>
            <a:ext cx="1926456" cy="1011300"/>
          </a:xfrm>
          <a:prstGeom prst="rect">
            <a:avLst/>
          </a:prstGeom>
        </p:spPr>
      </p:pic>
      <p:sp>
        <p:nvSpPr>
          <p:cNvPr id="34" name="角丸四角形吹き出し 33"/>
          <p:cNvSpPr/>
          <p:nvPr/>
        </p:nvSpPr>
        <p:spPr>
          <a:xfrm>
            <a:off x="4253962" y="5804580"/>
            <a:ext cx="2082600" cy="2395775"/>
          </a:xfrm>
          <a:prstGeom prst="wedgeRoundRectCallout">
            <a:avLst>
              <a:gd name="adj1" fmla="val -4309"/>
              <a:gd name="adj2" fmla="val 599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>
                <a:solidFill>
                  <a:schemeClr val="tx1"/>
                </a:solidFill>
              </a:rPr>
              <a:t>きめポーズで動きを止めたり、</a:t>
            </a:r>
            <a:endParaRPr kumimoji="1" lang="en-US" altLang="ja-JP">
              <a:solidFill>
                <a:schemeClr val="tx1"/>
              </a:solidFill>
            </a:endParaRPr>
          </a:p>
          <a:p>
            <a:r>
              <a:rPr kumimoji="1" lang="ja-JP" altLang="en-US">
                <a:solidFill>
                  <a:schemeClr val="tx1"/>
                </a:solidFill>
              </a:rPr>
              <a:t>ゆっくり動かしてスプライトの変化が分かるようにできるよ！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2955764" y="2189369"/>
            <a:ext cx="883922" cy="103327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42" y="2226257"/>
            <a:ext cx="883922" cy="1033274"/>
          </a:xfrm>
          <a:prstGeom prst="rect">
            <a:avLst/>
          </a:prstGeom>
        </p:spPr>
      </p:pic>
      <p:sp>
        <p:nvSpPr>
          <p:cNvPr id="25" name="右矢印 24"/>
          <p:cNvSpPr/>
          <p:nvPr/>
        </p:nvSpPr>
        <p:spPr>
          <a:xfrm>
            <a:off x="1706318" y="2655938"/>
            <a:ext cx="1096495" cy="392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4081363" y="2655938"/>
            <a:ext cx="1096495" cy="392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70614" y="1826611"/>
            <a:ext cx="211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</a:t>
            </a:r>
            <a:r>
              <a:rPr kumimoji="1" lang="ja-JP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秒とまる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66" y="4893193"/>
            <a:ext cx="3062893" cy="4398932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478712" y="6808577"/>
            <a:ext cx="2078803" cy="5858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5"/>
          <p:cNvSpPr/>
          <p:nvPr/>
        </p:nvSpPr>
        <p:spPr>
          <a:xfrm>
            <a:off x="3034141" y="6260900"/>
            <a:ext cx="1004652" cy="2064722"/>
          </a:xfrm>
          <a:prstGeom prst="wedgeRectCallout">
            <a:avLst>
              <a:gd name="adj1" fmla="val -94673"/>
              <a:gd name="adj2" fmla="val -116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>
                <a:solidFill>
                  <a:schemeClr val="tx1"/>
                </a:solidFill>
              </a:rPr>
              <a:t>きめポーズで少し止まって見せる</a:t>
            </a:r>
          </a:p>
        </p:txBody>
      </p:sp>
    </p:spTree>
    <p:extLst>
      <p:ext uri="{BB962C8B-B14F-4D97-AF65-F5344CB8AC3E}">
        <p14:creationId xmlns:p14="http://schemas.microsoft.com/office/powerpoint/2010/main" val="409391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63106"/>
              </p:ext>
            </p:extLst>
          </p:nvPr>
        </p:nvGraphicFramePr>
        <p:xfrm>
          <a:off x="316124" y="1191035"/>
          <a:ext cx="6067343" cy="837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9310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36922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909735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6059942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動く方向に向きを変える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1273" y="3328147"/>
            <a:ext cx="6226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0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回転方ほうを左右のみにする</a:t>
            </a:r>
            <a:endParaRPr kumimoji="1" lang="en-US" altLang="ja-JP" sz="20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右を向く（</a:t>
            </a:r>
            <a:r>
              <a:rPr kumimoji="1" lang="en-US" altLang="ja-JP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90</a:t>
            </a:r>
            <a:r>
              <a:rPr kumimoji="1"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度に向ける）→右に進む（Ｘをふやす）</a:t>
            </a:r>
            <a:endParaRPr kumimoji="1" lang="en-US" altLang="ja-JP" sz="20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左を向く（</a:t>
            </a:r>
            <a:r>
              <a:rPr kumimoji="1" lang="en-US" altLang="ja-JP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-90</a:t>
            </a:r>
            <a:r>
              <a:rPr kumimoji="1"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度に向ける）→左に進む（Ｘをへらす）</a:t>
            </a:r>
            <a:endParaRPr kumimoji="1" lang="en-US" altLang="ja-JP" sz="20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498649" y="1420586"/>
            <a:ext cx="1175657" cy="43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flipH="1">
            <a:off x="2174139" y="1415039"/>
            <a:ext cx="1175657" cy="43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69" y="1914867"/>
            <a:ext cx="908306" cy="11765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2049" y="1914867"/>
            <a:ext cx="908306" cy="117653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29649" t="28906" r="42533" b="13021"/>
          <a:stretch/>
        </p:blipFill>
        <p:spPr>
          <a:xfrm>
            <a:off x="495016" y="4970883"/>
            <a:ext cx="2955474" cy="3468792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3642843" y="4723845"/>
            <a:ext cx="2562014" cy="1640444"/>
          </a:xfrm>
          <a:prstGeom prst="wedgeRoundRectCallout">
            <a:avLst>
              <a:gd name="adj1" fmla="val -61904"/>
              <a:gd name="adj2" fmla="val -1993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9778" y="4794629"/>
            <a:ext cx="2477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最初に</a:t>
            </a:r>
            <a:endParaRPr kumimoji="1" lang="en-US" altLang="ja-JP" sz="1600"/>
          </a:p>
          <a:p>
            <a:r>
              <a:rPr kumimoji="1" lang="ja-JP" altLang="en-US" sz="1600"/>
              <a:t>回転方向を</a:t>
            </a:r>
            <a:r>
              <a:rPr kumimoji="1" lang="ja-JP" altLang="en-US" sz="1600" u="sng"/>
              <a:t>「左右のみ」</a:t>
            </a:r>
            <a:r>
              <a:rPr kumimoji="1" lang="ja-JP" altLang="en-US" sz="1600"/>
              <a:t>にしないと、</a:t>
            </a:r>
            <a:endParaRPr kumimoji="1" lang="en-US" altLang="ja-JP" sz="1600"/>
          </a:p>
          <a:p>
            <a:r>
              <a:rPr kumimoji="1" lang="ja-JP" altLang="en-US" sz="1600"/>
              <a:t>スプライト</a:t>
            </a:r>
            <a:endParaRPr kumimoji="1" lang="en-US" altLang="ja-JP" sz="1600"/>
          </a:p>
          <a:p>
            <a:r>
              <a:rPr kumimoji="1" lang="ja-JP" altLang="en-US" sz="1600"/>
              <a:t>が回ってし</a:t>
            </a:r>
            <a:endParaRPr kumimoji="1" lang="en-US" altLang="ja-JP" sz="1600"/>
          </a:p>
          <a:p>
            <a:r>
              <a:rPr kumimoji="1" lang="ja-JP" altLang="en-US" sz="1600"/>
              <a:t>まう。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95" y="5516014"/>
            <a:ext cx="456019" cy="59068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14988" y="5516014"/>
            <a:ext cx="456019" cy="590682"/>
          </a:xfrm>
          <a:prstGeom prst="rect">
            <a:avLst/>
          </a:prstGeom>
        </p:spPr>
      </p:pic>
      <p:sp>
        <p:nvSpPr>
          <p:cNvPr id="13" name="下カーブ矢印 12"/>
          <p:cNvSpPr/>
          <p:nvPr/>
        </p:nvSpPr>
        <p:spPr>
          <a:xfrm rot="1800000" flipH="1">
            <a:off x="2455641" y="5944277"/>
            <a:ext cx="1324511" cy="38699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96" y="6377923"/>
            <a:ext cx="1725567" cy="590156"/>
          </a:xfrm>
          <a:prstGeom prst="rect">
            <a:avLst/>
          </a:prstGeom>
        </p:spPr>
      </p:pic>
      <p:sp>
        <p:nvSpPr>
          <p:cNvPr id="24" name="下カーブ矢印 23"/>
          <p:cNvSpPr/>
          <p:nvPr/>
        </p:nvSpPr>
        <p:spPr>
          <a:xfrm rot="1800000" flipH="1">
            <a:off x="2512792" y="7344067"/>
            <a:ext cx="1324511" cy="38699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47" y="7537564"/>
            <a:ext cx="1725567" cy="530944"/>
          </a:xfrm>
          <a:prstGeom prst="rect">
            <a:avLst/>
          </a:prstGeom>
        </p:spPr>
      </p:pic>
      <p:sp>
        <p:nvSpPr>
          <p:cNvPr id="26" name="角丸四角形吹き出し 25"/>
          <p:cNvSpPr/>
          <p:nvPr/>
        </p:nvSpPr>
        <p:spPr>
          <a:xfrm>
            <a:off x="4932551" y="6445888"/>
            <a:ext cx="1272306" cy="812161"/>
          </a:xfrm>
          <a:prstGeom prst="wedgeRoundRectCallout">
            <a:avLst>
              <a:gd name="adj1" fmla="val -61904"/>
              <a:gd name="adj2" fmla="val -1993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/>
              <a:t>右を向かせる場合</a:t>
            </a:r>
          </a:p>
        </p:txBody>
      </p:sp>
      <p:sp>
        <p:nvSpPr>
          <p:cNvPr id="27" name="角丸四角形吹き出し 26"/>
          <p:cNvSpPr/>
          <p:nvPr/>
        </p:nvSpPr>
        <p:spPr>
          <a:xfrm>
            <a:off x="4989739" y="7537564"/>
            <a:ext cx="1272306" cy="812161"/>
          </a:xfrm>
          <a:prstGeom prst="wedgeRoundRectCallout">
            <a:avLst>
              <a:gd name="adj1" fmla="val -61904"/>
              <a:gd name="adj2" fmla="val -1993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/>
              <a:t>左を向かせる場合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4" b="-2495"/>
          <a:stretch/>
        </p:blipFill>
        <p:spPr>
          <a:xfrm>
            <a:off x="4499786" y="8442759"/>
            <a:ext cx="1596375" cy="1036526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61273" y="8605783"/>
            <a:ext cx="4312457" cy="828040"/>
          </a:xfrm>
          <a:prstGeom prst="wedgeRoundRectCallout">
            <a:avLst>
              <a:gd name="adj1" fmla="val 62732"/>
              <a:gd name="adj2" fmla="val -151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>
                <a:solidFill>
                  <a:schemeClr val="tx1"/>
                </a:solidFill>
              </a:rPr>
              <a:t>スプライトの向きを最初にもどしたいときは、「</a:t>
            </a:r>
            <a:r>
              <a:rPr kumimoji="1" lang="en-US" altLang="ja-JP">
                <a:solidFill>
                  <a:schemeClr val="tx1"/>
                </a:solidFill>
              </a:rPr>
              <a:t>90</a:t>
            </a:r>
            <a:r>
              <a:rPr kumimoji="1" lang="ja-JP" altLang="en-US">
                <a:solidFill>
                  <a:schemeClr val="tx1"/>
                </a:solidFill>
              </a:rPr>
              <a:t>度に向ける」にしよう！</a:t>
            </a:r>
          </a:p>
        </p:txBody>
      </p:sp>
    </p:spTree>
    <p:extLst>
      <p:ext uri="{BB962C8B-B14F-4D97-AF65-F5344CB8AC3E}">
        <p14:creationId xmlns:p14="http://schemas.microsoft.com/office/powerpoint/2010/main" val="156389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28321"/>
              </p:ext>
            </p:extLst>
          </p:nvPr>
        </p:nvGraphicFramePr>
        <p:xfrm>
          <a:off x="376828" y="1230740"/>
          <a:ext cx="6067343" cy="8370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196515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533121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87218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2" y="299232"/>
            <a:ext cx="5535386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横に動く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1506" y="3339187"/>
            <a:ext cx="564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右（左）に</a:t>
            </a:r>
            <a:r>
              <a:rPr kumimoji="1" lang="en-US" altLang="ja-JP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進み、左（右）に</a:t>
            </a:r>
            <a:r>
              <a:rPr kumimoji="1" lang="en-US" altLang="ja-JP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進んで、もとのところにもどる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左矢印 2"/>
          <p:cNvSpPr/>
          <p:nvPr/>
        </p:nvSpPr>
        <p:spPr>
          <a:xfrm>
            <a:off x="2574927" y="2263207"/>
            <a:ext cx="1448482" cy="403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5706" y="2593383"/>
            <a:ext cx="162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左に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回進む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91145" y="1613461"/>
            <a:ext cx="183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右に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回進み</a:t>
            </a: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59" y="1634551"/>
            <a:ext cx="1039370" cy="1191770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505818" y="4814993"/>
            <a:ext cx="2069109" cy="3700417"/>
            <a:chOff x="469948" y="5129735"/>
            <a:chExt cx="2302605" cy="4118004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3"/>
            <a:srcRect l="30234" t="27345" r="42075" b="57355"/>
            <a:stretch/>
          </p:blipFill>
          <p:spPr>
            <a:xfrm>
              <a:off x="469952" y="5129735"/>
              <a:ext cx="2302601" cy="715297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3"/>
            <a:srcRect l="30234" t="73196" r="42075" b="15103"/>
            <a:stretch/>
          </p:blipFill>
          <p:spPr>
            <a:xfrm>
              <a:off x="469948" y="8700679"/>
              <a:ext cx="2302601" cy="54706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5845032"/>
              <a:ext cx="2302601" cy="125705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5966675"/>
              <a:ext cx="2302601" cy="125705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6088317"/>
              <a:ext cx="2302601" cy="125705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48" y="6335238"/>
              <a:ext cx="2302601" cy="125705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3"/>
            <a:srcRect l="30234" t="45884" r="42075" b="29725"/>
            <a:stretch/>
          </p:blipFill>
          <p:spPr>
            <a:xfrm>
              <a:off x="469951" y="6707831"/>
              <a:ext cx="2302601" cy="1140327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7850992"/>
              <a:ext cx="2302601" cy="125705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7972634"/>
              <a:ext cx="2302601" cy="125705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8094277"/>
              <a:ext cx="2302601" cy="125705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1" y="8215919"/>
              <a:ext cx="2302601" cy="125705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48" y="6214022"/>
              <a:ext cx="2302601" cy="125705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0" y="8329095"/>
              <a:ext cx="2302601" cy="125705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0" y="8451149"/>
              <a:ext cx="2302601" cy="125705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48" y="6453337"/>
              <a:ext cx="2302601" cy="125705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48" y="6578509"/>
              <a:ext cx="2302601" cy="125705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3"/>
            <a:srcRect l="30234" t="43067" r="42075" b="54245"/>
            <a:stretch/>
          </p:blipFill>
          <p:spPr>
            <a:xfrm>
              <a:off x="469950" y="8574974"/>
              <a:ext cx="2302601" cy="125705"/>
            </a:xfrm>
            <a:prstGeom prst="rect">
              <a:avLst/>
            </a:prstGeom>
          </p:spPr>
        </p:pic>
      </p:grpSp>
      <p:grpSp>
        <p:nvGrpSpPr>
          <p:cNvPr id="39" name="グループ化 38"/>
          <p:cNvGrpSpPr/>
          <p:nvPr/>
        </p:nvGrpSpPr>
        <p:grpSpPr>
          <a:xfrm>
            <a:off x="947520" y="5610261"/>
            <a:ext cx="1733550" cy="551903"/>
            <a:chOff x="1057603" y="7025033"/>
            <a:chExt cx="1733550" cy="551903"/>
          </a:xfrm>
        </p:grpSpPr>
        <p:sp>
          <p:nvSpPr>
            <p:cNvPr id="40" name="下カーブ矢印 39"/>
            <p:cNvSpPr/>
            <p:nvPr/>
          </p:nvSpPr>
          <p:spPr>
            <a:xfrm rot="10800000">
              <a:off x="1057603" y="7025033"/>
              <a:ext cx="1733550" cy="551903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518385" y="7147365"/>
              <a:ext cx="106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/>
                <a:t>つける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947520" y="7328652"/>
            <a:ext cx="1733550" cy="551903"/>
            <a:chOff x="1057603" y="7025033"/>
            <a:chExt cx="1733550" cy="551903"/>
          </a:xfrm>
        </p:grpSpPr>
        <p:sp>
          <p:nvSpPr>
            <p:cNvPr id="43" name="下カーブ矢印 42"/>
            <p:cNvSpPr/>
            <p:nvPr/>
          </p:nvSpPr>
          <p:spPr>
            <a:xfrm rot="10800000">
              <a:off x="1057603" y="7025033"/>
              <a:ext cx="1733550" cy="551903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518385" y="7147365"/>
              <a:ext cx="106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/>
                <a:t>つける</a:t>
              </a:r>
            </a:p>
          </p:txBody>
        </p:sp>
      </p:grpSp>
      <p:sp>
        <p:nvSpPr>
          <p:cNvPr id="45" name="左矢印 44"/>
          <p:cNvSpPr/>
          <p:nvPr/>
        </p:nvSpPr>
        <p:spPr>
          <a:xfrm flipH="1">
            <a:off x="2574927" y="1868995"/>
            <a:ext cx="1448482" cy="403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78" y="1626905"/>
            <a:ext cx="1039370" cy="119177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207" y="5366323"/>
            <a:ext cx="2277046" cy="65134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205" y="7188418"/>
            <a:ext cx="2426885" cy="685498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4" b="-2495"/>
          <a:stretch/>
        </p:blipFill>
        <p:spPr>
          <a:xfrm>
            <a:off x="4590821" y="8497878"/>
            <a:ext cx="1596375" cy="1036526"/>
          </a:xfrm>
          <a:prstGeom prst="rect">
            <a:avLst/>
          </a:prstGeom>
        </p:spPr>
      </p:pic>
      <p:sp>
        <p:nvSpPr>
          <p:cNvPr id="48" name="角丸四角形吹き出し 47"/>
          <p:cNvSpPr/>
          <p:nvPr/>
        </p:nvSpPr>
        <p:spPr>
          <a:xfrm>
            <a:off x="473348" y="8585550"/>
            <a:ext cx="4312457" cy="926863"/>
          </a:xfrm>
          <a:prstGeom prst="wedgeRoundRectCallout">
            <a:avLst>
              <a:gd name="adj1" fmla="val 56547"/>
              <a:gd name="adj2" fmla="val 70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4223078" y="5642502"/>
            <a:ext cx="2141021" cy="1706592"/>
            <a:chOff x="4459306" y="5800332"/>
            <a:chExt cx="1927207" cy="1569275"/>
          </a:xfrm>
        </p:grpSpPr>
        <p:sp>
          <p:nvSpPr>
            <p:cNvPr id="49" name="雲形吹き出し 48"/>
            <p:cNvSpPr/>
            <p:nvPr/>
          </p:nvSpPr>
          <p:spPr>
            <a:xfrm>
              <a:off x="4459306" y="5800332"/>
              <a:ext cx="1927207" cy="1569275"/>
            </a:xfrm>
            <a:prstGeom prst="cloudCallout">
              <a:avLst>
                <a:gd name="adj1" fmla="val -79486"/>
                <a:gd name="adj2" fmla="val -353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682127" y="6545661"/>
              <a:ext cx="1476913" cy="331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455" y="5947204"/>
            <a:ext cx="1524905" cy="78209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4574465" y="6668661"/>
            <a:ext cx="169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にするとななめに動くよ！</a:t>
            </a: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8"/>
          <a:srcRect l="25549" t="33073" r="41655" b="51302"/>
          <a:stretch/>
        </p:blipFill>
        <p:spPr>
          <a:xfrm>
            <a:off x="561595" y="8635817"/>
            <a:ext cx="1222727" cy="327516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246" y="8632749"/>
            <a:ext cx="1694255" cy="320952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7272" y="8629681"/>
            <a:ext cx="1008421" cy="310752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595" y="9045265"/>
            <a:ext cx="914780" cy="350280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1601474" y="9079168"/>
            <a:ext cx="354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などと組み合わせるとおもしろいよ！</a:t>
            </a:r>
          </a:p>
        </p:txBody>
      </p:sp>
    </p:spTree>
    <p:extLst>
      <p:ext uri="{BB962C8B-B14F-4D97-AF65-F5344CB8AC3E}">
        <p14:creationId xmlns:p14="http://schemas.microsoft.com/office/powerpoint/2010/main" val="12115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14375"/>
              </p:ext>
            </p:extLst>
          </p:nvPr>
        </p:nvGraphicFramePr>
        <p:xfrm>
          <a:off x="326571" y="1230741"/>
          <a:ext cx="6067343" cy="83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14598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67028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49703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5407479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コスチュームをかえる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1902092"/>
            <a:ext cx="1125898" cy="11865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10917" y="3343073"/>
            <a:ext cx="6067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</a:p>
          <a:p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「次のコスチュームにする」をくわえると、じゅんばんにコスチュームがかわっていき、</a:t>
            </a:r>
            <a:r>
              <a:rPr kumimoji="1" lang="ja-JP" altLang="en-US" sz="2400" b="1" u="sng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動いているように見える</a:t>
            </a:r>
            <a:endParaRPr kumimoji="1" lang="en-US" altLang="ja-JP" sz="2400" b="1" u="sng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502" y="3078484"/>
            <a:ext cx="5625480" cy="17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64" y="1850629"/>
            <a:ext cx="1116000" cy="127931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88" y="1902092"/>
            <a:ext cx="1125898" cy="1186552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2106909" y="2273582"/>
            <a:ext cx="607157" cy="4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222547" y="2273582"/>
            <a:ext cx="607157" cy="4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5264" y="1500720"/>
            <a:ext cx="203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コスチューム１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81726" y="1500720"/>
            <a:ext cx="203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コスチューム２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68188" y="1500720"/>
            <a:ext cx="189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コスチューム１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533364" y="5144226"/>
            <a:ext cx="2448700" cy="2264459"/>
            <a:chOff x="556171" y="6696467"/>
            <a:chExt cx="2531289" cy="2340835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7471176"/>
              <a:ext cx="2531289" cy="139082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4"/>
            <a:srcRect l="25402" t="31771" r="34627" b="46197"/>
            <a:stretch/>
          </p:blipFill>
          <p:spPr>
            <a:xfrm>
              <a:off x="556171" y="6696467"/>
              <a:ext cx="2531289" cy="784450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4"/>
            <a:srcRect l="25402" t="58497" r="34627" b="25260"/>
            <a:stretch/>
          </p:blipFill>
          <p:spPr>
            <a:xfrm>
              <a:off x="556171" y="8458986"/>
              <a:ext cx="2531289" cy="578316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7611230"/>
              <a:ext cx="2531289" cy="139082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8027674"/>
              <a:ext cx="2531289" cy="139082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7888592"/>
              <a:ext cx="2531289" cy="139082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7749545"/>
              <a:ext cx="2531289" cy="139082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8129151"/>
              <a:ext cx="2531289" cy="139082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8189599"/>
              <a:ext cx="2531289" cy="139082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4"/>
            <a:srcRect l="25402" t="54064" r="34627" b="42030"/>
            <a:stretch/>
          </p:blipFill>
          <p:spPr>
            <a:xfrm>
              <a:off x="556171" y="8322949"/>
              <a:ext cx="2531289" cy="139082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/>
          <p:nvPr/>
        </p:nvGrpSpPr>
        <p:grpSpPr>
          <a:xfrm>
            <a:off x="1264420" y="5973664"/>
            <a:ext cx="2545580" cy="508546"/>
            <a:chOff x="1057603" y="7025033"/>
            <a:chExt cx="1733550" cy="551903"/>
          </a:xfrm>
        </p:grpSpPr>
        <p:sp>
          <p:nvSpPr>
            <p:cNvPr id="34" name="下カーブ矢印 33"/>
            <p:cNvSpPr/>
            <p:nvPr/>
          </p:nvSpPr>
          <p:spPr>
            <a:xfrm rot="10800000">
              <a:off x="1057603" y="7025033"/>
              <a:ext cx="1733550" cy="551903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509948" y="7118620"/>
              <a:ext cx="106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/>
                <a:t>つける</a:t>
              </a: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857" y="5523653"/>
            <a:ext cx="2042836" cy="62951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4" b="-2495"/>
          <a:stretch/>
        </p:blipFill>
        <p:spPr>
          <a:xfrm>
            <a:off x="4549430" y="8256898"/>
            <a:ext cx="1596375" cy="1036526"/>
          </a:xfrm>
          <a:prstGeom prst="rect">
            <a:avLst/>
          </a:prstGeom>
        </p:spPr>
      </p:pic>
      <p:sp>
        <p:nvSpPr>
          <p:cNvPr id="37" name="角丸四角形吹き出し 36"/>
          <p:cNvSpPr/>
          <p:nvPr/>
        </p:nvSpPr>
        <p:spPr>
          <a:xfrm>
            <a:off x="410917" y="8133666"/>
            <a:ext cx="4312457" cy="1114296"/>
          </a:xfrm>
          <a:prstGeom prst="wedgeRoundRectCallout">
            <a:avLst>
              <a:gd name="adj1" fmla="val 65382"/>
              <a:gd name="adj2" fmla="val 19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>
                <a:solidFill>
                  <a:schemeClr val="tx1"/>
                </a:solidFill>
              </a:rPr>
              <a:t>「次のコスチュームにする」は、</a:t>
            </a:r>
            <a:r>
              <a:rPr kumimoji="1" lang="ja-JP" altLang="en-US" b="1">
                <a:solidFill>
                  <a:schemeClr val="tx1"/>
                </a:solidFill>
              </a:rPr>
              <a:t>他のブロックと組み合わせる</a:t>
            </a:r>
            <a:r>
              <a:rPr kumimoji="1" lang="ja-JP" altLang="en-US">
                <a:solidFill>
                  <a:schemeClr val="tx1"/>
                </a:solidFill>
              </a:rPr>
              <a:t>ことで、おもしろい動きになるよ！</a:t>
            </a:r>
          </a:p>
        </p:txBody>
      </p:sp>
      <p:sp>
        <p:nvSpPr>
          <p:cNvPr id="13" name="雲形吹き出し 12"/>
          <p:cNvSpPr/>
          <p:nvPr/>
        </p:nvSpPr>
        <p:spPr>
          <a:xfrm>
            <a:off x="3188857" y="6474112"/>
            <a:ext cx="3107168" cy="1337839"/>
          </a:xfrm>
          <a:prstGeom prst="cloudCallout">
            <a:avLst>
              <a:gd name="adj1" fmla="val -14308"/>
              <a:gd name="adj2" fmla="val 820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7"/>
          <a:srcRect l="25549" t="33073" r="41655" b="51302"/>
          <a:stretch/>
        </p:blipFill>
        <p:spPr>
          <a:xfrm>
            <a:off x="4790557" y="6688426"/>
            <a:ext cx="1222727" cy="32751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0905" y="7073909"/>
            <a:ext cx="1043050" cy="377349"/>
          </a:xfrm>
          <a:prstGeom prst="rect">
            <a:avLst/>
          </a:prstGeom>
        </p:spPr>
      </p:pic>
      <p:sp>
        <p:nvSpPr>
          <p:cNvPr id="39" name="左矢印 38"/>
          <p:cNvSpPr/>
          <p:nvPr/>
        </p:nvSpPr>
        <p:spPr>
          <a:xfrm rot="900000">
            <a:off x="2885141" y="6614452"/>
            <a:ext cx="530646" cy="2186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2630" y="6703595"/>
            <a:ext cx="1143581" cy="329506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3931" y="7033101"/>
            <a:ext cx="1694255" cy="320952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3770236" y="7389253"/>
            <a:ext cx="211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などと組み合わせよう</a:t>
            </a:r>
          </a:p>
        </p:txBody>
      </p:sp>
    </p:spTree>
    <p:extLst>
      <p:ext uri="{BB962C8B-B14F-4D97-AF65-F5344CB8AC3E}">
        <p14:creationId xmlns:p14="http://schemas.microsoft.com/office/powerpoint/2010/main" val="30865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98952"/>
              </p:ext>
            </p:extLst>
          </p:nvPr>
        </p:nvGraphicFramePr>
        <p:xfrm>
          <a:off x="326571" y="1362242"/>
          <a:ext cx="6067343" cy="827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26671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75267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25767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6059942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色を変える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450" y="3561666"/>
            <a:ext cx="564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色が少しずつ変わっていく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最後に「画像効果をなくす」を入れて、もとの色にもどす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473557" y="1724781"/>
            <a:ext cx="5526038" cy="982996"/>
            <a:chOff x="368782" y="2430293"/>
            <a:chExt cx="5526038" cy="98299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782" y="2430293"/>
              <a:ext cx="904566" cy="982996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8659" y="2473727"/>
              <a:ext cx="831408" cy="896128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6788" y="2460230"/>
              <a:ext cx="860188" cy="909625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7071" y="2498510"/>
              <a:ext cx="859646" cy="909625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6812" y="2460230"/>
              <a:ext cx="828008" cy="887151"/>
            </a:xfrm>
            <a:prstGeom prst="rect">
              <a:avLst/>
            </a:prstGeom>
          </p:spPr>
        </p:pic>
        <p:sp>
          <p:nvSpPr>
            <p:cNvPr id="23" name="右矢印 22"/>
            <p:cNvSpPr/>
            <p:nvPr/>
          </p:nvSpPr>
          <p:spPr>
            <a:xfrm>
              <a:off x="1275467" y="2757649"/>
              <a:ext cx="385763" cy="4334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右矢印 24"/>
            <p:cNvSpPr/>
            <p:nvPr/>
          </p:nvSpPr>
          <p:spPr>
            <a:xfrm>
              <a:off x="2483456" y="2757649"/>
              <a:ext cx="385763" cy="4334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右矢印 25"/>
            <p:cNvSpPr/>
            <p:nvPr/>
          </p:nvSpPr>
          <p:spPr>
            <a:xfrm>
              <a:off x="3587721" y="2757649"/>
              <a:ext cx="385763" cy="4334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右矢印 26"/>
            <p:cNvSpPr/>
            <p:nvPr/>
          </p:nvSpPr>
          <p:spPr>
            <a:xfrm>
              <a:off x="4766065" y="2735566"/>
              <a:ext cx="385763" cy="4334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162344" y="2779015"/>
            <a:ext cx="423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色が少しずつ変わっていく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02863" y="5500771"/>
            <a:ext cx="2448700" cy="2264459"/>
            <a:chOff x="556171" y="6696467"/>
            <a:chExt cx="2531289" cy="2340835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7"/>
            <a:srcRect l="25402" t="54064" r="34627" b="42030"/>
            <a:stretch/>
          </p:blipFill>
          <p:spPr>
            <a:xfrm>
              <a:off x="556171" y="7471176"/>
              <a:ext cx="2531289" cy="139082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7"/>
            <a:srcRect l="25402" t="31771" r="34627" b="46197"/>
            <a:stretch/>
          </p:blipFill>
          <p:spPr>
            <a:xfrm>
              <a:off x="556171" y="6696467"/>
              <a:ext cx="2531289" cy="784450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7"/>
            <a:srcRect l="25402" t="58497" r="34627" b="25260"/>
            <a:stretch/>
          </p:blipFill>
          <p:spPr>
            <a:xfrm>
              <a:off x="556171" y="8458986"/>
              <a:ext cx="2531289" cy="578316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7"/>
            <a:srcRect l="25402" t="54064" r="34627" b="42030"/>
            <a:stretch/>
          </p:blipFill>
          <p:spPr>
            <a:xfrm>
              <a:off x="556171" y="7611230"/>
              <a:ext cx="2531289" cy="139082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7"/>
            <a:srcRect l="25402" t="54064" r="34627" b="42030"/>
            <a:stretch/>
          </p:blipFill>
          <p:spPr>
            <a:xfrm>
              <a:off x="556171" y="8027674"/>
              <a:ext cx="2531289" cy="139082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7"/>
            <a:srcRect l="25402" t="54064" r="34627" b="42030"/>
            <a:stretch/>
          </p:blipFill>
          <p:spPr>
            <a:xfrm>
              <a:off x="556171" y="7888592"/>
              <a:ext cx="2531289" cy="139082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7"/>
            <a:srcRect l="25402" t="54064" r="34627" b="42030"/>
            <a:stretch/>
          </p:blipFill>
          <p:spPr>
            <a:xfrm>
              <a:off x="556171" y="7749545"/>
              <a:ext cx="2531289" cy="139082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7"/>
            <a:srcRect l="25402" t="54064" r="34627" b="42030"/>
            <a:stretch/>
          </p:blipFill>
          <p:spPr>
            <a:xfrm>
              <a:off x="556171" y="8129151"/>
              <a:ext cx="2531289" cy="139082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7"/>
            <a:srcRect l="25402" t="54064" r="34627" b="42030"/>
            <a:stretch/>
          </p:blipFill>
          <p:spPr>
            <a:xfrm>
              <a:off x="556171" y="8189599"/>
              <a:ext cx="2531289" cy="139082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7"/>
            <a:srcRect l="25402" t="54064" r="34627" b="42030"/>
            <a:stretch/>
          </p:blipFill>
          <p:spPr>
            <a:xfrm>
              <a:off x="556171" y="8322949"/>
              <a:ext cx="2531289" cy="139082"/>
            </a:xfrm>
            <a:prstGeom prst="rect">
              <a:avLst/>
            </a:prstGeom>
          </p:spPr>
        </p:pic>
      </p:grpSp>
      <p:grpSp>
        <p:nvGrpSpPr>
          <p:cNvPr id="40" name="グループ化 39"/>
          <p:cNvGrpSpPr/>
          <p:nvPr/>
        </p:nvGrpSpPr>
        <p:grpSpPr>
          <a:xfrm>
            <a:off x="886348" y="6297345"/>
            <a:ext cx="2545580" cy="508546"/>
            <a:chOff x="1057603" y="7025033"/>
            <a:chExt cx="1733550" cy="551903"/>
          </a:xfrm>
        </p:grpSpPr>
        <p:sp>
          <p:nvSpPr>
            <p:cNvPr id="41" name="下カーブ矢印 40"/>
            <p:cNvSpPr/>
            <p:nvPr/>
          </p:nvSpPr>
          <p:spPr>
            <a:xfrm rot="10800000">
              <a:off x="1057603" y="7025033"/>
              <a:ext cx="1733550" cy="551903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509948" y="7118620"/>
              <a:ext cx="106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/>
                <a:t>つける</a:t>
              </a:r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036" y="5748371"/>
            <a:ext cx="3415402" cy="636507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863" y="8050946"/>
            <a:ext cx="1863497" cy="747892"/>
          </a:xfrm>
          <a:prstGeom prst="rect">
            <a:avLst/>
          </a:prstGeom>
        </p:spPr>
      </p:pic>
      <p:sp>
        <p:nvSpPr>
          <p:cNvPr id="44" name="上矢印 43"/>
          <p:cNvSpPr/>
          <p:nvPr/>
        </p:nvSpPr>
        <p:spPr>
          <a:xfrm>
            <a:off x="638174" y="7795960"/>
            <a:ext cx="333375" cy="25498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吹き出し 44"/>
          <p:cNvSpPr/>
          <p:nvPr/>
        </p:nvSpPr>
        <p:spPr>
          <a:xfrm>
            <a:off x="3281655" y="7559034"/>
            <a:ext cx="3048783" cy="861095"/>
          </a:xfrm>
          <a:prstGeom prst="wedgeRoundRectCallout">
            <a:avLst>
              <a:gd name="adj1" fmla="val -79604"/>
              <a:gd name="adj2" fmla="val 4228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371168" y="7609276"/>
            <a:ext cx="299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ブロックの最後に「画像効果をなくす」をつなげて、もとの色にもどす</a:t>
            </a: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4" b="-2495"/>
          <a:stretch/>
        </p:blipFill>
        <p:spPr>
          <a:xfrm>
            <a:off x="4541376" y="8488588"/>
            <a:ext cx="1596375" cy="1036526"/>
          </a:xfrm>
          <a:prstGeom prst="rect">
            <a:avLst/>
          </a:prstGeom>
        </p:spPr>
      </p:pic>
      <p:sp>
        <p:nvSpPr>
          <p:cNvPr id="48" name="角丸四角形吹き出し 47"/>
          <p:cNvSpPr/>
          <p:nvPr/>
        </p:nvSpPr>
        <p:spPr>
          <a:xfrm>
            <a:off x="402863" y="8798838"/>
            <a:ext cx="4312457" cy="680814"/>
          </a:xfrm>
          <a:prstGeom prst="wedgeRoundRectCallout">
            <a:avLst>
              <a:gd name="adj1" fmla="val 63836"/>
              <a:gd name="adj2" fmla="val -288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>
                <a:solidFill>
                  <a:schemeClr val="tx1"/>
                </a:solidFill>
              </a:rPr>
              <a:t>他のブロックと組み合わせる</a:t>
            </a:r>
            <a:r>
              <a:rPr kumimoji="1" lang="ja-JP" altLang="en-US">
                <a:solidFill>
                  <a:schemeClr val="tx1"/>
                </a:solidFill>
              </a:rPr>
              <a:t>ことで、おもしろい動きになるよ！</a:t>
            </a: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7172" y="6703818"/>
            <a:ext cx="1196296" cy="444444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3369850" y="6409097"/>
            <a:ext cx="302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色の変わり方をゆっくりしたい場合　　　　　　 を入れる</a:t>
            </a:r>
          </a:p>
        </p:txBody>
      </p:sp>
    </p:spTree>
    <p:extLst>
      <p:ext uri="{BB962C8B-B14F-4D97-AF65-F5344CB8AC3E}">
        <p14:creationId xmlns:p14="http://schemas.microsoft.com/office/powerpoint/2010/main" val="408389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76709"/>
              </p:ext>
            </p:extLst>
          </p:nvPr>
        </p:nvGraphicFramePr>
        <p:xfrm>
          <a:off x="326571" y="1230741"/>
          <a:ext cx="6067343" cy="847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164227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64227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164227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27972"/>
                  </a:ext>
                </a:extLst>
              </a:tr>
              <a:tr h="355124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5407479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最初にもどす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00" y="1973723"/>
            <a:ext cx="691310" cy="808117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34" y="1973723"/>
            <a:ext cx="828008" cy="887151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1499960" y="2183651"/>
            <a:ext cx="669221" cy="59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4725" y="1400664"/>
            <a:ext cx="322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色をもとにもどす</a:t>
            </a:r>
          </a:p>
        </p:txBody>
      </p:sp>
      <p:sp>
        <p:nvSpPr>
          <p:cNvPr id="19" name="右矢印 18"/>
          <p:cNvSpPr/>
          <p:nvPr/>
        </p:nvSpPr>
        <p:spPr>
          <a:xfrm>
            <a:off x="3148877" y="1758815"/>
            <a:ext cx="495300" cy="9814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050" y="1750276"/>
            <a:ext cx="2454692" cy="985161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502134" y="3061115"/>
            <a:ext cx="357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大きさをもとにもどす</a:t>
            </a: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5" y="3910013"/>
            <a:ext cx="361961" cy="394249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2" y="3443185"/>
            <a:ext cx="873825" cy="951772"/>
          </a:xfrm>
          <a:prstGeom prst="rect">
            <a:avLst/>
          </a:prstGeom>
        </p:spPr>
      </p:pic>
      <p:sp>
        <p:nvSpPr>
          <p:cNvPr id="49" name="右矢印 48"/>
          <p:cNvSpPr/>
          <p:nvPr/>
        </p:nvSpPr>
        <p:spPr>
          <a:xfrm>
            <a:off x="1272992" y="3690551"/>
            <a:ext cx="669221" cy="59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>
            <a:off x="3134926" y="3564072"/>
            <a:ext cx="495300" cy="951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7"/>
          <a:srcRect l="28624" t="47917" r="31405" b="29427"/>
          <a:stretch/>
        </p:blipFill>
        <p:spPr>
          <a:xfrm>
            <a:off x="3630226" y="5239636"/>
            <a:ext cx="2654419" cy="84591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9225" y="3716405"/>
            <a:ext cx="2560491" cy="724668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410917" y="4666877"/>
            <a:ext cx="357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もとの向きにもどす</a:t>
            </a:r>
          </a:p>
        </p:txBody>
      </p:sp>
      <p:sp>
        <p:nvSpPr>
          <p:cNvPr id="53" name="右矢印 52"/>
          <p:cNvSpPr/>
          <p:nvPr/>
        </p:nvSpPr>
        <p:spPr>
          <a:xfrm>
            <a:off x="3092753" y="5092348"/>
            <a:ext cx="495300" cy="951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31699" y="5244964"/>
            <a:ext cx="705745" cy="809227"/>
          </a:xfrm>
          <a:prstGeom prst="rect">
            <a:avLst/>
          </a:prstGeom>
        </p:spPr>
      </p:pic>
      <p:sp>
        <p:nvSpPr>
          <p:cNvPr id="56" name="右矢印 55"/>
          <p:cNvSpPr/>
          <p:nvPr/>
        </p:nvSpPr>
        <p:spPr>
          <a:xfrm>
            <a:off x="1370282" y="5363498"/>
            <a:ext cx="669221" cy="59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21" y="5227837"/>
            <a:ext cx="705745" cy="809227"/>
          </a:xfrm>
          <a:prstGeom prst="rect">
            <a:avLst/>
          </a:prstGeom>
        </p:spPr>
      </p:pic>
      <p:sp>
        <p:nvSpPr>
          <p:cNvPr id="58" name="雲形吹き出し 57"/>
          <p:cNvSpPr/>
          <p:nvPr/>
        </p:nvSpPr>
        <p:spPr>
          <a:xfrm>
            <a:off x="4048107" y="509205"/>
            <a:ext cx="2338406" cy="1101433"/>
          </a:xfrm>
          <a:prstGeom prst="cloudCallout">
            <a:avLst>
              <a:gd name="adj1" fmla="val -68899"/>
              <a:gd name="adj2" fmla="val -154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350692" y="704663"/>
            <a:ext cx="187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こまったとき</a:t>
            </a:r>
            <a:endParaRPr kumimoji="1" lang="en-US" altLang="ja-JP" sz="2000"/>
          </a:p>
          <a:p>
            <a:r>
              <a:rPr kumimoji="1" lang="ja-JP" altLang="en-US" sz="2000"/>
              <a:t>見てね</a:t>
            </a:r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551717" y="6047119"/>
            <a:ext cx="5407479" cy="931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その他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58180" y="7110253"/>
            <a:ext cx="527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自由に回転できるようにするには</a:t>
            </a: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717" y="7688912"/>
            <a:ext cx="3142043" cy="660047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027" y="9007910"/>
            <a:ext cx="2961287" cy="654428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473540" y="8429251"/>
            <a:ext cx="574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左右に向きを変えるようにするには</a:t>
            </a: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73" y="7736982"/>
            <a:ext cx="451877" cy="518135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0637" y="7736981"/>
            <a:ext cx="451877" cy="518135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72261" y="7742898"/>
            <a:ext cx="451877" cy="518135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2060" y="7749511"/>
            <a:ext cx="451877" cy="518135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44" y="9004776"/>
            <a:ext cx="434206" cy="562427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7381" y="9004775"/>
            <a:ext cx="434206" cy="562427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6946" y="8996168"/>
            <a:ext cx="434206" cy="562427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08" y="9004775"/>
            <a:ext cx="434206" cy="562427"/>
          </a:xfrm>
          <a:prstGeom prst="rect">
            <a:avLst/>
          </a:prstGeom>
        </p:spPr>
      </p:pic>
      <p:sp>
        <p:nvSpPr>
          <p:cNvPr id="39" name="雲形吹き出し 38"/>
          <p:cNvSpPr/>
          <p:nvPr/>
        </p:nvSpPr>
        <p:spPr>
          <a:xfrm>
            <a:off x="4347381" y="2967922"/>
            <a:ext cx="1874360" cy="624537"/>
          </a:xfrm>
          <a:prstGeom prst="cloudCallout">
            <a:avLst>
              <a:gd name="adj1" fmla="val -12906"/>
              <a:gd name="adj2" fmla="val 985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68224" y="3118419"/>
            <a:ext cx="183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/>
              <a:t>50%</a:t>
            </a:r>
            <a:r>
              <a:rPr kumimoji="1" lang="ja-JP" altLang="en-US" sz="1600"/>
              <a:t>か</a:t>
            </a:r>
            <a:r>
              <a:rPr kumimoji="1" lang="en-US" altLang="ja-JP" sz="1600"/>
              <a:t>60%</a:t>
            </a:r>
            <a:r>
              <a:rPr kumimoji="1" lang="ja-JP" altLang="en-US" sz="1600"/>
              <a:t>にする</a:t>
            </a:r>
            <a:endParaRPr kumimoji="1" lang="en-US" altLang="ja-JP" sz="1600"/>
          </a:p>
        </p:txBody>
      </p:sp>
    </p:spTree>
    <p:extLst>
      <p:ext uri="{BB962C8B-B14F-4D97-AF65-F5344CB8AC3E}">
        <p14:creationId xmlns:p14="http://schemas.microsoft.com/office/powerpoint/2010/main" val="413178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</TotalTime>
  <Words>638</Words>
  <Application>Microsoft Office PowerPoint</Application>
  <PresentationFormat>A4 210 x 297 mm</PresentationFormat>
  <Paragraphs>102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Office テーマ</vt:lpstr>
      <vt:lpstr>一回転させる</vt:lpstr>
      <vt:lpstr>大きくなったり小さくなったり</vt:lpstr>
      <vt:lpstr>ジャンプする</vt:lpstr>
      <vt:lpstr>動きを少しの間止めたりゆっくりしたりする</vt:lpstr>
      <vt:lpstr>動く方向に向きを変える</vt:lpstr>
      <vt:lpstr>横に動く</vt:lpstr>
      <vt:lpstr>コスチュームをかえる</vt:lpstr>
      <vt:lpstr>色を変える</vt:lpstr>
      <vt:lpstr>最初にもどす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佐賀県教育センター</dc:creator>
  <cp:revision>100</cp:revision>
  <cp:lastPrinted>2022-02-03T05:22:53Z</cp:lastPrinted>
  <dcterms:created xsi:type="dcterms:W3CDTF">2021-09-10T02:23:22Z</dcterms:created>
  <dcterms:modified xsi:type="dcterms:W3CDTF">2022-02-03T05:26:44Z</dcterms:modified>
</cp:coreProperties>
</file>