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  <p:sldMasterId id="2147483905" r:id="rId2"/>
  </p:sldMasterIdLst>
  <p:notesMasterIdLst>
    <p:notesMasterId r:id="rId22"/>
  </p:notesMasterIdLst>
  <p:sldIdLst>
    <p:sldId id="274" r:id="rId3"/>
    <p:sldId id="268" r:id="rId4"/>
    <p:sldId id="296" r:id="rId5"/>
    <p:sldId id="300" r:id="rId6"/>
    <p:sldId id="301" r:id="rId7"/>
    <p:sldId id="297" r:id="rId8"/>
    <p:sldId id="257" r:id="rId9"/>
    <p:sldId id="302" r:id="rId10"/>
    <p:sldId id="269" r:id="rId11"/>
    <p:sldId id="271" r:id="rId12"/>
    <p:sldId id="270" r:id="rId13"/>
    <p:sldId id="299" r:id="rId14"/>
    <p:sldId id="295" r:id="rId15"/>
    <p:sldId id="260" r:id="rId16"/>
    <p:sldId id="303" r:id="rId17"/>
    <p:sldId id="305" r:id="rId18"/>
    <p:sldId id="298" r:id="rId19"/>
    <p:sldId id="306" r:id="rId20"/>
    <p:sldId id="26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33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AB746-C1B3-4C59-85BC-6C68FE9FB25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98F80-90E1-4DAA-A499-677519AB5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23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2D1F-512F-42B7-85AE-118335AA83A8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47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AEF-9910-45DE-BAC6-4B3EDEBF2416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60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74C8-5830-4179-85CA-B02285D47334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867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07D6-866D-463F-B27A-F9A9903A1166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657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6BF-E4F6-4991-AF44-D9D62256B6D8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733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4CFB-A39C-4867-A756-EBE52E8FC9C5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655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6865-149A-48B9-B482-1B800E4D3E62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880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CCCFA-D1BE-4E3E-8DFB-E1B7B358BFA0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860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1A81-3244-46FF-BA52-B5C3AAB53A58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501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12DC-71DB-4D89-A969-A8780DC4624C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399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DFB7D-463E-49FC-A3D4-72C2660BFC90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60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1D7B-BA36-43C4-924E-6A766DF547C4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025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E6E-A219-444C-BA74-33A9968F427E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7806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67B8D-91B3-4F7E-9F31-D117A960D637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3518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58AA-BA89-4596-87C1-FAA4957DC1CF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25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6B330-1B57-459A-96B7-B8E6FA3D1D99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07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4B32-87C2-4A7A-B331-423D138AE73D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57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BD88-DAEB-4516-B4E1-DBC75CDB8190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90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4E60-EF71-4D15-B98E-2A9917FCD35C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92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AF15-490F-4071-988C-529E1370DD00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55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0CCC-9DB7-4F82-8084-70438E919BF9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5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86BF-1E5F-489D-AB19-6F733C41FF69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7A84D-12B1-47D8-A312-8BE0C98E1CE4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73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D6195-9292-4CC3-B18F-C7E62F87D3D5}" type="datetime1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90F3D-0D22-4538-9686-FE78AD18C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7776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2"/>
          <p:cNvSpPr txBox="1">
            <a:spLocks noGrp="1"/>
          </p:cNvSpPr>
          <p:nvPr>
            <p:ph type="title"/>
          </p:nvPr>
        </p:nvSpPr>
        <p:spPr>
          <a:xfrm>
            <a:off x="205188" y="1280161"/>
            <a:ext cx="11508735" cy="45297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・チャットの体験</a:t>
            </a:r>
            <a:r>
              <a:rPr lang="en-US" altLang="ja-JP" sz="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リアルタイムでメッセージのやり取り</a:t>
            </a:r>
            <a:r>
              <a:rPr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・プログラムの変更体験</a:t>
            </a:r>
            <a:endParaRPr lang="ja-JP" altLang="en-US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78077" y="435006"/>
            <a:ext cx="6780852" cy="985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前時の学習内容</a:t>
            </a:r>
          </a:p>
        </p:txBody>
      </p:sp>
    </p:spTree>
    <p:extLst>
      <p:ext uri="{BB962C8B-B14F-4D97-AF65-F5344CB8AC3E}">
        <p14:creationId xmlns:p14="http://schemas.microsoft.com/office/powerpoint/2010/main" val="3635273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D040A-7A89-4FF6-A2B5-25AEC282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444" y="230194"/>
            <a:ext cx="7189764" cy="709865"/>
          </a:xfrm>
        </p:spPr>
        <p:txBody>
          <a:bodyPr/>
          <a:lstStyle/>
          <a:p>
            <a:r>
              <a:rPr lang="ja-JP" altLang="en-US" b="1" dirty="0"/>
              <a:t>チャットプログラムを開く</a:t>
            </a:r>
            <a:endParaRPr kumimoji="1" lang="ja-JP" altLang="en-US" b="1" dirty="0"/>
          </a:p>
        </p:txBody>
      </p:sp>
      <p:pic>
        <p:nvPicPr>
          <p:cNvPr id="10" name="図 9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CA9DB6CE-3564-4A2A-9913-7671C4483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9762"/>
            <a:ext cx="5976463" cy="44116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図 11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E84B685F-5DB9-431B-8D5E-0DF1FD4960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389" y="1328268"/>
            <a:ext cx="4344756" cy="28244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図 13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44408DE9-0DAA-49AF-891C-12D46E938B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978" y="4186194"/>
            <a:ext cx="3980169" cy="25797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D855B5BA-3C1F-4083-915B-A8EBCC584213}"/>
              </a:ext>
            </a:extLst>
          </p:cNvPr>
          <p:cNvSpPr/>
          <p:nvPr/>
        </p:nvSpPr>
        <p:spPr>
          <a:xfrm>
            <a:off x="2617075" y="4821929"/>
            <a:ext cx="604911" cy="71295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9">
            <a:extLst>
              <a:ext uri="{FF2B5EF4-FFF2-40B4-BE49-F238E27FC236}">
                <a16:creationId xmlns:a16="http://schemas.microsoft.com/office/drawing/2014/main" id="{EC1E3C0C-0573-4767-932A-191A30DA6999}"/>
              </a:ext>
            </a:extLst>
          </p:cNvPr>
          <p:cNvSpPr/>
          <p:nvPr/>
        </p:nvSpPr>
        <p:spPr>
          <a:xfrm rot="12680463">
            <a:off x="3803366" y="1600936"/>
            <a:ext cx="391886" cy="347880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5D34C4D4-112E-4595-BD71-705DE96599E2}"/>
              </a:ext>
            </a:extLst>
          </p:cNvPr>
          <p:cNvSpPr/>
          <p:nvPr/>
        </p:nvSpPr>
        <p:spPr>
          <a:xfrm>
            <a:off x="5786341" y="1517849"/>
            <a:ext cx="825465" cy="42203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0B7110E-3167-46CE-B1B9-20D4E02D1D2F}"/>
              </a:ext>
            </a:extLst>
          </p:cNvPr>
          <p:cNvSpPr/>
          <p:nvPr/>
        </p:nvSpPr>
        <p:spPr>
          <a:xfrm>
            <a:off x="8842248" y="4661854"/>
            <a:ext cx="1481878" cy="42203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9">
            <a:extLst>
              <a:ext uri="{FF2B5EF4-FFF2-40B4-BE49-F238E27FC236}">
                <a16:creationId xmlns:a16="http://schemas.microsoft.com/office/drawing/2014/main" id="{79548620-1871-4EB5-8B77-76481E0D74AB}"/>
              </a:ext>
            </a:extLst>
          </p:cNvPr>
          <p:cNvSpPr/>
          <p:nvPr/>
        </p:nvSpPr>
        <p:spPr>
          <a:xfrm rot="20545800">
            <a:off x="8237925" y="4096050"/>
            <a:ext cx="391886" cy="25812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F97B9DBD-8D78-4A2A-A958-DC80502FD608}"/>
              </a:ext>
            </a:extLst>
          </p:cNvPr>
          <p:cNvSpPr/>
          <p:nvPr/>
        </p:nvSpPr>
        <p:spPr>
          <a:xfrm>
            <a:off x="7591398" y="1570380"/>
            <a:ext cx="403810" cy="3648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17889F5E-49CB-45FF-AEC1-E5A5D0FF813B}"/>
              </a:ext>
            </a:extLst>
          </p:cNvPr>
          <p:cNvSpPr/>
          <p:nvPr/>
        </p:nvSpPr>
        <p:spPr>
          <a:xfrm>
            <a:off x="9595008" y="6487678"/>
            <a:ext cx="591408" cy="29393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E661577-0AE1-49A1-AB4D-DE451B9A2E1F}"/>
              </a:ext>
            </a:extLst>
          </p:cNvPr>
          <p:cNvSpPr txBox="1"/>
          <p:nvPr/>
        </p:nvSpPr>
        <p:spPr>
          <a:xfrm>
            <a:off x="5119417" y="2060203"/>
            <a:ext cx="6692757" cy="156966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「ファイルの場所」の▼をクリック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生徒用のフォルダを開く</a:t>
            </a:r>
            <a:endParaRPr kumimoji="1" lang="en-US" altLang="ja-JP" sz="3200" b="1" dirty="0"/>
          </a:p>
          <a:p>
            <a:r>
              <a:rPr kumimoji="1" lang="en-US" altLang="ja-JP" sz="3200" b="1" dirty="0"/>
              <a:t>R1</a:t>
            </a:r>
            <a:r>
              <a:rPr kumimoji="1" lang="ja-JP" altLang="en-US" sz="3200" b="1" dirty="0"/>
              <a:t>情報の技術授業を開く</a:t>
            </a:r>
            <a:endParaRPr kumimoji="1" lang="ja-JP" altLang="en-US" sz="2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67BB57E-C6A6-4C7E-9F42-AD461B73DC0B}"/>
              </a:ext>
            </a:extLst>
          </p:cNvPr>
          <p:cNvSpPr txBox="1"/>
          <p:nvPr/>
        </p:nvSpPr>
        <p:spPr>
          <a:xfrm>
            <a:off x="3938954" y="5115243"/>
            <a:ext cx="8030804" cy="138499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代表者</a:t>
            </a:r>
            <a:r>
              <a:rPr kumimoji="1" lang="en-US" altLang="ja-JP" sz="2800" b="1" dirty="0"/>
              <a:t>(</a:t>
            </a:r>
            <a:r>
              <a:rPr kumimoji="1" lang="ja-JP" altLang="en-US" sz="2800" b="1" dirty="0"/>
              <a:t>親</a:t>
            </a:r>
            <a:r>
              <a:rPr kumimoji="1" lang="en-US" altLang="ja-JP" sz="2800" b="1" dirty="0"/>
              <a:t>)</a:t>
            </a:r>
            <a:r>
              <a:rPr kumimoji="1" lang="ja-JP" altLang="en-US" sz="2800" b="1" dirty="0"/>
              <a:t>は、大和チャット</a:t>
            </a:r>
            <a:r>
              <a:rPr kumimoji="1" lang="en-US" altLang="ja-JP" sz="2800" b="1" dirty="0"/>
              <a:t>(</a:t>
            </a:r>
            <a:r>
              <a:rPr kumimoji="1" lang="ja-JP" altLang="en-US" sz="2800" b="1" dirty="0"/>
              <a:t>サーバー</a:t>
            </a:r>
            <a:r>
              <a:rPr kumimoji="1" lang="en-US" altLang="ja-JP" sz="2800" b="1" dirty="0"/>
              <a:t>)</a:t>
            </a:r>
            <a:r>
              <a:rPr kumimoji="1" lang="ja-JP" altLang="en-US" sz="2800" b="1" dirty="0"/>
              <a:t> １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メンバー</a:t>
            </a:r>
            <a:r>
              <a:rPr kumimoji="1" lang="en-US" altLang="ja-JP" sz="2800" b="1" dirty="0"/>
              <a:t>(</a:t>
            </a:r>
            <a:r>
              <a:rPr kumimoji="1" lang="ja-JP" altLang="en-US" sz="2800" b="1" dirty="0"/>
              <a:t>子</a:t>
            </a:r>
            <a:r>
              <a:rPr kumimoji="1" lang="en-US" altLang="ja-JP" sz="2800" b="1" dirty="0"/>
              <a:t>)</a:t>
            </a:r>
            <a:r>
              <a:rPr kumimoji="1" lang="ja-JP" altLang="en-US" sz="2800" b="1" dirty="0"/>
              <a:t>は、大和チャット</a:t>
            </a:r>
            <a:r>
              <a:rPr kumimoji="1" lang="en-US" altLang="ja-JP" sz="2800" b="1" dirty="0"/>
              <a:t>(</a:t>
            </a:r>
            <a:r>
              <a:rPr kumimoji="1" lang="ja-JP" altLang="en-US" sz="2800" b="1" dirty="0"/>
              <a:t>クライアント</a:t>
            </a:r>
            <a:r>
              <a:rPr kumimoji="1" lang="en-US" altLang="ja-JP" sz="2800" b="1" dirty="0"/>
              <a:t>)</a:t>
            </a:r>
            <a:r>
              <a:rPr kumimoji="1" lang="ja-JP" altLang="en-US" sz="2800" b="1" dirty="0"/>
              <a:t>１をクリックし、開く</a:t>
            </a:r>
            <a:endParaRPr kumimoji="1" lang="en-US" altLang="ja-JP" sz="2800" b="1" dirty="0"/>
          </a:p>
        </p:txBody>
      </p:sp>
    </p:spTree>
    <p:extLst>
      <p:ext uri="{BB962C8B-B14F-4D97-AF65-F5344CB8AC3E}">
        <p14:creationId xmlns:p14="http://schemas.microsoft.com/office/powerpoint/2010/main" val="4253397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7184" y="2712947"/>
            <a:ext cx="2057400" cy="162877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81" y="874133"/>
            <a:ext cx="7591425" cy="56007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D0EBEE8-B8E2-41A9-9649-C70F61E3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69" y="194025"/>
            <a:ext cx="10047903" cy="709865"/>
          </a:xfrm>
        </p:spPr>
        <p:txBody>
          <a:bodyPr>
            <a:no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代表者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親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：サーバーのプログラム</a:t>
            </a:r>
            <a:endParaRPr kumimoji="1" lang="ja-JP" altLang="en-US" sz="4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406D25-679E-4A4F-B0CD-C90446625B86}"/>
              </a:ext>
            </a:extLst>
          </p:cNvPr>
          <p:cNvSpPr txBox="1"/>
          <p:nvPr/>
        </p:nvSpPr>
        <p:spPr>
          <a:xfrm>
            <a:off x="5282354" y="4361250"/>
            <a:ext cx="6692757" cy="206210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MIDI</a:t>
            </a:r>
            <a:r>
              <a:rPr kumimoji="1" lang="ja-JP" altLang="en-US" sz="3200" b="1" dirty="0"/>
              <a:t>の下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□</a:t>
            </a:r>
            <a:r>
              <a:rPr kumimoji="1" lang="en-US" altLang="ja-JP" sz="3200" b="1" dirty="0"/>
              <a:t>server</a:t>
            </a:r>
            <a:r>
              <a:rPr kumimoji="1" lang="ja-JP" altLang="en-US" sz="3200" b="1" dirty="0"/>
              <a:t>の□をクリックし、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☑を入れるとその下に</a:t>
            </a:r>
            <a:endParaRPr kumimoji="1" lang="en-US" altLang="ja-JP" sz="3200" b="1" dirty="0"/>
          </a:p>
          <a:p>
            <a:r>
              <a:rPr kumimoji="1" lang="en-US" altLang="ja-JP" sz="3200" b="1" dirty="0"/>
              <a:t> IP</a:t>
            </a:r>
            <a:r>
              <a:rPr kumimoji="1" lang="ja-JP" altLang="en-US" sz="3200" b="1" dirty="0"/>
              <a:t> アドレスが表示される</a:t>
            </a:r>
            <a:endParaRPr kumimoji="1" lang="en-US" altLang="ja-JP" sz="3200" b="1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FB3D91F-B570-4C3B-BD27-5BAFDF4E374B}"/>
              </a:ext>
            </a:extLst>
          </p:cNvPr>
          <p:cNvSpPr/>
          <p:nvPr/>
        </p:nvSpPr>
        <p:spPr>
          <a:xfrm>
            <a:off x="1096818" y="1843547"/>
            <a:ext cx="1484149" cy="61943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4DF06EDE-CCCC-43A2-98A7-A2C36BE73292}"/>
              </a:ext>
            </a:extLst>
          </p:cNvPr>
          <p:cNvSpPr/>
          <p:nvPr/>
        </p:nvSpPr>
        <p:spPr>
          <a:xfrm>
            <a:off x="5329880" y="846632"/>
            <a:ext cx="5294092" cy="1736039"/>
          </a:xfrm>
          <a:prstGeom prst="wedgeRectCallout">
            <a:avLst>
              <a:gd name="adj1" fmla="val -100787"/>
              <a:gd name="adj2" fmla="val 22572"/>
            </a:avLst>
          </a:prstGeom>
          <a:solidFill>
            <a:schemeClr val="accent1">
              <a:lumMod val="5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/>
              <a:t>同じ番号にする。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数字は半角で入力する。</a:t>
            </a:r>
            <a:endParaRPr kumimoji="1" lang="en-US" altLang="ja-JP" sz="3200" b="1" dirty="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B6E7E008-2069-47E1-8A72-DB34553F77A5}"/>
              </a:ext>
            </a:extLst>
          </p:cNvPr>
          <p:cNvSpPr/>
          <p:nvPr/>
        </p:nvSpPr>
        <p:spPr>
          <a:xfrm>
            <a:off x="8952271" y="2656859"/>
            <a:ext cx="2507226" cy="177390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台形 17">
            <a:extLst>
              <a:ext uri="{FF2B5EF4-FFF2-40B4-BE49-F238E27FC236}">
                <a16:creationId xmlns:a16="http://schemas.microsoft.com/office/drawing/2014/main" id="{C55B7439-6CAA-4134-A1A4-99DD7D513079}"/>
              </a:ext>
            </a:extLst>
          </p:cNvPr>
          <p:cNvSpPr/>
          <p:nvPr/>
        </p:nvSpPr>
        <p:spPr>
          <a:xfrm rot="15580188">
            <a:off x="7836115" y="2991269"/>
            <a:ext cx="977261" cy="1484788"/>
          </a:xfrm>
          <a:prstGeom prst="trapezoid">
            <a:avLst>
              <a:gd name="adj" fmla="val 42664"/>
            </a:avLst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86B4BFC5-33B8-433C-A4A6-2814254D9DBA}"/>
              </a:ext>
            </a:extLst>
          </p:cNvPr>
          <p:cNvSpPr/>
          <p:nvPr/>
        </p:nvSpPr>
        <p:spPr>
          <a:xfrm>
            <a:off x="6304899" y="3544529"/>
            <a:ext cx="1270080" cy="8570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9">
            <a:extLst>
              <a:ext uri="{FF2B5EF4-FFF2-40B4-BE49-F238E27FC236}">
                <a16:creationId xmlns:a16="http://schemas.microsoft.com/office/drawing/2014/main" id="{BEB63618-997A-4D88-BE3D-10EAFB8BFAC9}"/>
              </a:ext>
            </a:extLst>
          </p:cNvPr>
          <p:cNvSpPr/>
          <p:nvPr/>
        </p:nvSpPr>
        <p:spPr>
          <a:xfrm rot="6060818">
            <a:off x="5948671" y="-89460"/>
            <a:ext cx="391886" cy="6251937"/>
          </a:xfrm>
          <a:prstGeom prst="down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3675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758" y="859711"/>
            <a:ext cx="7848600" cy="573405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D0EBEE8-B8E2-41A9-9649-C70F61E3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35" y="165396"/>
            <a:ext cx="11075157" cy="709865"/>
          </a:xfrm>
        </p:spPr>
        <p:txBody>
          <a:bodyPr>
            <a:no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メンバー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：クライアントのプログラム</a:t>
            </a:r>
            <a:endParaRPr kumimoji="1" lang="ja-JP" altLang="en-US" sz="4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406D25-679E-4A4F-B0CD-C90446625B86}"/>
              </a:ext>
            </a:extLst>
          </p:cNvPr>
          <p:cNvSpPr txBox="1"/>
          <p:nvPr/>
        </p:nvSpPr>
        <p:spPr>
          <a:xfrm>
            <a:off x="5354123" y="4835022"/>
            <a:ext cx="6692757" cy="156966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MIDI</a:t>
            </a:r>
            <a:r>
              <a:rPr kumimoji="1" lang="ja-JP" altLang="en-US" sz="3200" b="1" dirty="0"/>
              <a:t>の下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□</a:t>
            </a:r>
            <a:r>
              <a:rPr kumimoji="1" lang="en-US" altLang="ja-JP" sz="3200" b="1" dirty="0"/>
              <a:t>server</a:t>
            </a:r>
            <a:r>
              <a:rPr kumimoji="1" lang="ja-JP" altLang="en-US" sz="3200" b="1" dirty="0"/>
              <a:t>の□はそのままにする</a:t>
            </a:r>
            <a:endParaRPr kumimoji="1" lang="en-US" altLang="ja-JP" sz="3200" b="1" dirty="0"/>
          </a:p>
          <a:p>
            <a:r>
              <a:rPr kumimoji="1" lang="en-US" altLang="ja-JP" sz="3200" b="1" dirty="0"/>
              <a:t>IP</a:t>
            </a:r>
            <a:r>
              <a:rPr kumimoji="1" lang="ja-JP" altLang="en-US" sz="3200" b="1" dirty="0"/>
              <a:t>アドレスは表示しない</a:t>
            </a:r>
            <a:endParaRPr kumimoji="1" lang="en-US" altLang="ja-JP" sz="3200" b="1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FB3D91F-B570-4C3B-BD27-5BAFDF4E374B}"/>
              </a:ext>
            </a:extLst>
          </p:cNvPr>
          <p:cNvSpPr/>
          <p:nvPr/>
        </p:nvSpPr>
        <p:spPr>
          <a:xfrm>
            <a:off x="1063376" y="1419249"/>
            <a:ext cx="1484149" cy="61943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4DF06EDE-CCCC-43A2-98A7-A2C36BE73292}"/>
              </a:ext>
            </a:extLst>
          </p:cNvPr>
          <p:cNvSpPr/>
          <p:nvPr/>
        </p:nvSpPr>
        <p:spPr>
          <a:xfrm>
            <a:off x="5329879" y="1114544"/>
            <a:ext cx="6692757" cy="1569661"/>
          </a:xfrm>
          <a:prstGeom prst="wedgeRectCallout">
            <a:avLst>
              <a:gd name="adj1" fmla="val -88447"/>
              <a:gd name="adj2" fmla="val -5843"/>
            </a:avLst>
          </a:prstGeom>
          <a:solidFill>
            <a:schemeClr val="accent1">
              <a:lumMod val="5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/>
              <a:t>代表者</a:t>
            </a:r>
            <a:r>
              <a:rPr kumimoji="1" lang="en-US" altLang="ja-JP" sz="3200" b="1" dirty="0"/>
              <a:t>(</a:t>
            </a:r>
            <a:r>
              <a:rPr kumimoji="1" lang="ja-JP" altLang="en-US" sz="3200" b="1" dirty="0"/>
              <a:t>親</a:t>
            </a:r>
            <a:r>
              <a:rPr kumimoji="1" lang="en-US" altLang="ja-JP" sz="3200" b="1" dirty="0"/>
              <a:t>)</a:t>
            </a:r>
            <a:r>
              <a:rPr kumimoji="1" lang="ja-JP" altLang="en-US" sz="3200" b="1" dirty="0"/>
              <a:t>：サーバーと同じ番号にする。数字は半角で入力する。</a:t>
            </a:r>
            <a:endParaRPr kumimoji="1" lang="en-US" altLang="ja-JP" sz="3200" b="1" dirty="0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86B4BFC5-33B8-433C-A4A6-2814254D9DBA}"/>
              </a:ext>
            </a:extLst>
          </p:cNvPr>
          <p:cNvSpPr/>
          <p:nvPr/>
        </p:nvSpPr>
        <p:spPr>
          <a:xfrm>
            <a:off x="6424678" y="3918798"/>
            <a:ext cx="1270080" cy="8570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9">
            <a:extLst>
              <a:ext uri="{FF2B5EF4-FFF2-40B4-BE49-F238E27FC236}">
                <a16:creationId xmlns:a16="http://schemas.microsoft.com/office/drawing/2014/main" id="{BEB63618-997A-4D88-BE3D-10EAFB8BFAC9}"/>
              </a:ext>
            </a:extLst>
          </p:cNvPr>
          <p:cNvSpPr/>
          <p:nvPr/>
        </p:nvSpPr>
        <p:spPr>
          <a:xfrm rot="6795545">
            <a:off x="4257693" y="643725"/>
            <a:ext cx="391886" cy="4632990"/>
          </a:xfrm>
          <a:prstGeom prst="down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1845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19088"/>
            <a:ext cx="12192000" cy="318211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 改善されたチャットプログラムは、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どこがどのように変更されたのか話し合い、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制作者がどのような目的で改善したのか理由　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を考えよう。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A12A102A-D16B-4835-BC72-69A89FBC739E}"/>
              </a:ext>
            </a:extLst>
          </p:cNvPr>
          <p:cNvSpPr txBox="1">
            <a:spLocks/>
          </p:cNvSpPr>
          <p:nvPr/>
        </p:nvSpPr>
        <p:spPr>
          <a:xfrm>
            <a:off x="1567302" y="3802727"/>
            <a:ext cx="8663501" cy="1513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・ワークーシート１に記入しよう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FF18F8D6-5997-4D7C-8FA2-367ADF1FA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302" y="5615551"/>
            <a:ext cx="9599325" cy="923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b="1" dirty="0">
                <a:latin typeface="+mn-ea"/>
              </a:rPr>
              <a:t>グループ活動１</a:t>
            </a:r>
            <a:r>
              <a:rPr lang="en-US" altLang="ja-JP" sz="4800" b="1" dirty="0">
                <a:latin typeface="+mn-ea"/>
              </a:rPr>
              <a:t>(G</a:t>
            </a:r>
            <a:r>
              <a:rPr lang="ja-JP" altLang="en-US" sz="4800" b="1" dirty="0">
                <a:latin typeface="+mn-ea"/>
              </a:rPr>
              <a:t> →全</a:t>
            </a:r>
            <a:r>
              <a:rPr lang="en-US" altLang="ja-JP" sz="4800" b="1" dirty="0">
                <a:latin typeface="+mn-ea"/>
              </a:rPr>
              <a:t>)</a:t>
            </a:r>
            <a:r>
              <a:rPr lang="ja-JP" altLang="en-US" sz="48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2400" b="1" dirty="0">
                <a:solidFill>
                  <a:schemeClr val="tx1"/>
                </a:solidFill>
                <a:latin typeface="+mn-ea"/>
              </a:rPr>
              <a:t>《1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０分</a:t>
            </a:r>
            <a:r>
              <a:rPr lang="en-US" altLang="ja-JP" sz="2400" b="1" dirty="0">
                <a:solidFill>
                  <a:schemeClr val="tx1"/>
                </a:solidFill>
                <a:latin typeface="+mn-ea"/>
              </a:rPr>
              <a:t>》</a:t>
            </a:r>
            <a:endParaRPr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B46D9B3-4ECB-4C4C-9567-4597BCCB73CF}"/>
              </a:ext>
            </a:extLst>
          </p:cNvPr>
          <p:cNvSpPr/>
          <p:nvPr/>
        </p:nvSpPr>
        <p:spPr>
          <a:xfrm>
            <a:off x="5781822" y="4153509"/>
            <a:ext cx="370448" cy="65764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85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14067"/>
            <a:ext cx="12192000" cy="284073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ja-JP" altLang="en-US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 安全に利用できるチャットにするには、</a:t>
            </a:r>
            <a:r>
              <a:rPr lang="en-US" altLang="ja-JP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 どのような工夫や改善が考えられるだろうか</a:t>
            </a:r>
            <a:endParaRPr lang="ja-JP" altLang="ja-JP" sz="18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01541DC1-A9DF-4057-A9CF-12F33684323B}"/>
              </a:ext>
            </a:extLst>
          </p:cNvPr>
          <p:cNvSpPr txBox="1">
            <a:spLocks/>
          </p:cNvSpPr>
          <p:nvPr/>
        </p:nvSpPr>
        <p:spPr>
          <a:xfrm>
            <a:off x="1764247" y="3187310"/>
            <a:ext cx="8663501" cy="15138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・ワークーシート２に記入しよう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9E7E2D-CC54-4668-ABB1-01567D76A7F1}"/>
              </a:ext>
            </a:extLst>
          </p:cNvPr>
          <p:cNvSpPr/>
          <p:nvPr/>
        </p:nvSpPr>
        <p:spPr>
          <a:xfrm>
            <a:off x="5911361" y="3586940"/>
            <a:ext cx="504187" cy="5888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756F4415-0424-4BC7-BFBF-55EA1AB6F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0559" y="4916795"/>
            <a:ext cx="10211441" cy="92336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4800" b="1" dirty="0">
                <a:latin typeface="+mn-ea"/>
              </a:rPr>
              <a:t>グループ活動２</a:t>
            </a:r>
            <a:r>
              <a:rPr lang="en-US" altLang="ja-JP" sz="4800" b="1" dirty="0">
                <a:latin typeface="+mn-ea"/>
              </a:rPr>
              <a:t>(</a:t>
            </a:r>
            <a:r>
              <a:rPr lang="ja-JP" altLang="en-US" sz="4800" b="1" dirty="0">
                <a:latin typeface="+mn-ea"/>
              </a:rPr>
              <a:t>個→</a:t>
            </a:r>
            <a:r>
              <a:rPr lang="en-US" altLang="ja-JP" sz="4800" b="1" dirty="0">
                <a:latin typeface="+mn-ea"/>
              </a:rPr>
              <a:t>G</a:t>
            </a:r>
            <a:r>
              <a:rPr lang="ja-JP" altLang="en-US" sz="4800" b="1" dirty="0">
                <a:latin typeface="+mn-ea"/>
              </a:rPr>
              <a:t> →全</a:t>
            </a:r>
            <a:r>
              <a:rPr lang="en-US" altLang="ja-JP" sz="4800" b="1" dirty="0">
                <a:latin typeface="+mn-ea"/>
              </a:rPr>
              <a:t>)</a:t>
            </a:r>
            <a:r>
              <a:rPr lang="ja-JP" altLang="en-US" sz="48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000" b="1" dirty="0">
                <a:solidFill>
                  <a:schemeClr val="tx1"/>
                </a:solidFill>
                <a:latin typeface="+mn-ea"/>
              </a:rPr>
              <a:t>《1</a:t>
            </a:r>
            <a:r>
              <a:rPr lang="ja-JP" altLang="en-US" sz="3000" b="1" dirty="0">
                <a:solidFill>
                  <a:schemeClr val="tx1"/>
                </a:solidFill>
                <a:latin typeface="+mn-ea"/>
              </a:rPr>
              <a:t>５分</a:t>
            </a:r>
            <a:r>
              <a:rPr lang="en-US" altLang="ja-JP" sz="3000" b="1" dirty="0">
                <a:solidFill>
                  <a:schemeClr val="tx1"/>
                </a:solidFill>
                <a:latin typeface="+mn-ea"/>
              </a:rPr>
              <a:t>》</a:t>
            </a:r>
            <a:endParaRPr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37002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206477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ja-JP" altLang="en-US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 安全に利用できるチャットにするには、</a:t>
            </a:r>
            <a:r>
              <a:rPr lang="en-US" altLang="ja-JP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 どのような工夫や改善が考えられるだろうか</a:t>
            </a:r>
            <a:endParaRPr lang="ja-JP" altLang="ja-JP" sz="18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01541DC1-A9DF-4057-A9CF-12F33684323B}"/>
              </a:ext>
            </a:extLst>
          </p:cNvPr>
          <p:cNvSpPr txBox="1">
            <a:spLocks/>
          </p:cNvSpPr>
          <p:nvPr/>
        </p:nvSpPr>
        <p:spPr>
          <a:xfrm>
            <a:off x="-142567" y="2064776"/>
            <a:ext cx="12477134" cy="40343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・普段、利用している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と比較すると・・・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・インターネットの危険性や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情報セキュリティのしくみには、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どんなことがあった？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・安全面以外に経済面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利便性、使いやすさ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社会面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モラル、ルールやマナー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の工夫や改善は？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4E980EB6-F568-4E2D-A10A-A1D168AB5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3375" y="6168513"/>
            <a:ext cx="7196871" cy="923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b="1" dirty="0">
                <a:latin typeface="+mn-ea"/>
              </a:rPr>
              <a:t>個人で考えよう</a:t>
            </a:r>
            <a:r>
              <a:rPr lang="en-US" altLang="ja-JP" sz="4800" b="1" dirty="0">
                <a:latin typeface="+mn-ea"/>
              </a:rPr>
              <a:t>《</a:t>
            </a:r>
            <a:r>
              <a:rPr lang="ja-JP" altLang="en-US" sz="4800" b="1" dirty="0">
                <a:latin typeface="+mn-ea"/>
              </a:rPr>
              <a:t>５分</a:t>
            </a:r>
            <a:r>
              <a:rPr lang="en-US" altLang="ja-JP" sz="4800" b="1" dirty="0">
                <a:latin typeface="+mn-ea"/>
              </a:rPr>
              <a:t>》</a:t>
            </a:r>
            <a:endParaRPr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51539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14067"/>
            <a:ext cx="12192000" cy="284073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ja-JP" altLang="en-US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 安全に利用できるチャットにするには、</a:t>
            </a:r>
            <a:r>
              <a:rPr lang="en-US" altLang="ja-JP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 どのような工夫や改善が考えられるだろうか</a:t>
            </a:r>
            <a:endParaRPr lang="ja-JP" altLang="ja-JP" sz="18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756F4415-0424-4BC7-BFBF-55EA1AB6F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2968283"/>
            <a:ext cx="11844997" cy="3753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b="1" dirty="0">
                <a:latin typeface="+mn-ea"/>
              </a:rPr>
              <a:t>グループで考え、</a:t>
            </a:r>
            <a:endParaRPr lang="en-US" altLang="ja-JP" sz="48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4800" b="1" dirty="0">
                <a:latin typeface="+mn-ea"/>
              </a:rPr>
              <a:t>ホワイトボードにまとめよう</a:t>
            </a:r>
            <a:r>
              <a:rPr lang="en-US" altLang="ja-JP" sz="4800" b="1" dirty="0">
                <a:latin typeface="+mn-ea"/>
              </a:rPr>
              <a:t>《</a:t>
            </a:r>
            <a:r>
              <a:rPr lang="ja-JP" altLang="en-US" sz="4800" b="1" dirty="0">
                <a:latin typeface="+mn-ea"/>
              </a:rPr>
              <a:t>５分</a:t>
            </a:r>
            <a:r>
              <a:rPr lang="en-US" altLang="ja-JP" sz="4800" b="1" dirty="0">
                <a:latin typeface="+mn-ea"/>
              </a:rPr>
              <a:t>》</a:t>
            </a:r>
          </a:p>
          <a:p>
            <a:pPr marL="0" indent="0">
              <a:buNone/>
            </a:pP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+mn-ea"/>
              </a:rPr>
              <a:t>●話し合いで多かった意見または絶対必要だと思う意見を</a:t>
            </a:r>
            <a:endParaRPr lang="en-US" altLang="ja-JP" b="1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+mn-ea"/>
              </a:rPr>
              <a:t>　　　　　　　　　　　　　　　　　　　　　　２つ選んで黒字で記入</a:t>
            </a:r>
            <a:endParaRPr lang="en-US" altLang="ja-JP" b="1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+mn-ea"/>
              </a:rPr>
              <a:t>●少ないけど面白い、できるか不安などの意見を１つ選んで赤字で記入</a:t>
            </a:r>
          </a:p>
        </p:txBody>
      </p:sp>
    </p:spTree>
    <p:extLst>
      <p:ext uri="{BB962C8B-B14F-4D97-AF65-F5344CB8AC3E}">
        <p14:creationId xmlns:p14="http://schemas.microsoft.com/office/powerpoint/2010/main" val="2140917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3"/>
          <p:cNvSpPr txBox="1">
            <a:spLocks/>
          </p:cNvSpPr>
          <p:nvPr/>
        </p:nvSpPr>
        <p:spPr>
          <a:xfrm>
            <a:off x="0" y="118873"/>
            <a:ext cx="12192000" cy="1536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b="1" kern="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３ これまでの学習を振り返り、</a:t>
            </a:r>
            <a:endParaRPr lang="en-US" altLang="ja-JP" sz="4400" b="1" kern="1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b="1" kern="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「題材の問い」に対する自分の考えをまとめる</a:t>
            </a:r>
            <a:endParaRPr lang="ja-JP" altLang="en-US" sz="4400" dirty="0">
              <a:solidFill>
                <a:schemeClr val="bg1"/>
              </a:solidFill>
            </a:endParaRPr>
          </a:p>
        </p:txBody>
      </p:sp>
      <p:sp>
        <p:nvSpPr>
          <p:cNvPr id="7" name="テキスト プレースホルダー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883664"/>
          </a:xfrm>
        </p:spPr>
        <p:txBody>
          <a:bodyPr>
            <a:normAutofit/>
          </a:bodyPr>
          <a:lstStyle/>
          <a:p>
            <a:r>
              <a:rPr lang="ja-JP" altLang="en-US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３ これまでの学習を振り返り、</a:t>
            </a:r>
            <a:endParaRPr lang="en-US" altLang="ja-JP" sz="44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「題材の問い」に対する自分の考えをまとめる</a:t>
            </a:r>
            <a:endParaRPr kumimoji="1" lang="ja-JP" altLang="en-US" sz="44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91440" y="1563369"/>
            <a:ext cx="11948160" cy="515810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題材の問い</a:t>
            </a:r>
            <a:r>
              <a:rPr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「自分がインターネットを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安全に利用するには、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どのような情報セキュリティを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行えばよいだろうか」</a:t>
            </a:r>
            <a:endParaRPr lang="ja-JP" altLang="en-US" sz="4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5153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3"/>
          <p:cNvSpPr txBox="1">
            <a:spLocks/>
          </p:cNvSpPr>
          <p:nvPr/>
        </p:nvSpPr>
        <p:spPr>
          <a:xfrm>
            <a:off x="0" y="118873"/>
            <a:ext cx="12192000" cy="1536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b="1" kern="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３ これまでの学習を振り返り、</a:t>
            </a:r>
            <a:endParaRPr lang="en-US" altLang="ja-JP" sz="4400" b="1" kern="1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b="1" kern="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「題材の問い」に対する自分の考えをまとめる</a:t>
            </a:r>
            <a:endParaRPr lang="ja-JP" altLang="en-US" sz="4400" dirty="0">
              <a:solidFill>
                <a:schemeClr val="bg1"/>
              </a:solidFill>
            </a:endParaRPr>
          </a:p>
        </p:txBody>
      </p:sp>
      <p:sp>
        <p:nvSpPr>
          <p:cNvPr id="7" name="テキスト プレースホルダー 3"/>
          <p:cNvSpPr>
            <a:spLocks noGrp="1"/>
          </p:cNvSpPr>
          <p:nvPr>
            <p:ph type="title"/>
          </p:nvPr>
        </p:nvSpPr>
        <p:spPr>
          <a:xfrm>
            <a:off x="0" y="4855463"/>
            <a:ext cx="12192000" cy="1883664"/>
          </a:xfrm>
        </p:spPr>
        <p:txBody>
          <a:bodyPr>
            <a:normAutofit/>
          </a:bodyPr>
          <a:lstStyle/>
          <a:p>
            <a:r>
              <a:rPr lang="ja-JP" altLang="en-US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個人で考えよう</a:t>
            </a:r>
            <a:r>
              <a:rPr lang="en-US" altLang="ja-JP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５分</a:t>
            </a:r>
            <a:r>
              <a:rPr lang="en-US" altLang="ja-JP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br>
              <a:rPr lang="en-US" altLang="ja-JP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→みんなの考えを聴こう</a:t>
            </a:r>
            <a:r>
              <a:rPr lang="en-US" altLang="ja-JP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５分</a:t>
            </a:r>
            <a:r>
              <a:rPr lang="en-US" altLang="ja-JP" sz="4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endParaRPr kumimoji="1" lang="ja-JP" altLang="en-US" sz="44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88777" y="118873"/>
            <a:ext cx="11981303" cy="4440151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題材の問い</a:t>
            </a:r>
            <a:r>
              <a:rPr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「自分がインターネットを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安全に利用するには、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どのような情報セキュリティを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行えばよいだろうか」</a:t>
            </a:r>
            <a:endParaRPr lang="ja-JP" altLang="en-US" sz="4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978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2"/>
          <p:cNvSpPr txBox="1">
            <a:spLocks noGrp="1"/>
          </p:cNvSpPr>
          <p:nvPr>
            <p:ph type="title"/>
          </p:nvPr>
        </p:nvSpPr>
        <p:spPr>
          <a:xfrm>
            <a:off x="872197" y="611736"/>
            <a:ext cx="10719582" cy="1904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6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次時　情報モラルと知的財産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759655" y="2349305"/>
            <a:ext cx="10832124" cy="3714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</a:t>
            </a:r>
            <a:r>
              <a:rPr lang="en-US" altLang="ja-JP" sz="6600" b="1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</a:t>
            </a:r>
            <a:r>
              <a:rPr lang="ja-JP" altLang="en-US" sz="1200" b="1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</a:t>
            </a:r>
            <a:r>
              <a:rPr lang="ja-JP" altLang="en-US" sz="6600" b="1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．利用</a:t>
            </a:r>
            <a:r>
              <a:rPr lang="ja-JP" altLang="en-US" sz="66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する時のモラル</a:t>
            </a:r>
            <a:endParaRPr lang="en-US" altLang="ja-JP" sz="6600" b="1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２．人権や個人情報の保護</a:t>
            </a:r>
            <a:endParaRPr lang="en-US" altLang="ja-JP" sz="6600" b="1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３．知的財産の保護</a:t>
            </a:r>
            <a:endParaRPr lang="en-US" altLang="ja-JP" sz="4000" b="1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663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4415" y="150564"/>
            <a:ext cx="7966363" cy="709865"/>
          </a:xfrm>
        </p:spPr>
        <p:txBody>
          <a:bodyPr/>
          <a:lstStyle/>
          <a:p>
            <a:r>
              <a:rPr lang="ja-JP" altLang="en-US" sz="4400" b="1" dirty="0"/>
              <a:t>プログラムの内容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47" y="971510"/>
            <a:ext cx="8739660" cy="533869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①サーバー！</a:t>
            </a:r>
            <a:r>
              <a:rPr lang="ja-JP" altLang="en-US" b="1" spc="3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”</a:t>
            </a:r>
            <a:r>
              <a:rPr lang="en-US" altLang="ja-JP" b="1" spc="3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IP</a:t>
            </a:r>
            <a:r>
              <a:rPr lang="ja-JP" altLang="en-US" b="1" spc="3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アドレス</a:t>
            </a:r>
            <a:r>
              <a:rPr lang="en-US" altLang="ja-JP" b="1" spc="3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”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接続。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②入力欄＝フィールド！作る。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③送信ボタン＝ボタン！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"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送信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"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作る。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④出力欄＝リスト！作る。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⑤送信ボタン：動作＝「サーバー！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"msg"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（入力欄！読む）書く。</a:t>
            </a:r>
            <a:endParaRPr lang="en-US" altLang="ja-JP" b="1" spc="3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　　　　　入力欄！クリア。」。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⑥自動受信＝タイマー！作る　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秒　間隔　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300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回数。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⑦：一秒前＝”  ”。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⑧：現在＝”　”。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⑨自動受信！「：現在＝サーバー！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"msg" 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読む。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「：現在！＝：一秒前」！なら</a:t>
            </a:r>
            <a:endParaRPr lang="en-US" altLang="ja-JP" b="1" spc="3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「出力欄！（：現在）書く。」実行。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：一秒前＝：現在。」実行。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5731533-AA82-4B76-8A7E-E11F52630576}"/>
              </a:ext>
            </a:extLst>
          </p:cNvPr>
          <p:cNvSpPr txBox="1">
            <a:spLocks/>
          </p:cNvSpPr>
          <p:nvPr/>
        </p:nvSpPr>
        <p:spPr>
          <a:xfrm>
            <a:off x="7533260" y="779513"/>
            <a:ext cx="2744373" cy="184887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⇦サーバーと接続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2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⇦入力欄を作る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2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8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⇦送信ボタンを作る</a:t>
            </a:r>
            <a:endParaRPr lang="en-US" altLang="ja-JP" sz="18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4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⇦出力欄を作る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ja-JP" altLang="en-US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EEBBDC26-C94D-4E04-A83C-FA86CB2CDE9C}"/>
              </a:ext>
            </a:extLst>
          </p:cNvPr>
          <p:cNvSpPr txBox="1">
            <a:spLocks/>
          </p:cNvSpPr>
          <p:nvPr/>
        </p:nvSpPr>
        <p:spPr>
          <a:xfrm>
            <a:off x="7580197" y="2832139"/>
            <a:ext cx="2912012" cy="3974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⇖ 送信ボタンの動作設定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F68E29DF-176E-4EB8-B530-449064B14A7E}"/>
              </a:ext>
            </a:extLst>
          </p:cNvPr>
          <p:cNvSpPr txBox="1">
            <a:spLocks/>
          </p:cNvSpPr>
          <p:nvPr/>
        </p:nvSpPr>
        <p:spPr>
          <a:xfrm>
            <a:off x="7580197" y="3791906"/>
            <a:ext cx="3123028" cy="3974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⇖自動受信のタイマー設定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173EDEF-1F57-411F-A842-799FBBB2A10B}"/>
              </a:ext>
            </a:extLst>
          </p:cNvPr>
          <p:cNvSpPr txBox="1">
            <a:spLocks/>
          </p:cNvSpPr>
          <p:nvPr/>
        </p:nvSpPr>
        <p:spPr>
          <a:xfrm>
            <a:off x="8918729" y="4101152"/>
            <a:ext cx="1871058" cy="73628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⇦変数１の設定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9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⇦変数２の設定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EEB1FAB-EC94-4905-A5C6-4ED4DE246598}"/>
              </a:ext>
            </a:extLst>
          </p:cNvPr>
          <p:cNvSpPr txBox="1">
            <a:spLocks/>
          </p:cNvSpPr>
          <p:nvPr/>
        </p:nvSpPr>
        <p:spPr>
          <a:xfrm>
            <a:off x="7603107" y="6087337"/>
            <a:ext cx="2631244" cy="3974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⇖自動受信の動作設定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237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44" y="906379"/>
            <a:ext cx="5495925" cy="405765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D0EBEE8-B8E2-41A9-9649-C70F61E3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20" y="87061"/>
            <a:ext cx="8020933" cy="1158500"/>
          </a:xfrm>
        </p:spPr>
        <p:txBody>
          <a:bodyPr>
            <a:norm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チャットプログラムの体験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094142D5-760D-4DF1-B7A1-BDD0C3B70A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067" y="918739"/>
            <a:ext cx="8020933" cy="5938048"/>
          </a:xfrm>
          <a:prstGeom prst="rect">
            <a:avLst/>
          </a:prstGeom>
        </p:spPr>
      </p:pic>
      <p:sp>
        <p:nvSpPr>
          <p:cNvPr id="10" name="楕円 9">
            <a:extLst>
              <a:ext uri="{FF2B5EF4-FFF2-40B4-BE49-F238E27FC236}">
                <a16:creationId xmlns:a16="http://schemas.microsoft.com/office/drawing/2014/main" id="{D41FEF9E-8FBD-42D1-BE58-D09B91281FB2}"/>
              </a:ext>
            </a:extLst>
          </p:cNvPr>
          <p:cNvSpPr/>
          <p:nvPr/>
        </p:nvSpPr>
        <p:spPr>
          <a:xfrm rot="20681653">
            <a:off x="6767763" y="2423210"/>
            <a:ext cx="4730901" cy="23395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問題点あり</a:t>
            </a:r>
          </a:p>
        </p:txBody>
      </p:sp>
    </p:spTree>
    <p:extLst>
      <p:ext uri="{BB962C8B-B14F-4D97-AF65-F5344CB8AC3E}">
        <p14:creationId xmlns:p14="http://schemas.microsoft.com/office/powerpoint/2010/main" val="108558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4415" y="150564"/>
            <a:ext cx="7966363" cy="709865"/>
          </a:xfrm>
        </p:spPr>
        <p:txBody>
          <a:bodyPr/>
          <a:lstStyle/>
          <a:p>
            <a:r>
              <a:rPr lang="ja-JP" altLang="en-US" sz="4400" b="1" dirty="0"/>
              <a:t>プログラムの変更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47" y="971510"/>
            <a:ext cx="9075316" cy="5886490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①サーバー！</a:t>
            </a:r>
            <a:r>
              <a:rPr lang="ja-JP" altLang="en-US" b="1" spc="3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”</a:t>
            </a:r>
            <a:r>
              <a:rPr lang="en-US" altLang="ja-JP" b="1" spc="3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IP</a:t>
            </a:r>
            <a:r>
              <a:rPr lang="ja-JP" altLang="en-US" b="1" spc="3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アドレス</a:t>
            </a:r>
            <a:r>
              <a:rPr lang="en-US" altLang="ja-JP" b="1" spc="3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”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接続。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②入力欄＝フィールド！作る。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③送信ボタン＝ボタン！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"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送信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"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作る。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④出力欄＝リスト！作る。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⑤</a:t>
            </a:r>
            <a:r>
              <a:rPr lang="ja-JP" altLang="en-US" b="1" spc="3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名前＝“自分の名前”</a:t>
            </a:r>
            <a:endParaRPr lang="en-US" altLang="ja-JP" b="1" spc="300" dirty="0">
              <a:solidFill>
                <a:srgbClr val="FFFF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b="1" spc="3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⑥送信ボタン：動作＝「サーバー！</a:t>
            </a:r>
            <a:r>
              <a:rPr lang="en-US" altLang="ja-JP" b="1" spc="3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"msg"</a:t>
            </a:r>
            <a:r>
              <a:rPr lang="ja-JP" altLang="en-US" b="1" spc="3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</a:t>
            </a:r>
            <a:r>
              <a:rPr lang="ja-JP" altLang="en-US" b="1" spc="3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名前！</a:t>
            </a:r>
            <a:r>
              <a:rPr lang="en-US" altLang="ja-JP" b="1" spc="3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"</a:t>
            </a:r>
            <a:r>
              <a:rPr lang="ja-JP" altLang="en-US" b="1" spc="3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：</a:t>
            </a:r>
            <a:r>
              <a:rPr lang="en-US" altLang="ja-JP" b="1" spc="3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"</a:t>
            </a:r>
            <a:r>
              <a:rPr lang="ja-JP" altLang="en-US" b="1" spc="3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（入力欄！読む）</a:t>
            </a:r>
            <a:r>
              <a:rPr lang="ja-JP" altLang="en-US" b="1" spc="3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連結</a:t>
            </a:r>
            <a:r>
              <a:rPr lang="ja-JP" altLang="en-US" b="1" spc="3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）書く。入力欄！クリア。」。</a:t>
            </a:r>
            <a:endParaRPr lang="en-US" altLang="ja-JP" b="1" spc="3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b="1" spc="3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⑦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自動受信＝タイマー！作る　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秒　間隔　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300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回数。</a:t>
            </a:r>
          </a:p>
          <a:p>
            <a:pPr marL="0" indent="0">
              <a:buNone/>
            </a:pPr>
            <a:r>
              <a:rPr lang="ja-JP" altLang="en-US" b="1" spc="3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⑧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：一秒前＝”  ”。</a:t>
            </a:r>
          </a:p>
          <a:p>
            <a:pPr marL="0" indent="0">
              <a:buNone/>
            </a:pPr>
            <a:r>
              <a:rPr lang="ja-JP" altLang="en-US" b="1" spc="3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⑨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：現在＝”　”。</a:t>
            </a:r>
          </a:p>
          <a:p>
            <a:pPr marL="0" indent="0">
              <a:buNone/>
            </a:pPr>
            <a:r>
              <a:rPr lang="ja-JP" altLang="en-US" b="1" spc="3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⑩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自動受信！「：現在＝サーバー！</a:t>
            </a:r>
            <a:r>
              <a:rPr lang="en-US" altLang="ja-JP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"msg" </a:t>
            </a: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読む。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「：現在！＝：一秒前」！なら</a:t>
            </a:r>
            <a:endParaRPr lang="en-US" altLang="ja-JP" b="1" spc="3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「出力欄！（：現在）書く。」実行。</a:t>
            </a:r>
          </a:p>
          <a:p>
            <a:pPr marL="0" indent="0">
              <a:buNone/>
            </a:pPr>
            <a:r>
              <a:rPr lang="ja-JP" altLang="en-US" b="1" spc="3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：一秒前＝：現在。」実行。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5731533-AA82-4B76-8A7E-E11F52630576}"/>
              </a:ext>
            </a:extLst>
          </p:cNvPr>
          <p:cNvSpPr txBox="1">
            <a:spLocks/>
          </p:cNvSpPr>
          <p:nvPr/>
        </p:nvSpPr>
        <p:spPr>
          <a:xfrm>
            <a:off x="8179776" y="863974"/>
            <a:ext cx="2744373" cy="184887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⇦サーバーと接続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2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⇦入力欄を作る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2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8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⇦送信ボタンを作る</a:t>
            </a:r>
            <a:endParaRPr lang="en-US" altLang="ja-JP" sz="18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4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⇦出力欄を作る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ja-JP" altLang="en-US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EEBBDC26-C94D-4E04-A83C-FA86CB2CDE9C}"/>
              </a:ext>
            </a:extLst>
          </p:cNvPr>
          <p:cNvSpPr txBox="1">
            <a:spLocks/>
          </p:cNvSpPr>
          <p:nvPr/>
        </p:nvSpPr>
        <p:spPr>
          <a:xfrm>
            <a:off x="9047710" y="3316372"/>
            <a:ext cx="2912012" cy="3974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⇖ 送信ボタンの動作設定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F68E29DF-176E-4EB8-B530-449064B14A7E}"/>
              </a:ext>
            </a:extLst>
          </p:cNvPr>
          <p:cNvSpPr txBox="1">
            <a:spLocks/>
          </p:cNvSpPr>
          <p:nvPr/>
        </p:nvSpPr>
        <p:spPr>
          <a:xfrm>
            <a:off x="9047710" y="3902446"/>
            <a:ext cx="3123028" cy="3974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⇖自動受信のタイマー設定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173EDEF-1F57-411F-A842-799FBBB2A10B}"/>
              </a:ext>
            </a:extLst>
          </p:cNvPr>
          <p:cNvSpPr txBox="1">
            <a:spLocks/>
          </p:cNvSpPr>
          <p:nvPr/>
        </p:nvSpPr>
        <p:spPr>
          <a:xfrm>
            <a:off x="8918729" y="4239383"/>
            <a:ext cx="1871058" cy="73628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⇦変数１の設定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9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⇦変数２の設定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EEB1FAB-EC94-4905-A5C6-4ED4DE246598}"/>
              </a:ext>
            </a:extLst>
          </p:cNvPr>
          <p:cNvSpPr txBox="1">
            <a:spLocks/>
          </p:cNvSpPr>
          <p:nvPr/>
        </p:nvSpPr>
        <p:spPr>
          <a:xfrm>
            <a:off x="9047710" y="6405506"/>
            <a:ext cx="2631244" cy="3974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⇖自動受信の動作設定</a:t>
            </a:r>
            <a:endParaRPr lang="en-US" altLang="ja-JP" sz="2000" b="1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41EDAC63-19FA-4C53-96D1-EC7651CD170F}"/>
              </a:ext>
            </a:extLst>
          </p:cNvPr>
          <p:cNvSpPr/>
          <p:nvPr/>
        </p:nvSpPr>
        <p:spPr>
          <a:xfrm>
            <a:off x="10239302" y="247088"/>
            <a:ext cx="1952698" cy="963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改善</a:t>
            </a:r>
          </a:p>
        </p:txBody>
      </p:sp>
    </p:spTree>
    <p:extLst>
      <p:ext uri="{BB962C8B-B14F-4D97-AF65-F5344CB8AC3E}">
        <p14:creationId xmlns:p14="http://schemas.microsoft.com/office/powerpoint/2010/main" val="105942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5238"/>
            <a:ext cx="5457825" cy="40386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D0EBEE8-B8E2-41A9-9649-C70F61E3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20" y="87061"/>
            <a:ext cx="8020933" cy="1158500"/>
          </a:xfrm>
        </p:spPr>
        <p:txBody>
          <a:bodyPr>
            <a:normAutofit/>
          </a:bodyPr>
          <a:lstStyle/>
          <a:p>
            <a:r>
              <a:rPr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チャットプログラムの体験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9100" y="925238"/>
            <a:ext cx="7962900" cy="5901485"/>
          </a:xfrm>
          <a:prstGeom prst="rect">
            <a:avLst/>
          </a:prstGeom>
        </p:spPr>
      </p:pic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EACF623F-D793-4D22-BCA1-F540A8AEAEFE}"/>
              </a:ext>
            </a:extLst>
          </p:cNvPr>
          <p:cNvSpPr/>
          <p:nvPr/>
        </p:nvSpPr>
        <p:spPr>
          <a:xfrm>
            <a:off x="8146611" y="2418315"/>
            <a:ext cx="3515505" cy="2378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メッセージに名前を付ける</a:t>
            </a:r>
          </a:p>
        </p:txBody>
      </p:sp>
    </p:spTree>
    <p:extLst>
      <p:ext uri="{BB962C8B-B14F-4D97-AF65-F5344CB8AC3E}">
        <p14:creationId xmlns:p14="http://schemas.microsoft.com/office/powerpoint/2010/main" val="421302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6304" y="100584"/>
            <a:ext cx="11868912" cy="4773168"/>
          </a:xfrm>
        </p:spPr>
        <p:txBody>
          <a:bodyPr>
            <a:noAutofit/>
          </a:bodyPr>
          <a:lstStyle/>
          <a:p>
            <a:r>
              <a:rPr lang="en-US" altLang="ja-JP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800" b="1" u="sng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本時のめあて</a:t>
            </a:r>
            <a:r>
              <a:rPr lang="en-US" altLang="ja-JP" sz="4800" b="1" u="sng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800" b="1" u="sng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4800" b="1" u="sng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800" b="1" u="sng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安全に利用できる「チャット」にするには、どのような工夫や改善が考えられるだろうか</a:t>
            </a:r>
            <a:b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4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49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94738" y="112577"/>
            <a:ext cx="7758112" cy="706964"/>
          </a:xfrm>
        </p:spPr>
        <p:txBody>
          <a:bodyPr>
            <a:noAutofit/>
          </a:bodyPr>
          <a:lstStyle/>
          <a:p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今日の授業の流れ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1557" y="1035553"/>
            <a:ext cx="11301984" cy="1653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b="1" dirty="0">
                <a:solidFill>
                  <a:schemeClr val="tx1"/>
                </a:solidFill>
                <a:latin typeface="+mn-ea"/>
              </a:rPr>
              <a:t>①改善されたチャットの体験と考察</a:t>
            </a:r>
            <a:endParaRPr lang="en-US" altLang="ja-JP" sz="4800" b="1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4800" b="1" dirty="0">
                <a:latin typeface="+mn-ea"/>
              </a:rPr>
              <a:t>　　　　</a:t>
            </a:r>
            <a:r>
              <a:rPr lang="ja-JP" altLang="en-US" sz="3600" b="1" dirty="0">
                <a:latin typeface="+mn-ea"/>
              </a:rPr>
              <a:t>グループ活動１</a:t>
            </a:r>
            <a:r>
              <a:rPr lang="en-US" altLang="ja-JP" sz="3600" b="1" dirty="0">
                <a:latin typeface="+mn-ea"/>
              </a:rPr>
              <a:t>(G</a:t>
            </a:r>
            <a:r>
              <a:rPr lang="ja-JP" altLang="en-US" sz="3600" b="1" dirty="0">
                <a:latin typeface="+mn-ea"/>
              </a:rPr>
              <a:t> →全</a:t>
            </a:r>
            <a:r>
              <a:rPr lang="en-US" altLang="ja-JP" sz="3600" b="1" dirty="0">
                <a:latin typeface="+mn-ea"/>
              </a:rPr>
              <a:t>)</a:t>
            </a: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《15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分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》</a:t>
            </a:r>
            <a:endParaRPr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24981" y="2689188"/>
            <a:ext cx="11442763" cy="1841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800" b="1" dirty="0">
                <a:solidFill>
                  <a:schemeClr val="tx1"/>
                </a:solidFill>
                <a:latin typeface="+mn-ea"/>
              </a:rPr>
              <a:t>②チャットの工夫や改善</a:t>
            </a:r>
            <a:endParaRPr lang="en-US" altLang="ja-JP" sz="4800" b="1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4800" b="1" dirty="0">
                <a:solidFill>
                  <a:schemeClr val="tx1"/>
                </a:solidFill>
                <a:latin typeface="+mn-ea"/>
              </a:rPr>
              <a:t>　　　　</a:t>
            </a: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グループ活動２</a:t>
            </a:r>
            <a:r>
              <a:rPr lang="en-US" altLang="ja-JP" sz="3200" b="1" dirty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個→</a:t>
            </a:r>
            <a:r>
              <a:rPr lang="en-US" altLang="ja-JP" sz="3200" b="1" dirty="0">
                <a:solidFill>
                  <a:schemeClr val="tx1"/>
                </a:solidFill>
                <a:latin typeface="+mn-ea"/>
              </a:rPr>
              <a:t>G</a:t>
            </a: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→全</a:t>
            </a:r>
            <a:r>
              <a:rPr lang="en-US" altLang="ja-JP" sz="3200" b="1" dirty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　　　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《1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５分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》</a:t>
            </a:r>
            <a:endParaRPr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61556" y="4502975"/>
            <a:ext cx="9668827" cy="1815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800" b="1" dirty="0">
                <a:solidFill>
                  <a:schemeClr val="tx1"/>
                </a:solidFill>
                <a:latin typeface="+mn-ea"/>
              </a:rPr>
              <a:t>③題材の問いに対する自分の考え</a:t>
            </a:r>
            <a:endParaRPr lang="en-US" altLang="ja-JP" sz="4800" b="1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4800" b="1" dirty="0">
                <a:solidFill>
                  <a:schemeClr val="tx1"/>
                </a:solidFill>
                <a:latin typeface="+mn-ea"/>
              </a:rPr>
              <a:t>　　　　</a:t>
            </a: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まとめ </a:t>
            </a:r>
            <a:r>
              <a:rPr lang="en-US" altLang="ja-JP" sz="3200" b="1" dirty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個→全</a:t>
            </a:r>
            <a:r>
              <a:rPr lang="en-US" altLang="ja-JP" sz="3200" b="1" dirty="0">
                <a:solidFill>
                  <a:schemeClr val="tx1"/>
                </a:solidFill>
                <a:latin typeface="+mn-ea"/>
              </a:rPr>
              <a:t>)</a:t>
            </a:r>
            <a:r>
              <a:rPr lang="en-US" altLang="ja-JP" sz="4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《1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０分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》</a:t>
            </a:r>
            <a:endParaRPr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右矢印 16"/>
          <p:cNvSpPr/>
          <p:nvPr/>
        </p:nvSpPr>
        <p:spPr>
          <a:xfrm rot="5400000">
            <a:off x="2316067" y="2029266"/>
            <a:ext cx="376147" cy="357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 rot="5400000">
            <a:off x="2330956" y="5664194"/>
            <a:ext cx="327565" cy="339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右矢印 20"/>
          <p:cNvSpPr/>
          <p:nvPr/>
        </p:nvSpPr>
        <p:spPr>
          <a:xfrm rot="5400000">
            <a:off x="2345074" y="3855123"/>
            <a:ext cx="318132" cy="339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53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1692" y="5106572"/>
            <a:ext cx="11840308" cy="1597931"/>
          </a:xfrm>
        </p:spPr>
        <p:txBody>
          <a:bodyPr>
            <a:noAutofit/>
          </a:bodyPr>
          <a:lstStyle/>
          <a:p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グループで、代表者</a:t>
            </a:r>
            <a:r>
              <a:rPr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親</a:t>
            </a:r>
            <a:r>
              <a:rPr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):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サーバーを</a:t>
            </a:r>
            <a:r>
              <a:rPr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r>
              <a:rPr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メンバー</a:t>
            </a:r>
            <a:r>
              <a:rPr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</a:t>
            </a:r>
            <a:r>
              <a:rPr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):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クライアントを３名、決める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28754F1-4C42-4C73-B946-5BEF4841D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097" y="0"/>
            <a:ext cx="9083806" cy="5106572"/>
          </a:xfrm>
          <a:prstGeom prst="rect">
            <a:avLst/>
          </a:prstGeom>
        </p:spPr>
      </p:pic>
      <p:sp>
        <p:nvSpPr>
          <p:cNvPr id="11" name="矢印: 上下 10">
            <a:extLst>
              <a:ext uri="{FF2B5EF4-FFF2-40B4-BE49-F238E27FC236}">
                <a16:creationId xmlns:a16="http://schemas.microsoft.com/office/drawing/2014/main" id="{D8945728-D7C5-42D3-A93B-9DB622FE6382}"/>
              </a:ext>
            </a:extLst>
          </p:cNvPr>
          <p:cNvSpPr/>
          <p:nvPr/>
        </p:nvSpPr>
        <p:spPr>
          <a:xfrm rot="17334214">
            <a:off x="7329268" y="2526796"/>
            <a:ext cx="520504" cy="159793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上下 14">
            <a:extLst>
              <a:ext uri="{FF2B5EF4-FFF2-40B4-BE49-F238E27FC236}">
                <a16:creationId xmlns:a16="http://schemas.microsoft.com/office/drawing/2014/main" id="{BE8B68A6-1D86-40E2-B722-8E2BFEF8CA4C}"/>
              </a:ext>
            </a:extLst>
          </p:cNvPr>
          <p:cNvSpPr/>
          <p:nvPr/>
        </p:nvSpPr>
        <p:spPr>
          <a:xfrm rot="15010088">
            <a:off x="4527452" y="2554668"/>
            <a:ext cx="520504" cy="159793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447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D040A-7A89-4FF6-A2B5-25AEC282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66118"/>
            <a:ext cx="9010122" cy="709865"/>
          </a:xfrm>
        </p:spPr>
        <p:txBody>
          <a:bodyPr>
            <a:normAutofit/>
          </a:bodyPr>
          <a:lstStyle/>
          <a:p>
            <a:r>
              <a:rPr lang="ja-JP" altLang="en-US" b="1" dirty="0"/>
              <a:t>プログラム言語「ドリトル」の起動</a:t>
            </a:r>
            <a:endParaRPr kumimoji="1" lang="ja-JP" altLang="en-US" b="1" dirty="0"/>
          </a:p>
        </p:txBody>
      </p:sp>
      <p:pic>
        <p:nvPicPr>
          <p:cNvPr id="10" name="図 9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CA9DB6CE-3564-4A2A-9913-7671C44835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0" y="2519636"/>
            <a:ext cx="5598041" cy="413232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E222B0-C45E-47CE-81FB-08DD6CA58A51}"/>
              </a:ext>
            </a:extLst>
          </p:cNvPr>
          <p:cNvSpPr txBox="1"/>
          <p:nvPr/>
        </p:nvSpPr>
        <p:spPr>
          <a:xfrm>
            <a:off x="348060" y="975983"/>
            <a:ext cx="9217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〇</a:t>
            </a:r>
            <a:r>
              <a:rPr kumimoji="1" lang="ja-JP" altLang="en-US" sz="3200" b="1" dirty="0"/>
              <a:t>　デスクトップのアイコン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　　ドリトル「編集と実行画面」をクリック、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　　ダブルクリックして実行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B509773-5A9E-4A45-8A2D-6B78FAF97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507" y="2519636"/>
            <a:ext cx="5595060" cy="418434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999027E-83CE-4109-BE2D-1D37720D39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4790" y="911014"/>
            <a:ext cx="1266616" cy="1154028"/>
          </a:xfrm>
          <a:prstGeom prst="rect">
            <a:avLst/>
          </a:prstGeom>
        </p:spPr>
      </p:pic>
      <p:sp>
        <p:nvSpPr>
          <p:cNvPr id="12" name="下矢印 6">
            <a:extLst>
              <a:ext uri="{FF2B5EF4-FFF2-40B4-BE49-F238E27FC236}">
                <a16:creationId xmlns:a16="http://schemas.microsoft.com/office/drawing/2014/main" id="{8E1B257D-B720-4048-A020-63A6D342123A}"/>
              </a:ext>
            </a:extLst>
          </p:cNvPr>
          <p:cNvSpPr/>
          <p:nvPr/>
        </p:nvSpPr>
        <p:spPr>
          <a:xfrm rot="4432013">
            <a:off x="10460009" y="529767"/>
            <a:ext cx="391886" cy="120518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603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1163</TotalTime>
  <Words>569</Words>
  <Application>Microsoft Office PowerPoint</Application>
  <PresentationFormat>ワイド画面</PresentationFormat>
  <Paragraphs>126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19</vt:i4>
      </vt:variant>
    </vt:vector>
  </HeadingPairs>
  <TitlesOfParts>
    <vt:vector size="32" baseType="lpstr">
      <vt:lpstr>AR P丸ゴシック体E</vt:lpstr>
      <vt:lpstr>HG丸ｺﾞｼｯｸM-PRO</vt:lpstr>
      <vt:lpstr>HG創英角ｺﾞｼｯｸUB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 3</vt:lpstr>
      <vt:lpstr>Office テーマ</vt:lpstr>
      <vt:lpstr>Office Theme</vt:lpstr>
      <vt:lpstr>・チャットの体験 　　　リアルタイムでメッセージのやり取り  ・プログラムの変更体験</vt:lpstr>
      <vt:lpstr>プログラムの内容</vt:lpstr>
      <vt:lpstr>チャットプログラムの体験</vt:lpstr>
      <vt:lpstr>プログラムの変更</vt:lpstr>
      <vt:lpstr>チャットプログラムの体験</vt:lpstr>
      <vt:lpstr> 本時のめあて  　安全に利用できる「チャット」にするには、どのような工夫や改善が考えられるだろうか </vt:lpstr>
      <vt:lpstr>今日の授業の流れ</vt:lpstr>
      <vt:lpstr>グループで、代表者(親):サーバーを1名 メンバー(子):クライアントを３名、決める</vt:lpstr>
      <vt:lpstr>プログラム言語「ドリトル」の起動</vt:lpstr>
      <vt:lpstr>チャットプログラムを開く</vt:lpstr>
      <vt:lpstr>代表者(親)：サーバーのプログラム</vt:lpstr>
      <vt:lpstr>メンバー(子)：クライアントのプログラム</vt:lpstr>
      <vt:lpstr>１ 改善されたチャットプログラムは、 　 どこがどのように変更されたのか話し合い、 　 制作者がどのような目的で改善したのか理由　　 　 を考えよう。</vt:lpstr>
      <vt:lpstr>２ 安全に利用できるチャットにするには、 　 どのような工夫や改善が考えられるだろうか</vt:lpstr>
      <vt:lpstr>２ 安全に利用できるチャットにするには、 　 どのような工夫や改善が考えられるだろうか</vt:lpstr>
      <vt:lpstr>２ 安全に利用できるチャットにするには、 　 どのような工夫や改善が考えられるだろうか</vt:lpstr>
      <vt:lpstr>３ これまでの学習を振り返り、 「題材の問い」に対する自分の考えをまとめる</vt:lpstr>
      <vt:lpstr>個人で考えよう《５分》 　　　　　　→みんなの考えを聴こう《５分》</vt:lpstr>
      <vt:lpstr>次時　情報モラルと知的財産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2018-09-03T07:20:36Z</dcterms:created>
  <dcterms:modified xsi:type="dcterms:W3CDTF">2019-09-30T04:51:57Z</dcterms:modified>
</cp:coreProperties>
</file>