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95" r:id="rId2"/>
    <p:sldId id="294" r:id="rId3"/>
    <p:sldId id="268" r:id="rId4"/>
    <p:sldId id="292" r:id="rId5"/>
    <p:sldId id="283" r:id="rId6"/>
  </p:sldIdLst>
  <p:sldSz cx="12192000" cy="6858000"/>
  <p:notesSz cx="9906000" cy="67849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92067" cy="339679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11650" y="1"/>
            <a:ext cx="4292067" cy="339679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r">
              <a:defRPr sz="1200"/>
            </a:lvl1pPr>
          </a:lstStyle>
          <a:p>
            <a:fld id="{AC78C231-2316-4A1A-A7F6-86936F7556AE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45296"/>
            <a:ext cx="4292067" cy="339679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11650" y="6445296"/>
            <a:ext cx="4292067" cy="339679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r">
              <a:defRPr sz="1200"/>
            </a:lvl1pPr>
          </a:lstStyle>
          <a:p>
            <a:fld id="{FD16F462-3002-48D2-8F78-9A5E1EDFE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528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42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2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59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27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23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0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08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5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58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0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2F586-7527-4AA4-903D-AF1BB5DE0535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03558-E6BC-4FA0-8C30-8582A6408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77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60.png"/><Relationship Id="rId7" Type="http://schemas.openxmlformats.org/officeDocument/2006/relationships/image" Target="../media/image1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2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92.png"/><Relationship Id="rId7" Type="http://schemas.openxmlformats.org/officeDocument/2006/relationships/image" Target="../media/image142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10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97E19FE-0311-4DA8-8C56-50AF2514E770}"/>
              </a:ext>
            </a:extLst>
          </p:cNvPr>
          <p:cNvCxnSpPr/>
          <p:nvPr/>
        </p:nvCxnSpPr>
        <p:spPr>
          <a:xfrm>
            <a:off x="867072" y="3197213"/>
            <a:ext cx="0" cy="124102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2BFCEBA-D7F5-4126-AD51-AB45F639C81D}"/>
              </a:ext>
            </a:extLst>
          </p:cNvPr>
          <p:cNvCxnSpPr>
            <a:cxnSpLocks/>
          </p:cNvCxnSpPr>
          <p:nvPr/>
        </p:nvCxnSpPr>
        <p:spPr>
          <a:xfrm>
            <a:off x="867072" y="3558211"/>
            <a:ext cx="1070147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CCDB0F7-3F07-45BF-8C6D-FFEF8FC2E1CB}"/>
              </a:ext>
            </a:extLst>
          </p:cNvPr>
          <p:cNvCxnSpPr>
            <a:cxnSpLocks/>
          </p:cNvCxnSpPr>
          <p:nvPr/>
        </p:nvCxnSpPr>
        <p:spPr>
          <a:xfrm flipV="1">
            <a:off x="867072" y="4021714"/>
            <a:ext cx="10701473" cy="2324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6A265B-AC39-47CB-A388-9DF80789D00C}"/>
              </a:ext>
            </a:extLst>
          </p:cNvPr>
          <p:cNvSpPr txBox="1"/>
          <p:nvPr/>
        </p:nvSpPr>
        <p:spPr>
          <a:xfrm>
            <a:off x="526474" y="4348309"/>
            <a:ext cx="812634" cy="531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０</a:t>
            </a:r>
            <a:endParaRPr kumimoji="1" lang="ja-JP" altLang="en-US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6AB701-BC05-485C-925E-5CA15F2A8676}"/>
              </a:ext>
            </a:extLst>
          </p:cNvPr>
          <p:cNvSpPr txBox="1"/>
          <p:nvPr/>
        </p:nvSpPr>
        <p:spPr>
          <a:xfrm>
            <a:off x="10740516" y="2847622"/>
            <a:ext cx="1931418" cy="531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(㎡</a:t>
            </a:r>
            <a:r>
              <a: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DA6880-10ED-4AF2-BFFE-36CB27A487BB}"/>
              </a:ext>
            </a:extLst>
          </p:cNvPr>
          <p:cNvSpPr txBox="1"/>
          <p:nvPr/>
        </p:nvSpPr>
        <p:spPr>
          <a:xfrm>
            <a:off x="10740516" y="4021714"/>
            <a:ext cx="1931418" cy="531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en-US" altLang="ja-JP" sz="28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dL</a:t>
            </a:r>
            <a:r>
              <a: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7DC5B36-16E2-4A82-A341-29C335F6EA67}"/>
              </a:ext>
            </a:extLst>
          </p:cNvPr>
          <p:cNvCxnSpPr/>
          <p:nvPr/>
        </p:nvCxnSpPr>
        <p:spPr>
          <a:xfrm flipH="1">
            <a:off x="8521940" y="3340651"/>
            <a:ext cx="7867" cy="38239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CD92A7A-625B-42D4-A11C-2A3C053DB6C4}"/>
              </a:ext>
            </a:extLst>
          </p:cNvPr>
          <p:cNvCxnSpPr/>
          <p:nvPr/>
        </p:nvCxnSpPr>
        <p:spPr>
          <a:xfrm flipH="1">
            <a:off x="6608223" y="3853755"/>
            <a:ext cx="7867" cy="38239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D39C9FD-A37A-43B0-BC06-DBE3F9D9B707}"/>
              </a:ext>
            </a:extLst>
          </p:cNvPr>
          <p:cNvCxnSpPr/>
          <p:nvPr/>
        </p:nvCxnSpPr>
        <p:spPr>
          <a:xfrm flipH="1">
            <a:off x="6616090" y="3368817"/>
            <a:ext cx="7867" cy="38239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6C744F-1257-4785-AD99-0856688EE2F2}"/>
              </a:ext>
            </a:extLst>
          </p:cNvPr>
          <p:cNvSpPr txBox="1"/>
          <p:nvPr/>
        </p:nvSpPr>
        <p:spPr>
          <a:xfrm>
            <a:off x="8206265" y="4159030"/>
            <a:ext cx="944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endParaRPr kumimoji="1" lang="en-US" altLang="ja-JP" sz="4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1610ACB-032B-4CC8-9612-ACC69A2838F7}"/>
              </a:ext>
            </a:extLst>
          </p:cNvPr>
          <p:cNvSpPr txBox="1"/>
          <p:nvPr/>
        </p:nvSpPr>
        <p:spPr>
          <a:xfrm>
            <a:off x="8153161" y="2725087"/>
            <a:ext cx="798530" cy="51348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6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B405F88-4DD5-41A3-B610-1FBBD5EA7768}"/>
                  </a:ext>
                </a:extLst>
              </p:cNvPr>
              <p:cNvSpPr txBox="1"/>
              <p:nvPr/>
            </p:nvSpPr>
            <p:spPr>
              <a:xfrm>
                <a:off x="6158805" y="4206932"/>
                <a:ext cx="944073" cy="807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３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B405F88-4DD5-41A3-B610-1FBBD5EA7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805" y="4206932"/>
                <a:ext cx="944073" cy="8074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038F084-8C96-441E-AE5F-1BF174941659}"/>
                  </a:ext>
                </a:extLst>
              </p:cNvPr>
              <p:cNvSpPr txBox="1"/>
              <p:nvPr/>
            </p:nvSpPr>
            <p:spPr>
              <a:xfrm>
                <a:off x="6184375" y="2567908"/>
                <a:ext cx="944073" cy="807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ja-JP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24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038F084-8C96-441E-AE5F-1BF174941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375" y="2567908"/>
                <a:ext cx="944073" cy="8074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946A46B-5AC9-4322-98A8-633FAB9619B2}"/>
              </a:ext>
            </a:extLst>
          </p:cNvPr>
          <p:cNvSpPr txBox="1"/>
          <p:nvPr/>
        </p:nvSpPr>
        <p:spPr>
          <a:xfrm>
            <a:off x="538273" y="2643664"/>
            <a:ext cx="812634" cy="531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０</a:t>
            </a:r>
            <a:endParaRPr kumimoji="1" lang="ja-JP" altLang="en-US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F964F094-6B3E-467C-B2A6-4E313235C436}"/>
              </a:ext>
            </a:extLst>
          </p:cNvPr>
          <p:cNvCxnSpPr/>
          <p:nvPr/>
        </p:nvCxnSpPr>
        <p:spPr>
          <a:xfrm flipH="1">
            <a:off x="8525873" y="3856370"/>
            <a:ext cx="7867" cy="38239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DE3028A-B307-4961-8857-EB708F7277CB}"/>
              </a:ext>
            </a:extLst>
          </p:cNvPr>
          <p:cNvSpPr txBox="1"/>
          <p:nvPr/>
        </p:nvSpPr>
        <p:spPr>
          <a:xfrm>
            <a:off x="2514465" y="5301176"/>
            <a:ext cx="1531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式</a:t>
            </a:r>
            <a:endParaRPr kumimoji="1" lang="ja-JP" altLang="en-US" sz="400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3485C00-AEBC-490A-BF29-BC53D1224363}"/>
              </a:ext>
            </a:extLst>
          </p:cNvPr>
          <p:cNvSpPr txBox="1"/>
          <p:nvPr/>
        </p:nvSpPr>
        <p:spPr>
          <a:xfrm rot="1355759">
            <a:off x="8794381" y="1852566"/>
            <a:ext cx="723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？</a:t>
            </a:r>
            <a:endParaRPr kumimoji="1" lang="en-US" altLang="ja-JP" sz="7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2876379-5337-403F-AF7A-78C1BA159312}"/>
              </a:ext>
            </a:extLst>
          </p:cNvPr>
          <p:cNvSpPr txBox="1"/>
          <p:nvPr/>
        </p:nvSpPr>
        <p:spPr>
          <a:xfrm>
            <a:off x="1137848" y="2336562"/>
            <a:ext cx="2439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数直線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0BF5238-13F9-4924-AF51-0F6DE2C1B31E}"/>
                  </a:ext>
                </a:extLst>
              </p:cNvPr>
              <p:cNvSpPr txBox="1"/>
              <p:nvPr/>
            </p:nvSpPr>
            <p:spPr>
              <a:xfrm>
                <a:off x="110836" y="83118"/>
                <a:ext cx="11942619" cy="2093971"/>
              </a:xfrm>
              <a:prstGeom prst="rect">
                <a:avLst/>
              </a:prstGeom>
              <a:noFill/>
              <a:ln w="762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800" i="1" dirty="0">
                            <a:latin typeface="Cambria Math" panose="02040503050406030204" pitchFamily="18" charset="0"/>
                          </a:rPr>
                          <m:t>３</m:t>
                        </m:r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800" i="1" dirty="0">
                            <a:latin typeface="Cambria Math" panose="02040503050406030204" pitchFamily="18" charset="0"/>
                          </a:rPr>
                          <m:t>４</m:t>
                        </m:r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kumimoji="1" lang="en-US" altLang="ja-JP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dL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のペンキ</a:t>
                </a:r>
                <a:r>
                  <a:rPr kumimoji="1" lang="ja-JP" altLang="en-US" sz="4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で</a:t>
                </a:r>
                <a:r>
                  <a:rPr kumimoji="1" lang="en-US" altLang="ja-JP" sz="4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､</a:t>
                </a:r>
                <a:r>
                  <a:rPr kumimoji="1" lang="ja-JP" altLang="en-US" sz="4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板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800" i="1" dirty="0" smtClean="0">
                            <a:latin typeface="Cambria Math" panose="02040503050406030204" pitchFamily="18" charset="0"/>
                          </a:rPr>
                          <m:t>２</m:t>
                        </m:r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800" i="1" dirty="0">
                            <a:latin typeface="Cambria Math" panose="02040503050406030204" pitchFamily="18" charset="0"/>
                          </a:rPr>
                          <m:t>５</m:t>
                        </m:r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㎡ぬれました。</a:t>
                </a:r>
                <a:endParaRPr kumimoji="1" lang="en-US" altLang="ja-JP" sz="48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>
                  <a:lnSpc>
                    <a:spcPts val="4000"/>
                  </a:lnSpc>
                  <a:spcBef>
                    <a:spcPts val="1800"/>
                  </a:spcBef>
                </a:pPr>
                <a:r>
                  <a:rPr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こ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のペンキ１</a:t>
                </a:r>
                <a:r>
                  <a:rPr kumimoji="1" lang="en-US" altLang="ja-JP" sz="480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dL</a:t>
                </a:r>
                <a:r>
                  <a:rPr kumimoji="1" lang="ja-JP" altLang="en-US" sz="4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では</a:t>
                </a:r>
                <a:r>
                  <a:rPr kumimoji="1" lang="en-US" altLang="ja-JP" sz="4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､</a:t>
                </a:r>
                <a:r>
                  <a:rPr kumimoji="1" lang="ja-JP" altLang="en-US" sz="4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板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を何㎡ぬれますか。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0BF5238-13F9-4924-AF51-0F6DE2C1B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36" y="83118"/>
                <a:ext cx="11942619" cy="2093971"/>
              </a:xfrm>
              <a:prstGeom prst="rect">
                <a:avLst/>
              </a:prstGeom>
              <a:blipFill>
                <a:blip r:embed="rId4"/>
                <a:stretch>
                  <a:fillRect l="-1978" r="-3043" b="-12079"/>
                </a:stretch>
              </a:blipFill>
              <a:ln w="762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0EB7F9D-9A76-4E08-B729-7E2F7E8C4A84}"/>
              </a:ext>
            </a:extLst>
          </p:cNvPr>
          <p:cNvGrpSpPr/>
          <p:nvPr/>
        </p:nvGrpSpPr>
        <p:grpSpPr>
          <a:xfrm>
            <a:off x="6947789" y="4724663"/>
            <a:ext cx="1669916" cy="616387"/>
            <a:chOff x="6947789" y="4724663"/>
            <a:chExt cx="1669916" cy="616387"/>
          </a:xfrm>
        </p:grpSpPr>
        <p:sp>
          <p:nvSpPr>
            <p:cNvPr id="7" name="矢印: 下カーブ 6">
              <a:extLst>
                <a:ext uri="{FF2B5EF4-FFF2-40B4-BE49-F238E27FC236}">
                  <a16:creationId xmlns:a16="http://schemas.microsoft.com/office/drawing/2014/main" id="{A48CCC27-06DE-41AB-A8D7-006AF43A5CEF}"/>
                </a:ext>
              </a:extLst>
            </p:cNvPr>
            <p:cNvSpPr/>
            <p:nvPr/>
          </p:nvSpPr>
          <p:spPr>
            <a:xfrm rot="10800000">
              <a:off x="6947789" y="4743161"/>
              <a:ext cx="1413566" cy="52378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テキスト ボックス 27">
                  <a:extLst>
                    <a:ext uri="{FF2B5EF4-FFF2-40B4-BE49-F238E27FC236}">
                      <a16:creationId xmlns:a16="http://schemas.microsoft.com/office/drawing/2014/main" id="{4C5F12C9-D21A-4EE9-9138-7C5C72E4E082}"/>
                    </a:ext>
                  </a:extLst>
                </p:cNvPr>
                <p:cNvSpPr txBox="1"/>
                <p:nvPr/>
              </p:nvSpPr>
              <p:spPr>
                <a:xfrm>
                  <a:off x="7288107" y="4724663"/>
                  <a:ext cx="1329598" cy="616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000" dirty="0">
                      <a:solidFill>
                        <a:srgbClr val="FF0000"/>
                      </a:solidFill>
                    </a:rPr>
                    <a:t>×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ja-JP" alt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３</m:t>
                          </m:r>
                        </m:num>
                        <m:den>
                          <m:r>
                            <a:rPr lang="ja-JP" alt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a14:m>
                  <a:endParaRPr kumimoji="1" lang="ja-JP" altLang="en-US" sz="2000" dirty="0">
                    <a:solidFill>
                      <a:srgbClr val="FF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28" name="テキスト ボックス 27">
                  <a:extLst>
                    <a:ext uri="{FF2B5EF4-FFF2-40B4-BE49-F238E27FC236}">
                      <a16:creationId xmlns:a16="http://schemas.microsoft.com/office/drawing/2014/main" id="{4C5F12C9-D21A-4EE9-9138-7C5C72E4E0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8107" y="4724663"/>
                  <a:ext cx="1329598" cy="616387"/>
                </a:xfrm>
                <a:prstGeom prst="rect">
                  <a:avLst/>
                </a:prstGeom>
                <a:blipFill>
                  <a:blip r:embed="rId5"/>
                  <a:stretch>
                    <a:fillRect l="-5046" b="-594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D608D42-962A-4E00-BD7E-6FC93087EA9A}"/>
              </a:ext>
            </a:extLst>
          </p:cNvPr>
          <p:cNvGrpSpPr/>
          <p:nvPr/>
        </p:nvGrpSpPr>
        <p:grpSpPr>
          <a:xfrm>
            <a:off x="6870198" y="2160012"/>
            <a:ext cx="1636091" cy="616387"/>
            <a:chOff x="6870198" y="2160012"/>
            <a:chExt cx="1636091" cy="616387"/>
          </a:xfrm>
        </p:grpSpPr>
        <p:sp>
          <p:nvSpPr>
            <p:cNvPr id="3" name="矢印: 上カーブ 2">
              <a:extLst>
                <a:ext uri="{FF2B5EF4-FFF2-40B4-BE49-F238E27FC236}">
                  <a16:creationId xmlns:a16="http://schemas.microsoft.com/office/drawing/2014/main" id="{4CC60DBB-CC67-4BF0-8529-69780315C155}"/>
                </a:ext>
              </a:extLst>
            </p:cNvPr>
            <p:cNvSpPr/>
            <p:nvPr/>
          </p:nvSpPr>
          <p:spPr>
            <a:xfrm rot="10583916">
              <a:off x="6870198" y="2247417"/>
              <a:ext cx="1389851" cy="44157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テキスト ボックス 30">
                  <a:extLst>
                    <a:ext uri="{FF2B5EF4-FFF2-40B4-BE49-F238E27FC236}">
                      <a16:creationId xmlns:a16="http://schemas.microsoft.com/office/drawing/2014/main" id="{240FCA77-55C8-4E60-9628-055F7A8D337D}"/>
                    </a:ext>
                  </a:extLst>
                </p:cNvPr>
                <p:cNvSpPr txBox="1"/>
                <p:nvPr/>
              </p:nvSpPr>
              <p:spPr>
                <a:xfrm>
                  <a:off x="7176691" y="2160012"/>
                  <a:ext cx="1329598" cy="616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000" dirty="0">
                      <a:solidFill>
                        <a:srgbClr val="FF0000"/>
                      </a:solidFill>
                    </a:rPr>
                    <a:t>×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ja-JP" alt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３</m:t>
                          </m:r>
                        </m:num>
                        <m:den>
                          <m:r>
                            <a:rPr lang="ja-JP" alt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a14:m>
                  <a:endParaRPr kumimoji="1" lang="ja-JP" altLang="en-US" sz="2000" dirty="0">
                    <a:solidFill>
                      <a:srgbClr val="FF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31" name="テキスト ボックス 30">
                  <a:extLst>
                    <a:ext uri="{FF2B5EF4-FFF2-40B4-BE49-F238E27FC236}">
                      <a16:creationId xmlns:a16="http://schemas.microsoft.com/office/drawing/2014/main" id="{240FCA77-55C8-4E60-9628-055F7A8D33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6691" y="2160012"/>
                  <a:ext cx="1329598" cy="616387"/>
                </a:xfrm>
                <a:prstGeom prst="rect">
                  <a:avLst/>
                </a:prstGeom>
                <a:blipFill>
                  <a:blip r:embed="rId6"/>
                  <a:stretch>
                    <a:fillRect l="-4587" b="-594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A461403-3CDE-4115-84F5-95537A4232B7}"/>
                  </a:ext>
                </a:extLst>
              </p:cNvPr>
              <p:cNvSpPr txBox="1"/>
              <p:nvPr/>
            </p:nvSpPr>
            <p:spPr>
              <a:xfrm>
                <a:off x="3577352" y="5403145"/>
                <a:ext cx="4720399" cy="1140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b="0" i="0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ja-JP" altLang="en-US" sz="4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000" i="1" dirty="0">
                            <a:latin typeface="Cambria Math" panose="02040503050406030204" pitchFamily="18" charset="0"/>
                          </a:rPr>
                          <m:t>２</m:t>
                        </m:r>
                      </m:num>
                      <m:den>
                        <m:r>
                          <a:rPr lang="en-US" altLang="ja-JP" sz="40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ja-JP" altLang="en-US" sz="4000" i="1" dirty="0">
                            <a:latin typeface="Cambria Math" panose="02040503050406030204" pitchFamily="18" charset="0"/>
                          </a:rPr>
                          <m:t>５</m:t>
                        </m:r>
                        <m:r>
                          <a:rPr lang="en-US" altLang="ja-JP" sz="4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kumimoji="1" lang="ja-JP" altLang="en-US" sz="4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kumimoji="1" lang="en-US" altLang="ja-JP" sz="4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÷</a:t>
                </a:r>
                <a:r>
                  <a:rPr kumimoji="1" lang="ja-JP" altLang="en-US" sz="4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ja-JP" alt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000" i="1">
                            <a:latin typeface="Cambria Math" panose="02040503050406030204" pitchFamily="18" charset="0"/>
                          </a:rPr>
                          <m:t>３</m:t>
                        </m:r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kumimoji="1" lang="en-US" altLang="ja-JP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000" i="1" smtClean="0">
                            <a:latin typeface="Cambria Math" panose="02040503050406030204" pitchFamily="18" charset="0"/>
                          </a:rPr>
                          <m:t>４</m:t>
                        </m:r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kumimoji="1" lang="ja-JP" altLang="en-US" sz="4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A461403-3CDE-4115-84F5-95537A423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7352" y="5403145"/>
                <a:ext cx="4720399" cy="1140697"/>
              </a:xfrm>
              <a:prstGeom prst="rect">
                <a:avLst/>
              </a:prstGeom>
              <a:blipFill>
                <a:blip r:embed="rId7"/>
                <a:stretch>
                  <a:fillRect b="-48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フローチャート: 代替処理 39">
            <a:extLst>
              <a:ext uri="{FF2B5EF4-FFF2-40B4-BE49-F238E27FC236}">
                <a16:creationId xmlns:a16="http://schemas.microsoft.com/office/drawing/2014/main" id="{11354EB0-C9A7-4171-8D22-E88CE02BC7DF}"/>
              </a:ext>
            </a:extLst>
          </p:cNvPr>
          <p:cNvSpPr/>
          <p:nvPr/>
        </p:nvSpPr>
        <p:spPr>
          <a:xfrm>
            <a:off x="3655153" y="5424984"/>
            <a:ext cx="3225470" cy="1118858"/>
          </a:xfrm>
          <a:prstGeom prst="flowChartAlternateProcess">
            <a:avLst/>
          </a:prstGeom>
          <a:solidFill>
            <a:srgbClr val="FF00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B0241973-0FF7-473A-BB96-C4FFBEDAC16F}"/>
              </a:ext>
            </a:extLst>
          </p:cNvPr>
          <p:cNvSpPr/>
          <p:nvPr/>
        </p:nvSpPr>
        <p:spPr>
          <a:xfrm>
            <a:off x="7985882" y="2350379"/>
            <a:ext cx="1121404" cy="2471087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938C9A5F-FDD5-470D-8E99-C196BC5A6C86}"/>
              </a:ext>
            </a:extLst>
          </p:cNvPr>
          <p:cNvGrpSpPr/>
          <p:nvPr/>
        </p:nvGrpSpPr>
        <p:grpSpPr>
          <a:xfrm>
            <a:off x="7288107" y="5194319"/>
            <a:ext cx="4933631" cy="1656516"/>
            <a:chOff x="7882306" y="5201113"/>
            <a:chExt cx="4127935" cy="1361629"/>
          </a:xfrm>
        </p:grpSpPr>
        <p:sp>
          <p:nvSpPr>
            <p:cNvPr id="42" name="吹き出し: 角を丸めた四角形 41">
              <a:extLst>
                <a:ext uri="{FF2B5EF4-FFF2-40B4-BE49-F238E27FC236}">
                  <a16:creationId xmlns:a16="http://schemas.microsoft.com/office/drawing/2014/main" id="{A6602C07-EB74-4B4A-8C0C-C2A2A0AC4019}"/>
                </a:ext>
              </a:extLst>
            </p:cNvPr>
            <p:cNvSpPr/>
            <p:nvPr/>
          </p:nvSpPr>
          <p:spPr>
            <a:xfrm>
              <a:off x="7882306" y="5201113"/>
              <a:ext cx="3432072" cy="1118858"/>
            </a:xfrm>
            <a:prstGeom prst="wedgeRoundRectCallout">
              <a:avLst>
                <a:gd name="adj1" fmla="val 47885"/>
                <a:gd name="adj2" fmla="val 63347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分数でも</a:t>
              </a:r>
              <a:r>
                <a:rPr lang="en-US" altLang="ja-JP" sz="2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､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１つ分の大きさを</a:t>
              </a:r>
              <a:r>
                <a:rPr lang="ja-JP" altLang="en-US" sz="2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求めるときは、わり算の式になるんだね。</a:t>
              </a:r>
              <a:endPara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E73ED206-89DE-4531-92F9-2EBFECE15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226546" y="5614926"/>
              <a:ext cx="783695" cy="947816"/>
            </a:xfrm>
            <a:prstGeom prst="rect">
              <a:avLst/>
            </a:prstGeom>
          </p:spPr>
        </p:pic>
      </p:grpSp>
      <p:sp>
        <p:nvSpPr>
          <p:cNvPr id="45" name="矢印: 折線 44">
            <a:extLst>
              <a:ext uri="{FF2B5EF4-FFF2-40B4-BE49-F238E27FC236}">
                <a16:creationId xmlns:a16="http://schemas.microsoft.com/office/drawing/2014/main" id="{6A51620A-AC4A-428B-803B-DE93FB1C6515}"/>
              </a:ext>
            </a:extLst>
          </p:cNvPr>
          <p:cNvSpPr/>
          <p:nvPr/>
        </p:nvSpPr>
        <p:spPr>
          <a:xfrm rot="10800000">
            <a:off x="6971171" y="6042877"/>
            <a:ext cx="3919559" cy="745104"/>
          </a:xfrm>
          <a:prstGeom prst="bentArrow">
            <a:avLst>
              <a:gd name="adj1" fmla="val 12821"/>
              <a:gd name="adj2" fmla="val 25000"/>
              <a:gd name="adj3" fmla="val 25000"/>
              <a:gd name="adj4" fmla="val 3853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274DA448-BE4D-4D01-94AC-203AF9E2F644}"/>
              </a:ext>
            </a:extLst>
          </p:cNvPr>
          <p:cNvSpPr/>
          <p:nvPr/>
        </p:nvSpPr>
        <p:spPr>
          <a:xfrm>
            <a:off x="9549421" y="5644227"/>
            <a:ext cx="1685123" cy="4516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43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5" grpId="0"/>
      <p:bldP spid="40" grpId="0" animBg="1"/>
      <p:bldP spid="41" grpId="0" animBg="1"/>
      <p:bldP spid="45" grpId="0" animBg="1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C3A2564-20DD-45C4-86C2-1F60F0E80593}"/>
                  </a:ext>
                </a:extLst>
              </p:cNvPr>
              <p:cNvSpPr txBox="1"/>
              <p:nvPr/>
            </p:nvSpPr>
            <p:spPr>
              <a:xfrm>
                <a:off x="180109" y="83118"/>
                <a:ext cx="11901055" cy="2155014"/>
              </a:xfrm>
              <a:prstGeom prst="rect">
                <a:avLst/>
              </a:prstGeom>
              <a:noFill/>
              <a:ln w="762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２</m:t>
                        </m:r>
                        <m:r>
                          <a:rPr lang="en-US" altLang="ja-JP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３</m:t>
                        </m:r>
                        <m:r>
                          <a:rPr lang="en-US" altLang="ja-JP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kumimoji="1" lang="en-US" altLang="ja-JP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dL</a:t>
                </a:r>
                <a:r>
                  <a:rPr kumimoji="1" lang="ja-JP" altLang="en-US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のペンキで</a:t>
                </a:r>
                <a:r>
                  <a:rPr kumimoji="1" lang="en-US" altLang="ja-JP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</a:t>
                </a:r>
                <a:r>
                  <a:rPr kumimoji="1" lang="ja-JP" altLang="en-US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板を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５</m:t>
                        </m:r>
                        <m:r>
                          <a:rPr lang="en-US" altLang="ja-JP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７</m:t>
                        </m:r>
                        <m:r>
                          <a:rPr lang="en-US" altLang="ja-JP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ja-JP" altLang="en-US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㎡ぬれました。</a:t>
                </a:r>
                <a:endParaRPr kumimoji="1" lang="en-US" altLang="ja-JP" sz="44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ja-JP" altLang="en-US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こ</a:t>
                </a:r>
                <a:r>
                  <a:rPr kumimoji="1" lang="ja-JP" altLang="en-US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のペンキ１</a:t>
                </a:r>
                <a:r>
                  <a:rPr kumimoji="1" lang="en-US" altLang="ja-JP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dL</a:t>
                </a:r>
                <a:r>
                  <a:rPr kumimoji="1" lang="ja-JP" altLang="en-US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では</a:t>
                </a:r>
                <a:r>
                  <a:rPr kumimoji="1" lang="en-US" altLang="ja-JP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</a:t>
                </a:r>
                <a:r>
                  <a:rPr kumimoji="1" lang="ja-JP" altLang="en-US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板を何㎡ぬれますか。</a:t>
                </a: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C3A2564-20DD-45C4-86C2-1F60F0E80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09" y="83118"/>
                <a:ext cx="11901055" cy="2155014"/>
              </a:xfrm>
              <a:prstGeom prst="rect">
                <a:avLst/>
              </a:prstGeom>
              <a:blipFill>
                <a:blip r:embed="rId2"/>
                <a:stretch>
                  <a:fillRect l="-1781" b="-10656"/>
                </a:stretch>
              </a:blipFill>
              <a:ln w="762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9E0D83B-945A-4079-B8DC-6851DBFB9D37}"/>
              </a:ext>
            </a:extLst>
          </p:cNvPr>
          <p:cNvCxnSpPr>
            <a:cxnSpLocks/>
          </p:cNvCxnSpPr>
          <p:nvPr/>
        </p:nvCxnSpPr>
        <p:spPr>
          <a:xfrm>
            <a:off x="2377296" y="4017928"/>
            <a:ext cx="743740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ABD3C2B-DC00-4C42-BE78-AF7DC9AD4A1E}"/>
              </a:ext>
            </a:extLst>
          </p:cNvPr>
          <p:cNvGrpSpPr/>
          <p:nvPr/>
        </p:nvGrpSpPr>
        <p:grpSpPr>
          <a:xfrm>
            <a:off x="2071960" y="2469406"/>
            <a:ext cx="9257064" cy="2728408"/>
            <a:chOff x="2058105" y="2285088"/>
            <a:chExt cx="9257064" cy="2728408"/>
          </a:xfrm>
        </p:grpSpPr>
        <p:cxnSp>
          <p:nvCxnSpPr>
            <p:cNvPr id="20" name="直線コネクタ 19"/>
            <p:cNvCxnSpPr>
              <a:cxnSpLocks/>
            </p:cNvCxnSpPr>
            <p:nvPr/>
          </p:nvCxnSpPr>
          <p:spPr>
            <a:xfrm>
              <a:off x="2371610" y="3417974"/>
              <a:ext cx="7437408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4838476" y="4197823"/>
                  <a:ext cx="1045028" cy="8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1" lang="ja-JP" alt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2400" i="1">
                                <a:latin typeface="Cambria Math" panose="02040503050406030204" pitchFamily="18" charset="0"/>
                              </a:rPr>
                              <m:t>２</m:t>
                            </m:r>
                          </m:num>
                          <m:den>
                            <m:r>
                              <a:rPr lang="ja-JP" altLang="en-US" sz="2400" i="1">
                                <a:latin typeface="Cambria Math" panose="02040503050406030204" pitchFamily="18" charset="0"/>
                              </a:rPr>
                              <m:t>３</m:t>
                            </m:r>
                          </m:den>
                        </m:f>
                      </m:oMath>
                    </m:oMathPara>
                  </a14:m>
                  <a:endParaRPr kumimoji="1" lang="ja-JP" altLang="en-US" sz="2400" dirty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38476" y="4197823"/>
                  <a:ext cx="1045028" cy="81567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直線コネクタ 21"/>
            <p:cNvCxnSpPr>
              <a:cxnSpLocks/>
            </p:cNvCxnSpPr>
            <p:nvPr/>
          </p:nvCxnSpPr>
          <p:spPr>
            <a:xfrm>
              <a:off x="2342770" y="3209892"/>
              <a:ext cx="0" cy="807926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5351728" y="3664527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6824339" y="3647042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6819708" y="3084601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9177215" y="3833610"/>
              <a:ext cx="21379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(</a:t>
              </a:r>
              <a:r>
                <a:rPr kumimoji="1" lang="en-US" altLang="ja-JP" sz="3600" dirty="0" err="1">
                  <a:latin typeface="ＭＳ 明朝" panose="02020609040205080304" pitchFamily="17" charset="-128"/>
                  <a:ea typeface="ＭＳ 明朝" panose="02020609040205080304" pitchFamily="17" charset="-128"/>
                </a:rPr>
                <a:t>dL</a:t>
              </a:r>
              <a:r>
                <a:rPr kumimoji="1" lang="ja-JP" altLang="en-US" sz="3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）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D6A265B-AC39-47CB-A388-9DF80789D00C}"/>
                </a:ext>
              </a:extLst>
            </p:cNvPr>
            <p:cNvSpPr txBox="1"/>
            <p:nvPr/>
          </p:nvSpPr>
          <p:spPr>
            <a:xfrm>
              <a:off x="2091317" y="4022705"/>
              <a:ext cx="812634" cy="531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０</a:t>
              </a:r>
              <a:endPara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D6A265B-AC39-47CB-A388-9DF80789D00C}"/>
                </a:ext>
              </a:extLst>
            </p:cNvPr>
            <p:cNvSpPr txBox="1"/>
            <p:nvPr/>
          </p:nvSpPr>
          <p:spPr>
            <a:xfrm>
              <a:off x="6581952" y="4123762"/>
              <a:ext cx="812634" cy="531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１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D8AE98D-DC3D-4DDA-86AD-3F6D4ABCEE82}"/>
                </a:ext>
              </a:extLst>
            </p:cNvPr>
            <p:cNvSpPr txBox="1"/>
            <p:nvPr/>
          </p:nvSpPr>
          <p:spPr>
            <a:xfrm>
              <a:off x="2058105" y="2719454"/>
              <a:ext cx="812634" cy="531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０</a:t>
              </a:r>
              <a:endPara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3580FE85-F653-4420-8E1E-6A5418E92487}"/>
                </a:ext>
              </a:extLst>
            </p:cNvPr>
            <p:cNvCxnSpPr/>
            <p:nvPr/>
          </p:nvCxnSpPr>
          <p:spPr>
            <a:xfrm>
              <a:off x="5342466" y="3071448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3522B725-31BA-4B64-BF0F-15B2FE190782}"/>
                </a:ext>
              </a:extLst>
            </p:cNvPr>
            <p:cNvSpPr txBox="1"/>
            <p:nvPr/>
          </p:nvSpPr>
          <p:spPr>
            <a:xfrm>
              <a:off x="9177215" y="2807209"/>
              <a:ext cx="21379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(</a:t>
              </a:r>
              <a:r>
                <a:rPr lang="ja-JP" altLang="en-US" sz="3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㎡</a:t>
              </a:r>
              <a:r>
                <a:rPr kumimoji="1" lang="ja-JP" altLang="en-US" sz="3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）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9DEBCDF-FABB-4CFB-BD2D-9ADB1ECE57FA}"/>
                </a:ext>
              </a:extLst>
            </p:cNvPr>
            <p:cNvSpPr txBox="1"/>
            <p:nvPr/>
          </p:nvSpPr>
          <p:spPr>
            <a:xfrm>
              <a:off x="6420443" y="2499880"/>
              <a:ext cx="798530" cy="513484"/>
            </a:xfrm>
            <a:prstGeom prst="rect">
              <a:avLst/>
            </a:prstGeom>
            <a:noFill/>
            <a:ln w="635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66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0BB25863-190C-41C6-AA49-8B81C6A5A8EA}"/>
                    </a:ext>
                  </a:extLst>
                </p:cNvPr>
                <p:cNvSpPr txBox="1"/>
                <p:nvPr/>
              </p:nvSpPr>
              <p:spPr>
                <a:xfrm>
                  <a:off x="4819952" y="2285088"/>
                  <a:ext cx="1045028" cy="8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1" lang="ja-JP" alt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2400" i="1">
                                <a:latin typeface="Cambria Math" panose="02040503050406030204" pitchFamily="18" charset="0"/>
                              </a:rPr>
                              <m:t>５</m:t>
                            </m:r>
                          </m:num>
                          <m:den>
                            <m:r>
                              <a:rPr lang="ja-JP" altLang="en-US" sz="2400" i="1">
                                <a:latin typeface="Cambria Math" panose="02040503050406030204" pitchFamily="18" charset="0"/>
                              </a:rPr>
                              <m:t>７</m:t>
                            </m:r>
                          </m:den>
                        </m:f>
                      </m:oMath>
                    </m:oMathPara>
                  </a14:m>
                  <a:endParaRPr kumimoji="1" lang="ja-JP" altLang="en-US" sz="2400" dirty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0BB25863-190C-41C6-AA49-8B81C6A5A8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9952" y="2285088"/>
                  <a:ext cx="1045028" cy="81567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66E2CC0-E11D-4F72-A315-7836157A51AF}"/>
              </a:ext>
            </a:extLst>
          </p:cNvPr>
          <p:cNvSpPr txBox="1"/>
          <p:nvPr/>
        </p:nvSpPr>
        <p:spPr>
          <a:xfrm>
            <a:off x="2071960" y="5197814"/>
            <a:ext cx="1531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式</a:t>
            </a:r>
            <a:endParaRPr kumimoji="1" lang="ja-JP" altLang="en-US" sz="400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9B7E0653-7BCE-40D3-AB88-65DAFD495D1C}"/>
              </a:ext>
            </a:extLst>
          </p:cNvPr>
          <p:cNvGrpSpPr/>
          <p:nvPr/>
        </p:nvGrpSpPr>
        <p:grpSpPr>
          <a:xfrm>
            <a:off x="3271362" y="5541569"/>
            <a:ext cx="5052468" cy="1140697"/>
            <a:chOff x="3271362" y="5541569"/>
            <a:chExt cx="5052468" cy="1140697"/>
          </a:xfrm>
        </p:grpSpPr>
        <p:sp>
          <p:nvSpPr>
            <p:cNvPr id="37" name="フローチャート: 代替処理 36">
              <a:extLst>
                <a:ext uri="{FF2B5EF4-FFF2-40B4-BE49-F238E27FC236}">
                  <a16:creationId xmlns:a16="http://schemas.microsoft.com/office/drawing/2014/main" id="{BEC3C2B4-C6B2-4441-844A-DA0BEC331235}"/>
                </a:ext>
              </a:extLst>
            </p:cNvPr>
            <p:cNvSpPr/>
            <p:nvPr/>
          </p:nvSpPr>
          <p:spPr>
            <a:xfrm>
              <a:off x="3271362" y="5563408"/>
              <a:ext cx="4476153" cy="1118858"/>
            </a:xfrm>
            <a:prstGeom prst="flowChartAlternateProcess">
              <a:avLst/>
            </a:prstGeom>
            <a:solidFill>
              <a:srgbClr val="FF000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42875F2B-B95C-4225-AE0E-15AA99945BE8}"/>
                    </a:ext>
                  </a:extLst>
                </p:cNvPr>
                <p:cNvSpPr txBox="1"/>
                <p:nvPr/>
              </p:nvSpPr>
              <p:spPr>
                <a:xfrm>
                  <a:off x="3603431" y="5541569"/>
                  <a:ext cx="4720399" cy="11406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ja-JP" sz="40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ja-JP" altLang="en-US" sz="4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ja-JP" altLang="en-US" sz="4000" i="1" dirty="0">
                              <a:latin typeface="Cambria Math" panose="02040503050406030204" pitchFamily="18" charset="0"/>
                            </a:rPr>
                            <m:t>５</m:t>
                          </m:r>
                        </m:num>
                        <m:den>
                          <m:r>
                            <a:rPr lang="en-US" altLang="ja-JP" sz="4000" b="0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ja-JP" altLang="en-US" sz="4000" i="1" dirty="0">
                              <a:latin typeface="Cambria Math" panose="02040503050406030204" pitchFamily="18" charset="0"/>
                            </a:rPr>
                            <m:t>７</m:t>
                          </m:r>
                          <m:r>
                            <a:rPr lang="en-US" altLang="ja-JP" sz="4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a14:m>
                  <a:r>
                    <a:rPr kumimoji="1" lang="ja-JP" altLang="en-US" sz="4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　</a:t>
                  </a:r>
                  <a:r>
                    <a:rPr kumimoji="1" lang="en-US" altLang="ja-JP" sz="4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÷</a:t>
                  </a:r>
                  <a:r>
                    <a:rPr kumimoji="1" lang="ja-JP" altLang="en-US" sz="4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　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ja-JP" alt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ja-JP" altLang="en-US" sz="4000" i="1">
                              <a:latin typeface="Cambria Math" panose="02040503050406030204" pitchFamily="18" charset="0"/>
                            </a:rPr>
                            <m:t>２</m:t>
                          </m:r>
                          <m:r>
                            <a:rPr lang="en-US" altLang="ja-JP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kumimoji="1" lang="en-US" altLang="ja-JP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ja-JP" altLang="en-US" sz="4000" i="1">
                              <a:latin typeface="Cambria Math" panose="02040503050406030204" pitchFamily="18" charset="0"/>
                            </a:rPr>
                            <m:t>３</m:t>
                          </m:r>
                          <m:r>
                            <a:rPr lang="en-US" altLang="ja-JP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a14:m>
                  <a:endParaRPr kumimoji="1" lang="ja-JP" altLang="en-US" sz="4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mc:Choice>
          <mc:Fallback xmlns=""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42875F2B-B95C-4225-AE0E-15AA99945B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3431" y="5541569"/>
                  <a:ext cx="4720399" cy="1140697"/>
                </a:xfrm>
                <a:prstGeom prst="rect">
                  <a:avLst/>
                </a:prstGeom>
                <a:blipFill>
                  <a:blip r:embed="rId5"/>
                  <a:stretch>
                    <a:fillRect b="-481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F78C631-2CFD-4EC4-8BA6-E0B2C0964651}"/>
              </a:ext>
            </a:extLst>
          </p:cNvPr>
          <p:cNvGrpSpPr/>
          <p:nvPr/>
        </p:nvGrpSpPr>
        <p:grpSpPr>
          <a:xfrm>
            <a:off x="5509440" y="4850833"/>
            <a:ext cx="1548104" cy="616387"/>
            <a:chOff x="6947789" y="4724663"/>
            <a:chExt cx="1669916" cy="616387"/>
          </a:xfrm>
        </p:grpSpPr>
        <p:sp>
          <p:nvSpPr>
            <p:cNvPr id="40" name="矢印: 下カーブ 39">
              <a:extLst>
                <a:ext uri="{FF2B5EF4-FFF2-40B4-BE49-F238E27FC236}">
                  <a16:creationId xmlns:a16="http://schemas.microsoft.com/office/drawing/2014/main" id="{C018293E-9F1C-4E0C-B8FC-FAD7AF1D22AB}"/>
                </a:ext>
              </a:extLst>
            </p:cNvPr>
            <p:cNvSpPr/>
            <p:nvPr/>
          </p:nvSpPr>
          <p:spPr>
            <a:xfrm rot="10800000">
              <a:off x="6947789" y="4743161"/>
              <a:ext cx="1413566" cy="52378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B2B43927-E793-45AA-BC80-C891F9328182}"/>
                    </a:ext>
                  </a:extLst>
                </p:cNvPr>
                <p:cNvSpPr txBox="1"/>
                <p:nvPr/>
              </p:nvSpPr>
              <p:spPr>
                <a:xfrm>
                  <a:off x="7288108" y="4724663"/>
                  <a:ext cx="1329597" cy="616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000" dirty="0">
                      <a:solidFill>
                        <a:srgbClr val="FF0000"/>
                      </a:solidFill>
                    </a:rPr>
                    <a:t>×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ja-JP" alt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３</m:t>
                          </m:r>
                        </m:den>
                      </m:f>
                    </m:oMath>
                  </a14:m>
                  <a:endParaRPr kumimoji="1" lang="ja-JP" altLang="en-US" sz="2000" dirty="0">
                    <a:solidFill>
                      <a:srgbClr val="FF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B2B43927-E793-45AA-BC80-C891F93281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8108" y="4724663"/>
                  <a:ext cx="1329597" cy="616387"/>
                </a:xfrm>
                <a:prstGeom prst="rect">
                  <a:avLst/>
                </a:prstGeom>
                <a:blipFill>
                  <a:blip r:embed="rId6"/>
                  <a:stretch>
                    <a:fillRect l="-5446" b="-594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0C53E0D8-772B-4904-B9BC-648D3F3C9200}"/>
              </a:ext>
            </a:extLst>
          </p:cNvPr>
          <p:cNvGrpSpPr/>
          <p:nvPr/>
        </p:nvGrpSpPr>
        <p:grpSpPr>
          <a:xfrm>
            <a:off x="5421453" y="2339922"/>
            <a:ext cx="1636091" cy="617157"/>
            <a:chOff x="6870198" y="2160012"/>
            <a:chExt cx="1636091" cy="617157"/>
          </a:xfrm>
        </p:grpSpPr>
        <p:sp>
          <p:nvSpPr>
            <p:cNvPr id="43" name="矢印: 上カーブ 42">
              <a:extLst>
                <a:ext uri="{FF2B5EF4-FFF2-40B4-BE49-F238E27FC236}">
                  <a16:creationId xmlns:a16="http://schemas.microsoft.com/office/drawing/2014/main" id="{C11B4F41-C920-4EDF-9C70-CA701A0CFB37}"/>
                </a:ext>
              </a:extLst>
            </p:cNvPr>
            <p:cNvSpPr/>
            <p:nvPr/>
          </p:nvSpPr>
          <p:spPr>
            <a:xfrm rot="10583916">
              <a:off x="6870198" y="2247417"/>
              <a:ext cx="1389851" cy="44157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テキスト ボックス 43">
                  <a:extLst>
                    <a:ext uri="{FF2B5EF4-FFF2-40B4-BE49-F238E27FC236}">
                      <a16:creationId xmlns:a16="http://schemas.microsoft.com/office/drawing/2014/main" id="{7DE8DEE6-4755-4AD9-A4F4-D86AE34A5FF9}"/>
                    </a:ext>
                  </a:extLst>
                </p:cNvPr>
                <p:cNvSpPr txBox="1"/>
                <p:nvPr/>
              </p:nvSpPr>
              <p:spPr>
                <a:xfrm>
                  <a:off x="7176691" y="2160012"/>
                  <a:ext cx="1329598" cy="6171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000" dirty="0">
                      <a:solidFill>
                        <a:srgbClr val="FF0000"/>
                      </a:solidFill>
                    </a:rPr>
                    <a:t>×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ja-JP" alt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３</m:t>
                          </m:r>
                        </m:den>
                      </m:f>
                    </m:oMath>
                  </a14:m>
                  <a:endParaRPr kumimoji="1" lang="ja-JP" altLang="en-US" sz="2000" dirty="0">
                    <a:solidFill>
                      <a:srgbClr val="FF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44" name="テキスト ボックス 43">
                  <a:extLst>
                    <a:ext uri="{FF2B5EF4-FFF2-40B4-BE49-F238E27FC236}">
                      <a16:creationId xmlns:a16="http://schemas.microsoft.com/office/drawing/2014/main" id="{7DE8DEE6-4755-4AD9-A4F4-D86AE34A5F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6691" y="2160012"/>
                  <a:ext cx="1329598" cy="617157"/>
                </a:xfrm>
                <a:prstGeom prst="rect">
                  <a:avLst/>
                </a:prstGeom>
                <a:blipFill>
                  <a:blip r:embed="rId7"/>
                  <a:stretch>
                    <a:fillRect l="-5046" b="-594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4333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C3A2564-20DD-45C4-86C2-1F60F0E80593}"/>
                  </a:ext>
                </a:extLst>
              </p:cNvPr>
              <p:cNvSpPr txBox="1"/>
              <p:nvPr/>
            </p:nvSpPr>
            <p:spPr>
              <a:xfrm>
                <a:off x="110836" y="83118"/>
                <a:ext cx="11942619" cy="2093971"/>
              </a:xfrm>
              <a:prstGeom prst="rect">
                <a:avLst/>
              </a:prstGeom>
              <a:noFill/>
              <a:ln w="762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800" i="1" dirty="0">
                            <a:latin typeface="Cambria Math" panose="02040503050406030204" pitchFamily="18" charset="0"/>
                          </a:rPr>
                          <m:t>３</m:t>
                        </m:r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800" i="1" dirty="0">
                            <a:latin typeface="Cambria Math" panose="02040503050406030204" pitchFamily="18" charset="0"/>
                          </a:rPr>
                          <m:t>４</m:t>
                        </m:r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kumimoji="1" lang="en-US" altLang="ja-JP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dL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のペンキで</a:t>
                </a:r>
                <a:r>
                  <a:rPr kumimoji="1" lang="en-US" altLang="ja-JP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板を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800" i="1" dirty="0" smtClean="0">
                            <a:latin typeface="Cambria Math" panose="02040503050406030204" pitchFamily="18" charset="0"/>
                          </a:rPr>
                          <m:t>２</m:t>
                        </m:r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4800" i="1" dirty="0">
                            <a:latin typeface="Cambria Math" panose="02040503050406030204" pitchFamily="18" charset="0"/>
                          </a:rPr>
                          <m:t>５</m:t>
                        </m:r>
                        <m:r>
                          <a:rPr lang="en-US" altLang="ja-JP" sz="4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㎡ぬれました。</a:t>
                </a:r>
                <a:endParaRPr kumimoji="1" lang="en-US" altLang="ja-JP" sz="48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>
                  <a:lnSpc>
                    <a:spcPts val="4000"/>
                  </a:lnSpc>
                  <a:spcBef>
                    <a:spcPts val="1800"/>
                  </a:spcBef>
                </a:pPr>
                <a:r>
                  <a:rPr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こ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のペンキ１</a:t>
                </a:r>
                <a:r>
                  <a:rPr kumimoji="1" lang="en-US" altLang="ja-JP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dL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では</a:t>
                </a:r>
                <a:r>
                  <a:rPr kumimoji="1" lang="en-US" altLang="ja-JP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</a:t>
                </a:r>
                <a:r>
                  <a:rPr kumimoji="1" lang="ja-JP" altLang="en-US" sz="4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板を何㎡ぬれますか。</a:t>
                </a: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C3A2564-20DD-45C4-86C2-1F60F0E80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36" y="83118"/>
                <a:ext cx="11942619" cy="2093971"/>
              </a:xfrm>
              <a:prstGeom prst="rect">
                <a:avLst/>
              </a:prstGeom>
              <a:blipFill>
                <a:blip r:embed="rId2"/>
                <a:stretch>
                  <a:fillRect l="-1978" r="-3043" b="-12079"/>
                </a:stretch>
              </a:blipFill>
              <a:ln w="762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吹き出し: 円形 5">
                <a:extLst>
                  <a:ext uri="{FF2B5EF4-FFF2-40B4-BE49-F238E27FC236}">
                    <a16:creationId xmlns:a16="http://schemas.microsoft.com/office/drawing/2014/main" id="{9CDE0BE6-79C5-4642-89C4-1E0F922A41EE}"/>
                  </a:ext>
                </a:extLst>
              </p:cNvPr>
              <p:cNvSpPr/>
              <p:nvPr/>
            </p:nvSpPr>
            <p:spPr>
              <a:xfrm>
                <a:off x="255445" y="3606552"/>
                <a:ext cx="2384214" cy="1413163"/>
              </a:xfrm>
              <a:prstGeom prst="wedgeEllipseCallout">
                <a:avLst>
                  <a:gd name="adj1" fmla="val 35156"/>
                  <a:gd name="adj2" fmla="val 65958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３</m:t>
                        </m:r>
                        <m:r>
                          <a:rPr lang="en-US" altLang="ja-JP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altLang="ja-JP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ja-JP" alt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４</m:t>
                        </m:r>
                        <m:r>
                          <a:rPr lang="en-US" altLang="ja-JP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altLang="ja-JP" sz="28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dL</a:t>
                </a:r>
                <a:r>
                  <a:rPr lang="ja-JP" altLang="en-US" sz="28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のペンキ</a:t>
                </a:r>
                <a:endParaRPr kumimoji="1" lang="ja-JP" altLang="en-US" sz="28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6" name="吹き出し: 円形 5">
                <a:extLst>
                  <a:ext uri="{FF2B5EF4-FFF2-40B4-BE49-F238E27FC236}">
                    <a16:creationId xmlns:a16="http://schemas.microsoft.com/office/drawing/2014/main" id="{9CDE0BE6-79C5-4642-89C4-1E0F922A41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45" y="3606552"/>
                <a:ext cx="2384214" cy="1413163"/>
              </a:xfrm>
              <a:prstGeom prst="wedgeEllipseCallout">
                <a:avLst>
                  <a:gd name="adj1" fmla="val 35156"/>
                  <a:gd name="adj2" fmla="val 65958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DE48E3A-49DC-4B55-B503-87E12B6E0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425966"/>
              </p:ext>
            </p:extLst>
          </p:nvPr>
        </p:nvGraphicFramePr>
        <p:xfrm>
          <a:off x="5074066" y="2356468"/>
          <a:ext cx="3601319" cy="3441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1319">
                  <a:extLst>
                    <a:ext uri="{9D8B030D-6E8A-4147-A177-3AD203B41FA5}">
                      <a16:colId xmlns:a16="http://schemas.microsoft.com/office/drawing/2014/main" val="1845645612"/>
                    </a:ext>
                  </a:extLst>
                </a:gridCol>
              </a:tblGrid>
              <a:tr h="68831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793595"/>
                  </a:ext>
                </a:extLst>
              </a:tr>
              <a:tr h="68831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58345"/>
                  </a:ext>
                </a:extLst>
              </a:tr>
              <a:tr h="68831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391644"/>
                  </a:ext>
                </a:extLst>
              </a:tr>
              <a:tr h="68831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297709"/>
                  </a:ext>
                </a:extLst>
              </a:tr>
              <a:tr h="68831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874524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AC8B53-D9C1-4968-87CB-AEA08FA8719A}"/>
              </a:ext>
            </a:extLst>
          </p:cNvPr>
          <p:cNvSpPr/>
          <p:nvPr/>
        </p:nvSpPr>
        <p:spPr>
          <a:xfrm>
            <a:off x="5074065" y="4426138"/>
            <a:ext cx="3601319" cy="1371885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柱 12">
            <a:extLst>
              <a:ext uri="{FF2B5EF4-FFF2-40B4-BE49-F238E27FC236}">
                <a16:creationId xmlns:a16="http://schemas.microsoft.com/office/drawing/2014/main" id="{4D2BB04C-88EF-4A7A-B89F-0B84A0132EE5}"/>
              </a:ext>
            </a:extLst>
          </p:cNvPr>
          <p:cNvSpPr/>
          <p:nvPr/>
        </p:nvSpPr>
        <p:spPr>
          <a:xfrm>
            <a:off x="1937204" y="5442424"/>
            <a:ext cx="755374" cy="881270"/>
          </a:xfrm>
          <a:prstGeom prst="can">
            <a:avLst>
              <a:gd name="adj" fmla="val 21332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柱 3">
            <a:extLst>
              <a:ext uri="{FF2B5EF4-FFF2-40B4-BE49-F238E27FC236}">
                <a16:creationId xmlns:a16="http://schemas.microsoft.com/office/drawing/2014/main" id="{7AF9F5E0-092E-4D8B-BD98-5BA026AD1902}"/>
              </a:ext>
            </a:extLst>
          </p:cNvPr>
          <p:cNvSpPr/>
          <p:nvPr/>
        </p:nvSpPr>
        <p:spPr>
          <a:xfrm>
            <a:off x="1937203" y="5615407"/>
            <a:ext cx="755375" cy="71306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下カーブ 11">
            <a:extLst>
              <a:ext uri="{FF2B5EF4-FFF2-40B4-BE49-F238E27FC236}">
                <a16:creationId xmlns:a16="http://schemas.microsoft.com/office/drawing/2014/main" id="{7E4052A7-CCE1-401A-A14D-E4DAEEE3EDB2}"/>
              </a:ext>
            </a:extLst>
          </p:cNvPr>
          <p:cNvSpPr/>
          <p:nvPr/>
        </p:nvSpPr>
        <p:spPr>
          <a:xfrm rot="21071646">
            <a:off x="2386000" y="4640934"/>
            <a:ext cx="2650432" cy="695739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BE091ED-D926-4181-854D-F274483ECA53}"/>
              </a:ext>
            </a:extLst>
          </p:cNvPr>
          <p:cNvSpPr txBox="1"/>
          <p:nvPr/>
        </p:nvSpPr>
        <p:spPr>
          <a:xfrm>
            <a:off x="6313616" y="2274343"/>
            <a:ext cx="1122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１㎡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3A13549-5B8C-41F9-946B-53DA1D8DC192}"/>
                  </a:ext>
                </a:extLst>
              </p:cNvPr>
              <p:cNvSpPr txBox="1"/>
              <p:nvPr/>
            </p:nvSpPr>
            <p:spPr>
              <a:xfrm>
                <a:off x="6125160" y="4438342"/>
                <a:ext cx="1938284" cy="12399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２</m:t>
                        </m:r>
                      </m:num>
                      <m:den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  <m:r>
                      <a:rPr lang="ja-JP" altLang="en-US" sz="4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sz="44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㎡</a:t>
                </a: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3A13549-5B8C-41F9-946B-53DA1D8DC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160" y="4438342"/>
                <a:ext cx="1938284" cy="1239955"/>
              </a:xfrm>
              <a:prstGeom prst="rect">
                <a:avLst/>
              </a:prstGeom>
              <a:blipFill>
                <a:blip r:embed="rId4"/>
                <a:stretch>
                  <a:fillRect b="-59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6469D96-8164-4294-B23C-C021F0BB1D9A}"/>
              </a:ext>
            </a:extLst>
          </p:cNvPr>
          <p:cNvGrpSpPr/>
          <p:nvPr/>
        </p:nvGrpSpPr>
        <p:grpSpPr>
          <a:xfrm>
            <a:off x="8283499" y="5896872"/>
            <a:ext cx="1045028" cy="1009174"/>
            <a:chOff x="8283499" y="5896872"/>
            <a:chExt cx="1045028" cy="10091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8283499" y="6090373"/>
                  <a:ext cx="1045028" cy="815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1" lang="ja-JP" alt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2400" i="1">
                                <a:latin typeface="Cambria Math" panose="02040503050406030204" pitchFamily="18" charset="0"/>
                              </a:rPr>
                              <m:t>３</m:t>
                            </m:r>
                          </m:num>
                          <m:den>
                            <m:r>
                              <a:rPr lang="ja-JP" altLang="en-US" sz="2400" i="1">
                                <a:latin typeface="Cambria Math" panose="02040503050406030204" pitchFamily="18" charset="0"/>
                              </a:rPr>
                              <m:t>４</m:t>
                            </m:r>
                          </m:den>
                        </m:f>
                      </m:oMath>
                    </m:oMathPara>
                  </a14:m>
                  <a:endParaRPr kumimoji="1" lang="ja-JP" altLang="en-US" sz="2400" dirty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20" name="テキスト ボックス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3499" y="6090373"/>
                  <a:ext cx="1045028" cy="81567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直線コネクタ 22"/>
            <p:cNvCxnSpPr/>
            <p:nvPr/>
          </p:nvCxnSpPr>
          <p:spPr>
            <a:xfrm>
              <a:off x="8666122" y="5896872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D234C2B-7D71-48F9-ACEE-6298C3C23EA7}"/>
              </a:ext>
            </a:extLst>
          </p:cNvPr>
          <p:cNvGrpSpPr/>
          <p:nvPr/>
        </p:nvGrpSpPr>
        <p:grpSpPr>
          <a:xfrm>
            <a:off x="4825095" y="5881653"/>
            <a:ext cx="7623278" cy="911786"/>
            <a:chOff x="4825095" y="5881653"/>
            <a:chExt cx="7623278" cy="911786"/>
          </a:xfrm>
        </p:grpSpPr>
        <p:cxnSp>
          <p:nvCxnSpPr>
            <p:cNvPr id="17" name="直線コネクタ 16"/>
            <p:cNvCxnSpPr/>
            <p:nvPr/>
          </p:nvCxnSpPr>
          <p:spPr>
            <a:xfrm>
              <a:off x="5074065" y="6090373"/>
              <a:ext cx="5978759" cy="2507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5074065" y="5881653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10310419" y="6100228"/>
              <a:ext cx="21379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(</a:t>
              </a:r>
              <a:r>
                <a:rPr kumimoji="1" lang="en-US" altLang="ja-JP" sz="3600" dirty="0" err="1">
                  <a:latin typeface="ＭＳ 明朝" panose="02020609040205080304" pitchFamily="17" charset="-128"/>
                  <a:ea typeface="ＭＳ 明朝" panose="02020609040205080304" pitchFamily="17" charset="-128"/>
                </a:rPr>
                <a:t>dL</a:t>
              </a:r>
              <a:r>
                <a:rPr kumimoji="1" lang="ja-JP" altLang="en-US" sz="3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）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D6A265B-AC39-47CB-A388-9DF80789D00C}"/>
                </a:ext>
              </a:extLst>
            </p:cNvPr>
            <p:cNvSpPr txBox="1"/>
            <p:nvPr/>
          </p:nvSpPr>
          <p:spPr>
            <a:xfrm>
              <a:off x="4825095" y="6261606"/>
              <a:ext cx="812634" cy="531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０</a:t>
              </a:r>
              <a:endPara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15BAA71-1E2A-4239-8DE3-9066005A173D}"/>
              </a:ext>
            </a:extLst>
          </p:cNvPr>
          <p:cNvGrpSpPr/>
          <p:nvPr/>
        </p:nvGrpSpPr>
        <p:grpSpPr>
          <a:xfrm>
            <a:off x="9657276" y="4142853"/>
            <a:ext cx="3459193" cy="2650585"/>
            <a:chOff x="9657276" y="4142853"/>
            <a:chExt cx="3459193" cy="2650585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E8D84590-6AC5-48A6-A632-F30AF4AD7550}"/>
                </a:ext>
              </a:extLst>
            </p:cNvPr>
            <p:cNvGrpSpPr/>
            <p:nvPr/>
          </p:nvGrpSpPr>
          <p:grpSpPr>
            <a:xfrm>
              <a:off x="10054046" y="4142853"/>
              <a:ext cx="3062423" cy="1179381"/>
              <a:chOff x="3861101" y="6424139"/>
              <a:chExt cx="3062423" cy="1179381"/>
            </a:xfrm>
          </p:grpSpPr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C5EA000-A45A-4025-B1BA-1554E0A1956E}"/>
                  </a:ext>
                </a:extLst>
              </p:cNvPr>
              <p:cNvSpPr txBox="1"/>
              <p:nvPr/>
            </p:nvSpPr>
            <p:spPr>
              <a:xfrm>
                <a:off x="3907853" y="6594419"/>
                <a:ext cx="3015671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１</a:t>
                </a:r>
                <a:r>
                  <a:rPr lang="en-US" altLang="ja-JP" sz="2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dL</a:t>
                </a:r>
                <a:r>
                  <a:rPr kumimoji="1" lang="ja-JP" altLang="en-US" sz="2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では？</a:t>
                </a:r>
              </a:p>
            </p:txBody>
          </p:sp>
          <p:sp>
            <p:nvSpPr>
              <p:cNvPr id="18" name="思考の吹き出し: 雲形 17">
                <a:extLst>
                  <a:ext uri="{FF2B5EF4-FFF2-40B4-BE49-F238E27FC236}">
                    <a16:creationId xmlns:a16="http://schemas.microsoft.com/office/drawing/2014/main" id="{084D79C4-0AF7-4EC8-836E-2394B0D47A6D}"/>
                  </a:ext>
                </a:extLst>
              </p:cNvPr>
              <p:cNvSpPr/>
              <p:nvPr/>
            </p:nvSpPr>
            <p:spPr>
              <a:xfrm>
                <a:off x="3861101" y="6424139"/>
                <a:ext cx="2137954" cy="1179381"/>
              </a:xfrm>
              <a:prstGeom prst="cloudCallout">
                <a:avLst>
                  <a:gd name="adj1" fmla="val -54700"/>
                  <a:gd name="adj2" fmla="val 96411"/>
                </a:avLst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6" name="直線コネクタ 25"/>
            <p:cNvCxnSpPr/>
            <p:nvPr/>
          </p:nvCxnSpPr>
          <p:spPr>
            <a:xfrm>
              <a:off x="9885602" y="5913830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D6A265B-AC39-47CB-A388-9DF80789D00C}"/>
                </a:ext>
              </a:extLst>
            </p:cNvPr>
            <p:cNvSpPr txBox="1"/>
            <p:nvPr/>
          </p:nvSpPr>
          <p:spPr>
            <a:xfrm>
              <a:off x="9657276" y="6261605"/>
              <a:ext cx="812634" cy="531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１</a:t>
              </a:r>
            </a:p>
          </p:txBody>
        </p:sp>
      </p:grpSp>
      <p:sp>
        <p:nvSpPr>
          <p:cNvPr id="9" name="フローチャート: 処理 8">
            <a:extLst>
              <a:ext uri="{FF2B5EF4-FFF2-40B4-BE49-F238E27FC236}">
                <a16:creationId xmlns:a16="http://schemas.microsoft.com/office/drawing/2014/main" id="{08900BDD-D317-4B44-8BBA-CAC80C877887}"/>
              </a:ext>
            </a:extLst>
          </p:cNvPr>
          <p:cNvSpPr/>
          <p:nvPr/>
        </p:nvSpPr>
        <p:spPr>
          <a:xfrm>
            <a:off x="5083327" y="4426138"/>
            <a:ext cx="4793013" cy="1371885"/>
          </a:xfrm>
          <a:prstGeom prst="flowChart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1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12" grpId="0" animBg="1"/>
      <p:bldP spid="15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720856" y="5232125"/>
            <a:ext cx="9819685" cy="1544823"/>
            <a:chOff x="4825095" y="5881653"/>
            <a:chExt cx="7808021" cy="1544823"/>
          </a:xfrm>
        </p:grpSpPr>
        <p:cxnSp>
          <p:nvCxnSpPr>
            <p:cNvPr id="3" name="直線コネクタ 2"/>
            <p:cNvCxnSpPr/>
            <p:nvPr/>
          </p:nvCxnSpPr>
          <p:spPr>
            <a:xfrm>
              <a:off x="5074065" y="6090373"/>
              <a:ext cx="5978759" cy="2507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テキスト ボックス 3"/>
                <p:cNvSpPr txBox="1"/>
                <p:nvPr/>
              </p:nvSpPr>
              <p:spPr>
                <a:xfrm>
                  <a:off x="8185060" y="6261605"/>
                  <a:ext cx="1045028" cy="1164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1" lang="ja-JP" altLang="en-US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3600" i="1">
                                <a:latin typeface="Cambria Math" panose="02040503050406030204" pitchFamily="18" charset="0"/>
                              </a:rPr>
                              <m:t>３</m:t>
                            </m:r>
                          </m:num>
                          <m:den>
                            <m:r>
                              <a:rPr lang="ja-JP" altLang="en-US" sz="3600" i="1">
                                <a:latin typeface="Cambria Math" panose="02040503050406030204" pitchFamily="18" charset="0"/>
                              </a:rPr>
                              <m:t>４</m:t>
                            </m:r>
                          </m:den>
                        </m:f>
                      </m:oMath>
                    </m:oMathPara>
                  </a14:m>
                  <a:endParaRPr kumimoji="1" lang="ja-JP" altLang="en-US" sz="3600" dirty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4" name="テキスト ボックス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5060" y="6261605"/>
                  <a:ext cx="1045028" cy="116487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直線コネクタ 4"/>
            <p:cNvCxnSpPr/>
            <p:nvPr/>
          </p:nvCxnSpPr>
          <p:spPr>
            <a:xfrm>
              <a:off x="5074065" y="5881653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8666122" y="5896872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6245687" y="5896872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7446642" y="5896872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9885602" y="5913830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10495162" y="6186354"/>
              <a:ext cx="21379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(</a:t>
              </a:r>
              <a:r>
                <a:rPr kumimoji="1" lang="en-US" altLang="ja-JP" sz="4800" dirty="0" err="1">
                  <a:latin typeface="ＭＳ 明朝" panose="02020609040205080304" pitchFamily="17" charset="-128"/>
                  <a:ea typeface="ＭＳ 明朝" panose="02020609040205080304" pitchFamily="17" charset="-128"/>
                </a:rPr>
                <a:t>dL</a:t>
              </a:r>
              <a:r>
                <a:rPr kumimoji="1" lang="ja-JP" altLang="en-US" sz="4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）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D6A265B-AC39-47CB-A388-9DF80789D00C}"/>
                </a:ext>
              </a:extLst>
            </p:cNvPr>
            <p:cNvSpPr txBox="1"/>
            <p:nvPr/>
          </p:nvSpPr>
          <p:spPr>
            <a:xfrm>
              <a:off x="4825095" y="6261606"/>
              <a:ext cx="8126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０</a:t>
              </a:r>
              <a:endParaRPr kumimoji="1"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CD6A265B-AC39-47CB-A388-9DF80789D00C}"/>
                </a:ext>
              </a:extLst>
            </p:cNvPr>
            <p:cNvSpPr txBox="1"/>
            <p:nvPr/>
          </p:nvSpPr>
          <p:spPr>
            <a:xfrm>
              <a:off x="9627672" y="6278575"/>
              <a:ext cx="8126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１</a:t>
              </a:r>
            </a:p>
          </p:txBody>
        </p:sp>
      </p:grp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EDE48E3A-49DC-4B55-B503-87E12B6E01E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84290" y="742138"/>
          <a:ext cx="4517517" cy="4346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7517">
                  <a:extLst>
                    <a:ext uri="{9D8B030D-6E8A-4147-A177-3AD203B41FA5}">
                      <a16:colId xmlns:a16="http://schemas.microsoft.com/office/drawing/2014/main" val="1845645612"/>
                    </a:ext>
                  </a:extLst>
                </a:gridCol>
              </a:tblGrid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793595"/>
                  </a:ext>
                </a:extLst>
              </a:tr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58345"/>
                  </a:ext>
                </a:extLst>
              </a:tr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391644"/>
                  </a:ext>
                </a:extLst>
              </a:tr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297709"/>
                  </a:ext>
                </a:extLst>
              </a:tr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874524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7AC8B53-D9C1-4968-87CB-AEA08FA8719A}"/>
              </a:ext>
            </a:extLst>
          </p:cNvPr>
          <p:cNvSpPr/>
          <p:nvPr/>
        </p:nvSpPr>
        <p:spPr>
          <a:xfrm>
            <a:off x="2084290" y="3338945"/>
            <a:ext cx="4505869" cy="1749133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3A13549-5B8C-41F9-946B-53DA1D8DC192}"/>
                  </a:ext>
                </a:extLst>
              </p:cNvPr>
              <p:cNvSpPr txBox="1"/>
              <p:nvPr/>
            </p:nvSpPr>
            <p:spPr>
              <a:xfrm>
                <a:off x="3688557" y="3508219"/>
                <a:ext cx="1938284" cy="12399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２</m:t>
                        </m:r>
                      </m:num>
                      <m:den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  <m:r>
                      <a:rPr lang="ja-JP" altLang="en-US" sz="4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sz="4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㎡</a:t>
                </a: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3A13549-5B8C-41F9-946B-53DA1D8DC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557" y="3508219"/>
                <a:ext cx="1938284" cy="1239955"/>
              </a:xfrm>
              <a:prstGeom prst="rect">
                <a:avLst/>
              </a:prstGeom>
              <a:blipFill>
                <a:blip r:embed="rId3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/>
          <p:cNvSpPr/>
          <p:nvPr/>
        </p:nvSpPr>
        <p:spPr>
          <a:xfrm>
            <a:off x="2084290" y="3332851"/>
            <a:ext cx="5992179" cy="174782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FDC9781-F1E2-4083-B266-EDC81C6792DE}"/>
              </a:ext>
            </a:extLst>
          </p:cNvPr>
          <p:cNvSpPr txBox="1"/>
          <p:nvPr/>
        </p:nvSpPr>
        <p:spPr>
          <a:xfrm>
            <a:off x="3688557" y="334369"/>
            <a:ext cx="1122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１㎡</a:t>
            </a: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CD3A4ACA-0EC6-48B7-8A45-7C700454C645}"/>
              </a:ext>
            </a:extLst>
          </p:cNvPr>
          <p:cNvGrpSpPr/>
          <p:nvPr/>
        </p:nvGrpSpPr>
        <p:grpSpPr>
          <a:xfrm>
            <a:off x="7400554" y="742138"/>
            <a:ext cx="3603914" cy="1179381"/>
            <a:chOff x="3861101" y="6424139"/>
            <a:chExt cx="2425932" cy="1179381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1CEE73F3-67B7-4CFF-BBC2-8F37F337FFB7}"/>
                </a:ext>
              </a:extLst>
            </p:cNvPr>
            <p:cNvSpPr txBox="1"/>
            <p:nvPr/>
          </p:nvSpPr>
          <p:spPr>
            <a:xfrm>
              <a:off x="4149079" y="6594419"/>
              <a:ext cx="2137954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</a:t>
              </a:r>
              <a:r>
                <a:rPr lang="en-US" altLang="ja-JP" sz="2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dL</a:t>
              </a:r>
              <a:r>
                <a:rPr kumimoji="1" lang="ja-JP" altLang="en-US" sz="2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でぬれる</a:t>
              </a:r>
              <a:endPara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2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面積</a:t>
              </a:r>
              <a:endPara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3" name="思考の吹き出し: 雲形 42">
              <a:extLst>
                <a:ext uri="{FF2B5EF4-FFF2-40B4-BE49-F238E27FC236}">
                  <a16:creationId xmlns:a16="http://schemas.microsoft.com/office/drawing/2014/main" id="{4A741CF9-7DFF-4711-9417-90C9A6FE3DCA}"/>
                </a:ext>
              </a:extLst>
            </p:cNvPr>
            <p:cNvSpPr/>
            <p:nvPr/>
          </p:nvSpPr>
          <p:spPr>
            <a:xfrm>
              <a:off x="3861101" y="6424139"/>
              <a:ext cx="2137954" cy="1179381"/>
            </a:xfrm>
            <a:prstGeom prst="cloudCallout">
              <a:avLst>
                <a:gd name="adj1" fmla="val -55572"/>
                <a:gd name="adj2" fmla="val 142225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58D06615-DF0C-46CA-8274-5D1C0B150B94}"/>
              </a:ext>
            </a:extLst>
          </p:cNvPr>
          <p:cNvCxnSpPr/>
          <p:nvPr/>
        </p:nvCxnSpPr>
        <p:spPr>
          <a:xfrm>
            <a:off x="3507450" y="742138"/>
            <a:ext cx="0" cy="4345940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4B3C0015-9C0F-4203-962C-7BCF8A94BE73}"/>
              </a:ext>
            </a:extLst>
          </p:cNvPr>
          <p:cNvCxnSpPr/>
          <p:nvPr/>
        </p:nvCxnSpPr>
        <p:spPr>
          <a:xfrm>
            <a:off x="5029468" y="742138"/>
            <a:ext cx="0" cy="4345940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D46A6FC-452A-44FD-BE9E-64A343B5E2B6}"/>
                  </a:ext>
                </a:extLst>
              </p:cNvPr>
              <p:cNvSpPr txBox="1"/>
              <p:nvPr/>
            </p:nvSpPr>
            <p:spPr>
              <a:xfrm>
                <a:off x="2900634" y="5691086"/>
                <a:ext cx="1314270" cy="1177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ja-JP" altLang="en-US" sz="3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m:oMathPara>
                </a14:m>
                <a:endParaRPr kumimoji="1" lang="ja-JP" altLang="en-US" sz="3600" dirty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D46A6FC-452A-44FD-BE9E-64A343B5E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634" y="5691086"/>
                <a:ext cx="1314270" cy="1177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D26EFDE-B508-4CDE-9256-CBE06A7675A9}"/>
                  </a:ext>
                </a:extLst>
              </p:cNvPr>
              <p:cNvSpPr txBox="1"/>
              <p:nvPr/>
            </p:nvSpPr>
            <p:spPr>
              <a:xfrm>
                <a:off x="4394620" y="5648588"/>
                <a:ext cx="1314270" cy="1177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ja-JP" altLang="en-US" sz="3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m:oMathPara>
                </a14:m>
                <a:endParaRPr kumimoji="1" lang="ja-JP" altLang="en-US" sz="3600" dirty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D26EFDE-B508-4CDE-9256-CBE06A767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620" y="5648588"/>
                <a:ext cx="1314270" cy="11772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2288219-B0CB-4537-947A-330BF022575D}"/>
              </a:ext>
            </a:extLst>
          </p:cNvPr>
          <p:cNvSpPr/>
          <p:nvPr/>
        </p:nvSpPr>
        <p:spPr>
          <a:xfrm>
            <a:off x="6590159" y="3348822"/>
            <a:ext cx="1514721" cy="1749133"/>
          </a:xfrm>
          <a:prstGeom prst="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203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31" grpId="0" animBg="1"/>
      <p:bldP spid="23" grpId="0"/>
      <p:bldP spid="24" grpId="0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720856" y="5232125"/>
            <a:ext cx="9819685" cy="1544823"/>
            <a:chOff x="4825095" y="5881653"/>
            <a:chExt cx="7808021" cy="1544823"/>
          </a:xfrm>
        </p:grpSpPr>
        <p:cxnSp>
          <p:nvCxnSpPr>
            <p:cNvPr id="3" name="直線コネクタ 2"/>
            <p:cNvCxnSpPr/>
            <p:nvPr/>
          </p:nvCxnSpPr>
          <p:spPr>
            <a:xfrm>
              <a:off x="5074065" y="6090373"/>
              <a:ext cx="5978759" cy="2507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テキスト ボックス 3"/>
                <p:cNvSpPr txBox="1"/>
                <p:nvPr/>
              </p:nvSpPr>
              <p:spPr>
                <a:xfrm>
                  <a:off x="8185060" y="6261605"/>
                  <a:ext cx="1045028" cy="1164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1" lang="ja-JP" altLang="en-US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3600" i="1">
                                <a:latin typeface="Cambria Math" panose="02040503050406030204" pitchFamily="18" charset="0"/>
                              </a:rPr>
                              <m:t>３</m:t>
                            </m:r>
                          </m:num>
                          <m:den>
                            <m:r>
                              <a:rPr lang="ja-JP" altLang="en-US" sz="3600" i="1">
                                <a:latin typeface="Cambria Math" panose="02040503050406030204" pitchFamily="18" charset="0"/>
                              </a:rPr>
                              <m:t>４</m:t>
                            </m:r>
                          </m:den>
                        </m:f>
                      </m:oMath>
                    </m:oMathPara>
                  </a14:m>
                  <a:endParaRPr kumimoji="1" lang="ja-JP" altLang="en-US" sz="3600" dirty="0"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 xmlns="">
            <p:sp>
              <p:nvSpPr>
                <p:cNvPr id="4" name="テキスト ボックス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5060" y="6261605"/>
                  <a:ext cx="1045028" cy="116487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直線コネクタ 4"/>
            <p:cNvCxnSpPr/>
            <p:nvPr/>
          </p:nvCxnSpPr>
          <p:spPr>
            <a:xfrm>
              <a:off x="5074065" y="5881653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8666122" y="5896872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6245687" y="5896872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7446642" y="5896872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9885602" y="5913830"/>
              <a:ext cx="9262" cy="437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10495162" y="6186354"/>
              <a:ext cx="21379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(</a:t>
              </a:r>
              <a:r>
                <a:rPr kumimoji="1" lang="en-US" altLang="ja-JP" sz="4800" dirty="0" err="1">
                  <a:latin typeface="ＭＳ 明朝" panose="02020609040205080304" pitchFamily="17" charset="-128"/>
                  <a:ea typeface="ＭＳ 明朝" panose="02020609040205080304" pitchFamily="17" charset="-128"/>
                </a:rPr>
                <a:t>dL</a:t>
              </a:r>
              <a:r>
                <a:rPr kumimoji="1" lang="ja-JP" altLang="en-US" sz="48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）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D6A265B-AC39-47CB-A388-9DF80789D00C}"/>
                </a:ext>
              </a:extLst>
            </p:cNvPr>
            <p:cNvSpPr txBox="1"/>
            <p:nvPr/>
          </p:nvSpPr>
          <p:spPr>
            <a:xfrm>
              <a:off x="4825095" y="6261606"/>
              <a:ext cx="8126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０</a:t>
              </a:r>
              <a:endParaRPr kumimoji="1"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CD6A265B-AC39-47CB-A388-9DF80789D00C}"/>
                </a:ext>
              </a:extLst>
            </p:cNvPr>
            <p:cNvSpPr txBox="1"/>
            <p:nvPr/>
          </p:nvSpPr>
          <p:spPr>
            <a:xfrm>
              <a:off x="9627672" y="6278575"/>
              <a:ext cx="8126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１</a:t>
              </a:r>
            </a:p>
          </p:txBody>
        </p:sp>
      </p:grp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EDE48E3A-49DC-4B55-B503-87E12B6E0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32370"/>
              </p:ext>
            </p:extLst>
          </p:nvPr>
        </p:nvGraphicFramePr>
        <p:xfrm>
          <a:off x="2084290" y="742138"/>
          <a:ext cx="4517517" cy="4346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7517">
                  <a:extLst>
                    <a:ext uri="{9D8B030D-6E8A-4147-A177-3AD203B41FA5}">
                      <a16:colId xmlns:a16="http://schemas.microsoft.com/office/drawing/2014/main" val="1845645612"/>
                    </a:ext>
                  </a:extLst>
                </a:gridCol>
              </a:tblGrid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793595"/>
                  </a:ext>
                </a:extLst>
              </a:tr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58345"/>
                  </a:ext>
                </a:extLst>
              </a:tr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391644"/>
                  </a:ext>
                </a:extLst>
              </a:tr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297709"/>
                  </a:ext>
                </a:extLst>
              </a:tr>
              <a:tr h="8693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874524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7AC8B53-D9C1-4968-87CB-AEA08FA8719A}"/>
              </a:ext>
            </a:extLst>
          </p:cNvPr>
          <p:cNvSpPr/>
          <p:nvPr/>
        </p:nvSpPr>
        <p:spPr>
          <a:xfrm>
            <a:off x="2084290" y="3338945"/>
            <a:ext cx="4505869" cy="1749133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3A13549-5B8C-41F9-946B-53DA1D8DC192}"/>
                  </a:ext>
                </a:extLst>
              </p:cNvPr>
              <p:cNvSpPr txBox="1"/>
              <p:nvPr/>
            </p:nvSpPr>
            <p:spPr>
              <a:xfrm>
                <a:off x="3688557" y="3508219"/>
                <a:ext cx="1938284" cy="12399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２</m:t>
                        </m:r>
                      </m:num>
                      <m:den>
                        <m:r>
                          <a:rPr lang="ja-JP" altLang="en-US" sz="4400" i="1" dirty="0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  <m:r>
                      <a:rPr lang="ja-JP" altLang="en-US" sz="4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sz="44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㎡</a:t>
                </a: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3A13549-5B8C-41F9-946B-53DA1D8DC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557" y="3508219"/>
                <a:ext cx="1938284" cy="1239955"/>
              </a:xfrm>
              <a:prstGeom prst="rect">
                <a:avLst/>
              </a:prstGeom>
              <a:blipFill>
                <a:blip r:embed="rId3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2900634" y="5691086"/>
                <a:ext cx="1314270" cy="1177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ja-JP" altLang="en-US" sz="3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m:oMathPara>
                </a14:m>
                <a:endParaRPr kumimoji="1" lang="ja-JP" altLang="en-US" sz="3600" dirty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634" y="5691086"/>
                <a:ext cx="1314270" cy="1177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7AC8B53-D9C1-4968-87CB-AEA08FA8719A}"/>
              </a:ext>
            </a:extLst>
          </p:cNvPr>
          <p:cNvSpPr/>
          <p:nvPr/>
        </p:nvSpPr>
        <p:spPr>
          <a:xfrm>
            <a:off x="2073558" y="3338138"/>
            <a:ext cx="1456502" cy="1749133"/>
          </a:xfrm>
          <a:prstGeom prst="rect">
            <a:avLst/>
          </a:prstGeom>
          <a:solidFill>
            <a:srgbClr val="00206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吹き出し 24">
            <a:extLst>
              <a:ext uri="{FF2B5EF4-FFF2-40B4-BE49-F238E27FC236}">
                <a16:creationId xmlns:a16="http://schemas.microsoft.com/office/drawing/2014/main" id="{DD7390AD-EC5E-4FC8-B76E-29403C1DDF33}"/>
              </a:ext>
            </a:extLst>
          </p:cNvPr>
          <p:cNvSpPr/>
          <p:nvPr/>
        </p:nvSpPr>
        <p:spPr>
          <a:xfrm>
            <a:off x="6866832" y="1485696"/>
            <a:ext cx="2686270" cy="955964"/>
          </a:xfrm>
          <a:prstGeom prst="wedgeRoundRectCallout">
            <a:avLst>
              <a:gd name="adj1" fmla="val -40813"/>
              <a:gd name="adj2" fmla="val 104529"/>
              <a:gd name="adj3" fmla="val 16667"/>
            </a:avLst>
          </a:prstGeom>
          <a:solidFill>
            <a:srgbClr val="FF0000">
              <a:alpha val="4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１ｄ</a:t>
            </a:r>
            <a:r>
              <a:rPr kumimoji="1" lang="en-US" altLang="ja-JP" sz="2800" dirty="0">
                <a:solidFill>
                  <a:schemeClr val="tx1"/>
                </a:solidFill>
              </a:rPr>
              <a:t>L</a:t>
            </a:r>
            <a:r>
              <a:rPr kumimoji="1" lang="ja-JP" altLang="en-US" sz="2800" dirty="0">
                <a:solidFill>
                  <a:schemeClr val="tx1"/>
                </a:solidFill>
              </a:rPr>
              <a:t>でぬれる面積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084291" y="3336376"/>
            <a:ext cx="1445770" cy="174782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3546767" y="742138"/>
            <a:ext cx="0" cy="4345940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3605985" y="3336376"/>
            <a:ext cx="1445770" cy="174782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5122486" y="3332852"/>
            <a:ext cx="1445770" cy="174782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6630699" y="3332851"/>
            <a:ext cx="1445770" cy="174782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2097661" y="3348822"/>
            <a:ext cx="6007219" cy="1749133"/>
          </a:xfrm>
          <a:prstGeom prst="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角丸四角形吹き出し 24">
            <a:extLst>
              <a:ext uri="{FF2B5EF4-FFF2-40B4-BE49-F238E27FC236}">
                <a16:creationId xmlns:a16="http://schemas.microsoft.com/office/drawing/2014/main" id="{DD7390AD-EC5E-4FC8-B76E-29403C1DDF33}"/>
              </a:ext>
            </a:extLst>
          </p:cNvPr>
          <p:cNvSpPr/>
          <p:nvPr/>
        </p:nvSpPr>
        <p:spPr>
          <a:xfrm>
            <a:off x="110837" y="2147912"/>
            <a:ext cx="2159692" cy="955964"/>
          </a:xfrm>
          <a:prstGeom prst="wedgeRoundRectCallout">
            <a:avLst>
              <a:gd name="adj1" fmla="val 46543"/>
              <a:gd name="adj2" fmla="val 110326"/>
              <a:gd name="adj3" fmla="val 16667"/>
            </a:avLst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これ１つの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面積は？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2121657" y="3663973"/>
                <a:ext cx="1758815" cy="927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kumimoji="1" lang="ja-JP" alt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3200" i="1">
                            <a:latin typeface="Cambria Math" panose="02040503050406030204" pitchFamily="18" charset="0"/>
                          </a:rPr>
                          <m:t>２</m:t>
                        </m:r>
                      </m:num>
                      <m:den>
                        <m:r>
                          <a:rPr lang="ja-JP" altLang="en-US" sz="3200" i="1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</m:oMath>
                </a14:m>
                <a:r>
                  <a:rPr kumimoji="1" lang="en-US" altLang="ja-JP" sz="3200" dirty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÷</a:t>
                </a:r>
                <a:r>
                  <a:rPr kumimoji="1" lang="ja-JP" altLang="en-US" sz="3200" dirty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３</a:t>
                </a: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1657" y="3663973"/>
                <a:ext cx="1758815" cy="927049"/>
              </a:xfrm>
              <a:prstGeom prst="rect">
                <a:avLst/>
              </a:prstGeom>
              <a:blipFill>
                <a:blip r:embed="rId5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/>
          <p:cNvSpPr txBox="1"/>
          <p:nvPr/>
        </p:nvSpPr>
        <p:spPr>
          <a:xfrm>
            <a:off x="10118414" y="1585323"/>
            <a:ext cx="1847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×</a:t>
            </a:r>
            <a:r>
              <a:rPr kumimoji="1" lang="ja-JP" altLang="en-US" sz="4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４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9719857" y="1535580"/>
            <a:ext cx="797114" cy="99334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>
            <a:off x="5051755" y="742138"/>
            <a:ext cx="0" cy="4345940"/>
          </a:xfrm>
          <a:prstGeom prst="line">
            <a:avLst/>
          </a:prstGeom>
          <a:ln w="762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677756" y="2698608"/>
                <a:ext cx="1758815" cy="927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kumimoji="1" lang="ja-JP" alt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3200" i="1">
                            <a:latin typeface="Cambria Math" panose="02040503050406030204" pitchFamily="18" charset="0"/>
                          </a:rPr>
                          <m:t>２</m:t>
                        </m:r>
                      </m:num>
                      <m:den>
                        <m:r>
                          <a:rPr lang="ja-JP" altLang="en-US" sz="3200" i="1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</m:oMath>
                </a14:m>
                <a:r>
                  <a:rPr kumimoji="1" lang="en-US" altLang="ja-JP" sz="3200" dirty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÷</a:t>
                </a:r>
                <a:r>
                  <a:rPr kumimoji="1" lang="ja-JP" altLang="en-US" sz="3200" dirty="0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３</a:t>
                </a: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756" y="2698608"/>
                <a:ext cx="1758815" cy="927049"/>
              </a:xfrm>
              <a:prstGeom prst="rect">
                <a:avLst/>
              </a:prstGeom>
              <a:blipFill>
                <a:blip r:embed="rId6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角丸四角形吹き出し 16"/>
          <p:cNvSpPr/>
          <p:nvPr/>
        </p:nvSpPr>
        <p:spPr>
          <a:xfrm>
            <a:off x="9666108" y="2662148"/>
            <a:ext cx="1327670" cy="963509"/>
          </a:xfrm>
          <a:prstGeom prst="wedgeRoundRectCallout">
            <a:avLst>
              <a:gd name="adj1" fmla="val -11441"/>
              <a:gd name="adj2" fmla="val -84168"/>
              <a:gd name="adj3" fmla="val 16667"/>
            </a:avLst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253B70C-F07C-4745-B081-8C57E87D134B}"/>
              </a:ext>
            </a:extLst>
          </p:cNvPr>
          <p:cNvSpPr txBox="1"/>
          <p:nvPr/>
        </p:nvSpPr>
        <p:spPr>
          <a:xfrm>
            <a:off x="3719315" y="317400"/>
            <a:ext cx="1122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１㎡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FBB0663-8778-45F8-B4BF-3059CBEB3A06}"/>
                  </a:ext>
                </a:extLst>
              </p:cNvPr>
              <p:cNvSpPr txBox="1"/>
              <p:nvPr/>
            </p:nvSpPr>
            <p:spPr>
              <a:xfrm>
                <a:off x="4394620" y="5648588"/>
                <a:ext cx="1314270" cy="1177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ja-JP" altLang="en-US" sz="3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m:oMathPara>
                </a14:m>
                <a:endParaRPr kumimoji="1" lang="ja-JP" altLang="en-US" sz="3600" dirty="0"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FBB0663-8778-45F8-B4BF-3059CBEB3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620" y="5648588"/>
                <a:ext cx="1314270" cy="11772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FF7BE2F-0F0E-4916-9740-0B876C728417}"/>
              </a:ext>
            </a:extLst>
          </p:cNvPr>
          <p:cNvGrpSpPr/>
          <p:nvPr/>
        </p:nvGrpSpPr>
        <p:grpSpPr>
          <a:xfrm>
            <a:off x="8315102" y="3758876"/>
            <a:ext cx="2366753" cy="1296722"/>
            <a:chOff x="8315102" y="3758876"/>
            <a:chExt cx="2366753" cy="12967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7138A000-8E0E-460C-BE7A-462C480271B9}"/>
                    </a:ext>
                  </a:extLst>
                </p:cNvPr>
                <p:cNvSpPr txBox="1"/>
                <p:nvPr/>
              </p:nvSpPr>
              <p:spPr>
                <a:xfrm>
                  <a:off x="8466464" y="3758876"/>
                  <a:ext cx="2168372" cy="12534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ja-JP" alt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800" i="1"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28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a14:m>
                  <a:r>
                    <a:rPr kumimoji="1" lang="ja-JP" altLang="en-US" sz="2800" dirty="0"/>
                    <a:t>よりこれだけ大きい</a:t>
                  </a:r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7138A000-8E0E-460C-BE7A-462C480271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66464" y="3758876"/>
                  <a:ext cx="2168372" cy="1253485"/>
                </a:xfrm>
                <a:prstGeom prst="rect">
                  <a:avLst/>
                </a:prstGeom>
                <a:blipFill>
                  <a:blip r:embed="rId8"/>
                  <a:stretch>
                    <a:fillRect l="-5899" b="-1317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吹き出し: 角を丸めた四角形 22">
              <a:extLst>
                <a:ext uri="{FF2B5EF4-FFF2-40B4-BE49-F238E27FC236}">
                  <a16:creationId xmlns:a16="http://schemas.microsoft.com/office/drawing/2014/main" id="{C2DDC180-9ADB-406F-B8D8-B2DB2990D829}"/>
                </a:ext>
              </a:extLst>
            </p:cNvPr>
            <p:cNvSpPr/>
            <p:nvPr/>
          </p:nvSpPr>
          <p:spPr>
            <a:xfrm>
              <a:off x="8315102" y="3758876"/>
              <a:ext cx="2366753" cy="1296722"/>
            </a:xfrm>
            <a:prstGeom prst="wedgeRoundRectCallout">
              <a:avLst>
                <a:gd name="adj1" fmla="val -83469"/>
                <a:gd name="adj2" fmla="val -19769"/>
                <a:gd name="adj3" fmla="val 16667"/>
              </a:avLst>
            </a:prstGeom>
            <a:noFill/>
            <a:ln w="5715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968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9" grpId="0" animBg="1"/>
      <p:bldP spid="24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20" grpId="0" animBg="1"/>
      <p:bldP spid="33" grpId="0"/>
      <p:bldP spid="34" grpId="0"/>
      <p:bldP spid="28" grpId="0" animBg="1"/>
      <p:bldP spid="36" grpId="0"/>
      <p:bldP spid="17" grpId="0" animBg="1"/>
      <p:bldP spid="3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225</Words>
  <Application>Microsoft Office PowerPoint</Application>
  <PresentationFormat>ワイド画面</PresentationFormat>
  <Paragraphs>64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ＭＳ ゴシック</vt:lpstr>
      <vt:lpstr>ＭＳ 明朝</vt:lpstr>
      <vt:lpstr>UD デジタル 教科書体 N-B</vt:lpstr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佐賀県教育センター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佐賀県教育センター</dc:creator>
  <cp:lastModifiedBy>佐賀県教育センター</cp:lastModifiedBy>
  <cp:revision>106</cp:revision>
  <cp:lastPrinted>2018-06-13T00:15:00Z</cp:lastPrinted>
  <dcterms:created xsi:type="dcterms:W3CDTF">2018-05-25T05:46:15Z</dcterms:created>
  <dcterms:modified xsi:type="dcterms:W3CDTF">2018-07-09T04:17:14Z</dcterms:modified>
</cp:coreProperties>
</file>