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75" r:id="rId3"/>
    <p:sldId id="294" r:id="rId4"/>
    <p:sldId id="267" r:id="rId5"/>
    <p:sldId id="296" r:id="rId6"/>
    <p:sldId id="276" r:id="rId7"/>
    <p:sldId id="281" r:id="rId8"/>
    <p:sldId id="282" r:id="rId9"/>
    <p:sldId id="278" r:id="rId10"/>
    <p:sldId id="298" r:id="rId11"/>
    <p:sldId id="269" r:id="rId12"/>
    <p:sldId id="279" r:id="rId13"/>
    <p:sldId id="261" r:id="rId14"/>
    <p:sldId id="299" r:id="rId15"/>
    <p:sldId id="271" r:id="rId16"/>
    <p:sldId id="272" r:id="rId17"/>
    <p:sldId id="290" r:id="rId18"/>
    <p:sldId id="301" r:id="rId19"/>
    <p:sldId id="266" r:id="rId20"/>
    <p:sldId id="259" r:id="rId21"/>
  </p:sldIdLst>
  <p:sldSz cx="12192000" cy="6858000"/>
  <p:notesSz cx="9906000" cy="67849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8185" autoAdjust="0"/>
  </p:normalViewPr>
  <p:slideViewPr>
    <p:cSldViewPr snapToGrid="0">
      <p:cViewPr varScale="1">
        <p:scale>
          <a:sx n="108" d="100"/>
          <a:sy n="108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2895" cy="339933"/>
          </a:xfrm>
          <a:prstGeom prst="rect">
            <a:avLst/>
          </a:prstGeom>
        </p:spPr>
        <p:txBody>
          <a:bodyPr vert="horz" lIns="88048" tIns="44024" rIns="88048" bIns="4402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10891" y="1"/>
            <a:ext cx="4292895" cy="339933"/>
          </a:xfrm>
          <a:prstGeom prst="rect">
            <a:avLst/>
          </a:prstGeom>
        </p:spPr>
        <p:txBody>
          <a:bodyPr vert="horz" lIns="88048" tIns="44024" rIns="88048" bIns="44024" rtlCol="0"/>
          <a:lstStyle>
            <a:lvl1pPr algn="r">
              <a:defRPr sz="1200"/>
            </a:lvl1pPr>
          </a:lstStyle>
          <a:p>
            <a:fld id="{82A3284E-9C1B-428F-9A14-C356F91F50ED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45042"/>
            <a:ext cx="4292895" cy="339933"/>
          </a:xfrm>
          <a:prstGeom prst="rect">
            <a:avLst/>
          </a:prstGeom>
        </p:spPr>
        <p:txBody>
          <a:bodyPr vert="horz" lIns="88048" tIns="44024" rIns="88048" bIns="4402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10891" y="6445042"/>
            <a:ext cx="4292895" cy="339933"/>
          </a:xfrm>
          <a:prstGeom prst="rect">
            <a:avLst/>
          </a:prstGeom>
        </p:spPr>
        <p:txBody>
          <a:bodyPr vert="horz" lIns="88048" tIns="44024" rIns="88048" bIns="44024" rtlCol="0" anchor="b"/>
          <a:lstStyle>
            <a:lvl1pPr algn="r">
              <a:defRPr sz="1200"/>
            </a:lvl1pPr>
          </a:lstStyle>
          <a:p>
            <a:fld id="{698A6D38-56D7-4AC5-9646-FBCB85268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373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93457" cy="339413"/>
          </a:xfrm>
          <a:prstGeom prst="rect">
            <a:avLst/>
          </a:prstGeom>
        </p:spPr>
        <p:txBody>
          <a:bodyPr vert="horz" lIns="91903" tIns="45952" rIns="91903" bIns="4595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10211" y="1"/>
            <a:ext cx="4293455" cy="339413"/>
          </a:xfrm>
          <a:prstGeom prst="rect">
            <a:avLst/>
          </a:prstGeom>
        </p:spPr>
        <p:txBody>
          <a:bodyPr vert="horz" lIns="91903" tIns="45952" rIns="91903" bIns="45952" rtlCol="0"/>
          <a:lstStyle>
            <a:lvl1pPr algn="r">
              <a:defRPr sz="1200"/>
            </a:lvl1pPr>
          </a:lstStyle>
          <a:p>
            <a:fld id="{D058A9ED-082D-466A-9925-FE80CF51D36F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92400" y="509588"/>
            <a:ext cx="4521200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3" tIns="45952" rIns="91903" bIns="4595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9901" y="3222782"/>
            <a:ext cx="7926201" cy="3053620"/>
          </a:xfrm>
          <a:prstGeom prst="rect">
            <a:avLst/>
          </a:prstGeom>
        </p:spPr>
        <p:txBody>
          <a:bodyPr vert="horz" lIns="91903" tIns="45952" rIns="91903" bIns="4595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44471"/>
            <a:ext cx="4293457" cy="339412"/>
          </a:xfrm>
          <a:prstGeom prst="rect">
            <a:avLst/>
          </a:prstGeom>
        </p:spPr>
        <p:txBody>
          <a:bodyPr vert="horz" lIns="91903" tIns="45952" rIns="91903" bIns="4595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10211" y="6444471"/>
            <a:ext cx="4293455" cy="339412"/>
          </a:xfrm>
          <a:prstGeom prst="rect">
            <a:avLst/>
          </a:prstGeom>
        </p:spPr>
        <p:txBody>
          <a:bodyPr vert="horz" lIns="91903" tIns="45952" rIns="91903" bIns="45952" rtlCol="0" anchor="b"/>
          <a:lstStyle>
            <a:lvl1pPr algn="r">
              <a:defRPr sz="1200"/>
            </a:lvl1pPr>
          </a:lstStyle>
          <a:p>
            <a:fld id="{26309288-3EB8-4896-B1AD-FAF6D087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99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42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28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916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6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6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613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55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005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559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599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33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25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84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52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33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00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00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9288-3EB8-4896-B1AD-FAF6D087461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33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24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6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65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27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72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64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40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27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4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42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10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D569-8A5A-4357-93A6-D0F1433CF0D9}" type="datetimeFigureOut">
              <a:rPr kumimoji="1" lang="ja-JP" altLang="en-US" smtClean="0"/>
              <a:t>2017/9/14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1054-168F-4940-BEC2-FBC9AE54A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20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トランジスタ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33" y="3563522"/>
            <a:ext cx="2609850" cy="28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3270" y="2365957"/>
            <a:ext cx="3463344" cy="1325563"/>
          </a:xfrm>
        </p:spPr>
        <p:txBody>
          <a:bodyPr>
            <a:normAutofit/>
          </a:bodyPr>
          <a:lstStyle/>
          <a:p>
            <a:r>
              <a:rPr kumimoji="1" lang="ja-JP" altLang="en-US" sz="5400" smtClean="0"/>
              <a:t>〇 めあて</a:t>
            </a:r>
            <a:endParaRPr kumimoji="1" lang="ja-JP" altLang="en-US" sz="5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100" y="3402300"/>
            <a:ext cx="9888025" cy="2013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dirty="0" smtClean="0"/>
              <a:t>トランジスタを使った、電気回路を</a:t>
            </a:r>
            <a:endParaRPr kumimoji="1" lang="en-US" altLang="ja-JP" sz="5400" dirty="0" smtClean="0"/>
          </a:p>
          <a:p>
            <a:pPr marL="0" indent="0">
              <a:buNone/>
            </a:pPr>
            <a:r>
              <a:rPr kumimoji="1" lang="ja-JP" altLang="en-US" sz="5400" dirty="0" smtClean="0"/>
              <a:t>つくろう。</a:t>
            </a:r>
            <a:endParaRPr kumimoji="1" lang="en-US" altLang="ja-JP" sz="5400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92603" y="330305"/>
            <a:ext cx="10762752" cy="182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/>
              <a:t>　</a:t>
            </a:r>
            <a:r>
              <a:rPr lang="ja-JP" altLang="en-US" sz="5400" smtClean="0"/>
              <a:t>　　電気回路について学習する。</a:t>
            </a:r>
            <a:endParaRPr lang="en-US" altLang="ja-JP" sz="54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/>
              <a:t>　</a:t>
            </a:r>
            <a:r>
              <a:rPr lang="ja-JP" altLang="en-US" sz="3800" smtClean="0"/>
              <a:t>　　　　　　（センサを使用した電気回路）</a:t>
            </a:r>
            <a:endParaRPr lang="en-US" altLang="ja-JP" sz="3800" smtClean="0"/>
          </a:p>
        </p:txBody>
      </p:sp>
    </p:spTree>
    <p:extLst>
      <p:ext uri="{BB962C8B-B14F-4D97-AF65-F5344CB8AC3E}">
        <p14:creationId xmlns:p14="http://schemas.microsoft.com/office/powerpoint/2010/main" val="19079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340278" y="52451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/>
              <a:t>電子部品の役割</a:t>
            </a:r>
            <a:endParaRPr kumimoji="1" lang="ja-JP" altLang="en-US" sz="2400"/>
          </a:p>
        </p:txBody>
      </p:sp>
      <p:grpSp>
        <p:nvGrpSpPr>
          <p:cNvPr id="9" name="グループ化 8"/>
          <p:cNvGrpSpPr/>
          <p:nvPr/>
        </p:nvGrpSpPr>
        <p:grpSpPr>
          <a:xfrm>
            <a:off x="77793" y="974216"/>
            <a:ext cx="9108590" cy="4975130"/>
            <a:chOff x="745835" y="1201081"/>
            <a:chExt cx="9395688" cy="4975130"/>
          </a:xfrm>
        </p:grpSpPr>
        <p:sp>
          <p:nvSpPr>
            <p:cNvPr id="143" name="右矢印 142"/>
            <p:cNvSpPr/>
            <p:nvPr/>
          </p:nvSpPr>
          <p:spPr>
            <a:xfrm>
              <a:off x="4676146" y="123232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7202941" y="1965632"/>
              <a:ext cx="93209" cy="42137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6185021" y="3113027"/>
              <a:ext cx="1181101" cy="11674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コネクタ 3"/>
            <p:cNvCxnSpPr/>
            <p:nvPr/>
          </p:nvCxnSpPr>
          <p:spPr>
            <a:xfrm flipV="1">
              <a:off x="1315453" y="1201081"/>
              <a:ext cx="7764379" cy="16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1315453" y="6160169"/>
              <a:ext cx="7764379" cy="16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315453" y="3531238"/>
              <a:ext cx="0" cy="26289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9079831" y="3608328"/>
              <a:ext cx="0" cy="25678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7020608" y="4232108"/>
              <a:ext cx="23137" cy="1928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9079831" y="1201081"/>
              <a:ext cx="1" cy="1346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8873003" y="2547257"/>
              <a:ext cx="413657" cy="106107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rot="10800000">
              <a:off x="8778437" y="4463143"/>
              <a:ext cx="609601" cy="6359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8775030" y="5098921"/>
              <a:ext cx="609602" cy="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二等辺三角形 26"/>
            <p:cNvSpPr/>
            <p:nvPr/>
          </p:nvSpPr>
          <p:spPr>
            <a:xfrm rot="1792278">
              <a:off x="9452456" y="4463143"/>
              <a:ext cx="87982" cy="144654"/>
            </a:xfrm>
            <a:prstGeom prst="triangle">
              <a:avLst>
                <a:gd name="adj" fmla="val 524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 flipH="1">
              <a:off x="9255890" y="4581716"/>
              <a:ext cx="211239" cy="3695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二等辺三角形 33"/>
            <p:cNvSpPr/>
            <p:nvPr/>
          </p:nvSpPr>
          <p:spPr>
            <a:xfrm rot="1792278">
              <a:off x="9558075" y="4522429"/>
              <a:ext cx="87982" cy="144654"/>
            </a:xfrm>
            <a:prstGeom prst="triangle">
              <a:avLst>
                <a:gd name="adj" fmla="val 524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flipH="1">
              <a:off x="9361509" y="4641002"/>
              <a:ext cx="211239" cy="3695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7020608" y="2254309"/>
              <a:ext cx="0" cy="9365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6365997" y="3392116"/>
              <a:ext cx="0" cy="628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6365997" y="3190875"/>
              <a:ext cx="641683" cy="201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 flipV="1">
              <a:off x="6364194" y="4006157"/>
              <a:ext cx="667982" cy="215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4471312" y="3694022"/>
              <a:ext cx="1891280" cy="12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/>
          </p:nvSpPr>
          <p:spPr>
            <a:xfrm>
              <a:off x="4264483" y="2188316"/>
              <a:ext cx="413657" cy="106107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コネクタ 64"/>
            <p:cNvCxnSpPr>
              <a:endCxn id="64" idx="0"/>
            </p:cNvCxnSpPr>
            <p:nvPr/>
          </p:nvCxnSpPr>
          <p:spPr>
            <a:xfrm>
              <a:off x="4471312" y="1201081"/>
              <a:ext cx="0" cy="9872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64" idx="2"/>
            </p:cNvCxnSpPr>
            <p:nvPr/>
          </p:nvCxnSpPr>
          <p:spPr>
            <a:xfrm flipH="1">
              <a:off x="4471311" y="3249387"/>
              <a:ext cx="1" cy="4569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917870" y="3304001"/>
              <a:ext cx="795166" cy="3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1101959" y="3531238"/>
              <a:ext cx="426988" cy="12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1315453" y="1217123"/>
              <a:ext cx="0" cy="20743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7020608" y="1201081"/>
              <a:ext cx="0" cy="9134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7007680" y="2110253"/>
              <a:ext cx="195261" cy="4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7007680" y="2252160"/>
              <a:ext cx="195261" cy="4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H="1">
              <a:off x="7296150" y="1786770"/>
              <a:ext cx="195367" cy="1833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 flipV="1">
              <a:off x="7301972" y="2387003"/>
              <a:ext cx="196334" cy="15637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H="1">
              <a:off x="7498306" y="1782285"/>
              <a:ext cx="5445" cy="7610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テキスト ボックス 116"/>
            <p:cNvSpPr txBox="1"/>
            <p:nvPr/>
          </p:nvSpPr>
          <p:spPr>
            <a:xfrm>
              <a:off x="745835" y="2931964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９</a:t>
              </a:r>
              <a:r>
                <a:rPr kumimoji="1" lang="en-US" altLang="ja-JP" sz="2000" smtClean="0"/>
                <a:t>V</a:t>
              </a:r>
              <a:endParaRPr kumimoji="1" lang="ja-JP" altLang="en-US" sz="200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4620683" y="2580483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１００ｋ</a:t>
              </a:r>
              <a:r>
                <a:rPr kumimoji="1" lang="en-US" altLang="ja-JP" sz="2000" smtClean="0"/>
                <a:t>Ω</a:t>
              </a:r>
              <a:endParaRPr kumimoji="1" lang="ja-JP" altLang="en-US" sz="200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9255890" y="2829571"/>
              <a:ext cx="878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６８０</a:t>
              </a:r>
              <a:r>
                <a:rPr kumimoji="1" lang="en-US" altLang="ja-JP" sz="2000" smtClean="0"/>
                <a:t>Ω</a:t>
              </a:r>
              <a:endParaRPr kumimoji="1" lang="ja-JP" altLang="en-US" sz="200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7507422" y="1962777"/>
              <a:ext cx="914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ブザー</a:t>
              </a:r>
              <a:endParaRPr kumimoji="1" lang="ja-JP" altLang="en-US" sz="2000"/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9567327" y="4703327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smtClean="0"/>
                <a:t>LED</a:t>
              </a:r>
              <a:endParaRPr kumimoji="1" lang="ja-JP" altLang="en-US" sz="2000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6606927" y="3493967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トランジスタ</a:t>
              </a:r>
              <a:endParaRPr kumimoji="1" lang="ja-JP" altLang="en-US" sz="2000"/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5978193" y="3691975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Ｂ</a:t>
              </a:r>
              <a:endParaRPr kumimoji="1" lang="ja-JP" altLang="en-US" sz="2000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6987802" y="3039602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Ｃ</a:t>
              </a:r>
              <a:endParaRPr kumimoji="1" lang="ja-JP" altLang="en-US" sz="2000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7025170" y="402686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Ｅ</a:t>
              </a:r>
              <a:endParaRPr kumimoji="1" lang="ja-JP" altLang="en-US" sz="2000"/>
            </a:p>
          </p:txBody>
        </p:sp>
        <p:sp>
          <p:nvSpPr>
            <p:cNvPr id="130" name="右矢印 129"/>
            <p:cNvSpPr/>
            <p:nvPr/>
          </p:nvSpPr>
          <p:spPr>
            <a:xfrm rot="16200000">
              <a:off x="1274085" y="297037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右矢印 130"/>
            <p:cNvSpPr/>
            <p:nvPr/>
          </p:nvSpPr>
          <p:spPr>
            <a:xfrm rot="16200000">
              <a:off x="1274084" y="258010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右矢印 131"/>
            <p:cNvSpPr/>
            <p:nvPr/>
          </p:nvSpPr>
          <p:spPr>
            <a:xfrm rot="16200000">
              <a:off x="1283810" y="220572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右矢印 132"/>
            <p:cNvSpPr/>
            <p:nvPr/>
          </p:nvSpPr>
          <p:spPr>
            <a:xfrm rot="16200000">
              <a:off x="1283810" y="182952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右矢印 133"/>
            <p:cNvSpPr/>
            <p:nvPr/>
          </p:nvSpPr>
          <p:spPr>
            <a:xfrm rot="16200000">
              <a:off x="1283810" y="143974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右矢印 134"/>
            <p:cNvSpPr/>
            <p:nvPr/>
          </p:nvSpPr>
          <p:spPr>
            <a:xfrm>
              <a:off x="1460594" y="121304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右矢印 135"/>
            <p:cNvSpPr/>
            <p:nvPr/>
          </p:nvSpPr>
          <p:spPr>
            <a:xfrm>
              <a:off x="1887192" y="121712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右矢印 136"/>
            <p:cNvSpPr/>
            <p:nvPr/>
          </p:nvSpPr>
          <p:spPr>
            <a:xfrm>
              <a:off x="2298000" y="121885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右矢印 137"/>
            <p:cNvSpPr/>
            <p:nvPr/>
          </p:nvSpPr>
          <p:spPr>
            <a:xfrm>
              <a:off x="2676788" y="121865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右矢印 138"/>
            <p:cNvSpPr/>
            <p:nvPr/>
          </p:nvSpPr>
          <p:spPr>
            <a:xfrm>
              <a:off x="3088699" y="121885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右矢印 139"/>
            <p:cNvSpPr/>
            <p:nvPr/>
          </p:nvSpPr>
          <p:spPr>
            <a:xfrm>
              <a:off x="3495440" y="121782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右矢印 140"/>
            <p:cNvSpPr/>
            <p:nvPr/>
          </p:nvSpPr>
          <p:spPr>
            <a:xfrm>
              <a:off x="3896246" y="122150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右矢印 141"/>
            <p:cNvSpPr/>
            <p:nvPr/>
          </p:nvSpPr>
          <p:spPr>
            <a:xfrm>
              <a:off x="4278269" y="123232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右矢印 143"/>
            <p:cNvSpPr/>
            <p:nvPr/>
          </p:nvSpPr>
          <p:spPr>
            <a:xfrm>
              <a:off x="5063598" y="1234064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右矢印 144"/>
            <p:cNvSpPr/>
            <p:nvPr/>
          </p:nvSpPr>
          <p:spPr>
            <a:xfrm>
              <a:off x="5458086" y="1233900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右矢印 145"/>
            <p:cNvSpPr/>
            <p:nvPr/>
          </p:nvSpPr>
          <p:spPr>
            <a:xfrm>
              <a:off x="5846125" y="124015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右矢印 146"/>
            <p:cNvSpPr/>
            <p:nvPr/>
          </p:nvSpPr>
          <p:spPr>
            <a:xfrm>
              <a:off x="6237779" y="1240990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右矢印 147"/>
            <p:cNvSpPr/>
            <p:nvPr/>
          </p:nvSpPr>
          <p:spPr>
            <a:xfrm>
              <a:off x="6637687" y="124053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右矢印 148"/>
            <p:cNvSpPr/>
            <p:nvPr/>
          </p:nvSpPr>
          <p:spPr>
            <a:xfrm>
              <a:off x="7096797" y="124731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右矢印 149"/>
            <p:cNvSpPr/>
            <p:nvPr/>
          </p:nvSpPr>
          <p:spPr>
            <a:xfrm>
              <a:off x="7473629" y="124731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右矢印 150"/>
            <p:cNvSpPr/>
            <p:nvPr/>
          </p:nvSpPr>
          <p:spPr>
            <a:xfrm>
              <a:off x="7858247" y="124731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右矢印 151"/>
            <p:cNvSpPr/>
            <p:nvPr/>
          </p:nvSpPr>
          <p:spPr>
            <a:xfrm>
              <a:off x="8234226" y="1249052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右矢印 152"/>
            <p:cNvSpPr/>
            <p:nvPr/>
          </p:nvSpPr>
          <p:spPr>
            <a:xfrm>
              <a:off x="8617991" y="124502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右矢印 153"/>
            <p:cNvSpPr/>
            <p:nvPr/>
          </p:nvSpPr>
          <p:spPr>
            <a:xfrm rot="5400000">
              <a:off x="8723427" y="158502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右矢印 154"/>
            <p:cNvSpPr/>
            <p:nvPr/>
          </p:nvSpPr>
          <p:spPr>
            <a:xfrm rot="5400000">
              <a:off x="8724447" y="198300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右矢印 155"/>
            <p:cNvSpPr/>
            <p:nvPr/>
          </p:nvSpPr>
          <p:spPr>
            <a:xfrm rot="5400000">
              <a:off x="8521717" y="2501164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右矢印 156"/>
            <p:cNvSpPr/>
            <p:nvPr/>
          </p:nvSpPr>
          <p:spPr>
            <a:xfrm rot="5400000">
              <a:off x="8522680" y="288341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右矢印 157"/>
            <p:cNvSpPr/>
            <p:nvPr/>
          </p:nvSpPr>
          <p:spPr>
            <a:xfrm rot="5400000">
              <a:off x="8521717" y="3259272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右矢印 158"/>
            <p:cNvSpPr/>
            <p:nvPr/>
          </p:nvSpPr>
          <p:spPr>
            <a:xfrm rot="5400000">
              <a:off x="8755470" y="3732842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右矢印 159"/>
            <p:cNvSpPr/>
            <p:nvPr/>
          </p:nvSpPr>
          <p:spPr>
            <a:xfrm rot="5400000">
              <a:off x="8755470" y="412150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右矢印 160"/>
            <p:cNvSpPr/>
            <p:nvPr/>
          </p:nvSpPr>
          <p:spPr>
            <a:xfrm rot="5400000">
              <a:off x="8513359" y="446083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右矢印 161"/>
            <p:cNvSpPr/>
            <p:nvPr/>
          </p:nvSpPr>
          <p:spPr>
            <a:xfrm rot="5400000">
              <a:off x="8513358" y="4843812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右矢印 162"/>
            <p:cNvSpPr/>
            <p:nvPr/>
          </p:nvSpPr>
          <p:spPr>
            <a:xfrm rot="5400000">
              <a:off x="8738382" y="525991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右矢印 163"/>
            <p:cNvSpPr/>
            <p:nvPr/>
          </p:nvSpPr>
          <p:spPr>
            <a:xfrm rot="5400000">
              <a:off x="8748877" y="5636656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右矢印 164"/>
            <p:cNvSpPr/>
            <p:nvPr/>
          </p:nvSpPr>
          <p:spPr>
            <a:xfrm rot="10800000">
              <a:off x="8623177" y="591341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右矢印 165"/>
            <p:cNvSpPr/>
            <p:nvPr/>
          </p:nvSpPr>
          <p:spPr>
            <a:xfrm rot="10800000">
              <a:off x="8223061" y="591215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右矢印 166"/>
            <p:cNvSpPr/>
            <p:nvPr/>
          </p:nvSpPr>
          <p:spPr>
            <a:xfrm rot="10800000">
              <a:off x="7817549" y="5911356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右矢印 167"/>
            <p:cNvSpPr/>
            <p:nvPr/>
          </p:nvSpPr>
          <p:spPr>
            <a:xfrm rot="10800000">
              <a:off x="7443538" y="591341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右矢印 168"/>
            <p:cNvSpPr/>
            <p:nvPr/>
          </p:nvSpPr>
          <p:spPr>
            <a:xfrm rot="10800000">
              <a:off x="7056597" y="590659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右矢印 169"/>
            <p:cNvSpPr/>
            <p:nvPr/>
          </p:nvSpPr>
          <p:spPr>
            <a:xfrm rot="10800000">
              <a:off x="6616774" y="591215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右矢印 170"/>
            <p:cNvSpPr/>
            <p:nvPr/>
          </p:nvSpPr>
          <p:spPr>
            <a:xfrm rot="10800000">
              <a:off x="6252027" y="591341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右矢印 171"/>
            <p:cNvSpPr/>
            <p:nvPr/>
          </p:nvSpPr>
          <p:spPr>
            <a:xfrm rot="10800000">
              <a:off x="5879523" y="5916120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右矢印 172"/>
            <p:cNvSpPr/>
            <p:nvPr/>
          </p:nvSpPr>
          <p:spPr>
            <a:xfrm rot="10800000">
              <a:off x="5509329" y="5916120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右矢印 173"/>
            <p:cNvSpPr/>
            <p:nvPr/>
          </p:nvSpPr>
          <p:spPr>
            <a:xfrm rot="10800000">
              <a:off x="5130135" y="591610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右矢印 174"/>
            <p:cNvSpPr/>
            <p:nvPr/>
          </p:nvSpPr>
          <p:spPr>
            <a:xfrm rot="10800000">
              <a:off x="4753140" y="5918174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右矢印 175"/>
            <p:cNvSpPr/>
            <p:nvPr/>
          </p:nvSpPr>
          <p:spPr>
            <a:xfrm rot="10800000">
              <a:off x="4369010" y="591919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右矢印 176"/>
            <p:cNvSpPr/>
            <p:nvPr/>
          </p:nvSpPr>
          <p:spPr>
            <a:xfrm rot="10800000">
              <a:off x="3983531" y="5918174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右矢印 177"/>
            <p:cNvSpPr/>
            <p:nvPr/>
          </p:nvSpPr>
          <p:spPr>
            <a:xfrm rot="10800000">
              <a:off x="3596630" y="592068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右矢印 178"/>
            <p:cNvSpPr/>
            <p:nvPr/>
          </p:nvSpPr>
          <p:spPr>
            <a:xfrm rot="10800000">
              <a:off x="3199446" y="592068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右矢印 179"/>
            <p:cNvSpPr/>
            <p:nvPr/>
          </p:nvSpPr>
          <p:spPr>
            <a:xfrm rot="10800000">
              <a:off x="2804032" y="592217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右矢印 180"/>
            <p:cNvSpPr/>
            <p:nvPr/>
          </p:nvSpPr>
          <p:spPr>
            <a:xfrm rot="10800000">
              <a:off x="2408889" y="592525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右矢印 181"/>
            <p:cNvSpPr/>
            <p:nvPr/>
          </p:nvSpPr>
          <p:spPr>
            <a:xfrm rot="10800000">
              <a:off x="1999422" y="592525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右矢印 182"/>
            <p:cNvSpPr/>
            <p:nvPr/>
          </p:nvSpPr>
          <p:spPr>
            <a:xfrm rot="10800000">
              <a:off x="1581562" y="5917474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右矢印 183"/>
            <p:cNvSpPr/>
            <p:nvPr/>
          </p:nvSpPr>
          <p:spPr>
            <a:xfrm rot="16200000">
              <a:off x="1292877" y="584204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右矢印 184"/>
            <p:cNvSpPr/>
            <p:nvPr/>
          </p:nvSpPr>
          <p:spPr>
            <a:xfrm rot="16200000">
              <a:off x="1294923" y="546919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右矢印 185"/>
            <p:cNvSpPr/>
            <p:nvPr/>
          </p:nvSpPr>
          <p:spPr>
            <a:xfrm rot="16200000">
              <a:off x="1295069" y="509491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右矢印 186"/>
            <p:cNvSpPr/>
            <p:nvPr/>
          </p:nvSpPr>
          <p:spPr>
            <a:xfrm rot="16200000">
              <a:off x="1295216" y="473113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右矢印 187"/>
            <p:cNvSpPr/>
            <p:nvPr/>
          </p:nvSpPr>
          <p:spPr>
            <a:xfrm rot="16200000">
              <a:off x="1295216" y="435764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右矢印 188"/>
            <p:cNvSpPr/>
            <p:nvPr/>
          </p:nvSpPr>
          <p:spPr>
            <a:xfrm rot="16200000">
              <a:off x="1295215" y="399197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右矢印 189"/>
            <p:cNvSpPr/>
            <p:nvPr/>
          </p:nvSpPr>
          <p:spPr>
            <a:xfrm rot="16200000">
              <a:off x="1295215" y="362016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右矢印 109"/>
            <p:cNvSpPr/>
            <p:nvPr/>
          </p:nvSpPr>
          <p:spPr>
            <a:xfrm rot="5400000">
              <a:off x="6711149" y="1571736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右矢印 111"/>
            <p:cNvSpPr/>
            <p:nvPr/>
          </p:nvSpPr>
          <p:spPr>
            <a:xfrm rot="5400000">
              <a:off x="6707852" y="194758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右矢印 127"/>
            <p:cNvSpPr/>
            <p:nvPr/>
          </p:nvSpPr>
          <p:spPr>
            <a:xfrm rot="5400000">
              <a:off x="4215528" y="3394816"/>
              <a:ext cx="276255" cy="15077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右矢印 128"/>
            <p:cNvSpPr/>
            <p:nvPr/>
          </p:nvSpPr>
          <p:spPr>
            <a:xfrm>
              <a:off x="4509202" y="3776657"/>
              <a:ext cx="276255" cy="15077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右矢印 190"/>
            <p:cNvSpPr/>
            <p:nvPr/>
          </p:nvSpPr>
          <p:spPr>
            <a:xfrm>
              <a:off x="4905346" y="3773258"/>
              <a:ext cx="276255" cy="15077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右矢印 191"/>
            <p:cNvSpPr/>
            <p:nvPr/>
          </p:nvSpPr>
          <p:spPr>
            <a:xfrm>
              <a:off x="5286144" y="3764869"/>
              <a:ext cx="276255" cy="15077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右矢印 192"/>
            <p:cNvSpPr/>
            <p:nvPr/>
          </p:nvSpPr>
          <p:spPr>
            <a:xfrm>
              <a:off x="5663878" y="3756764"/>
              <a:ext cx="276255" cy="15077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右矢印 193"/>
            <p:cNvSpPr/>
            <p:nvPr/>
          </p:nvSpPr>
          <p:spPr>
            <a:xfrm rot="1435966">
              <a:off x="6374015" y="4110798"/>
              <a:ext cx="276255" cy="352147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右矢印 195"/>
            <p:cNvSpPr/>
            <p:nvPr/>
          </p:nvSpPr>
          <p:spPr>
            <a:xfrm rot="1435966">
              <a:off x="6652881" y="4235723"/>
              <a:ext cx="276255" cy="352147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6" name="テキスト ボックス 125"/>
          <p:cNvSpPr txBox="1"/>
          <p:nvPr/>
        </p:nvSpPr>
        <p:spPr>
          <a:xfrm>
            <a:off x="999600" y="29359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/>
              <a:t>電源</a:t>
            </a:r>
            <a:endParaRPr kumimoji="1" lang="ja-JP" altLang="en-US" sz="240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904154" y="2566600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+mn-ea"/>
              </a:rPr>
              <a:t>(</a:t>
            </a:r>
            <a:r>
              <a:rPr kumimoji="1" lang="ja-JP" altLang="en-US" sz="1600" smtClean="0">
                <a:latin typeface="+mn-ea"/>
              </a:rPr>
              <a:t>抵抗</a:t>
            </a:r>
            <a:r>
              <a:rPr kumimoji="1" lang="en-US" altLang="ja-JP" sz="1600" smtClean="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8404955" y="2838807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+mn-ea"/>
              </a:rPr>
              <a:t>(</a:t>
            </a:r>
            <a:r>
              <a:rPr kumimoji="1" lang="ja-JP" altLang="en-US" sz="1600" smtClean="0">
                <a:latin typeface="+mn-ea"/>
              </a:rPr>
              <a:t>抵抗</a:t>
            </a:r>
            <a:r>
              <a:rPr kumimoji="1" lang="en-US" altLang="ja-JP" sz="1600" smtClean="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9327967" y="1080270"/>
            <a:ext cx="2864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電源</a:t>
            </a:r>
            <a:r>
              <a:rPr kumimoji="1" lang="ja-JP" altLang="en-US" sz="1600" smtClean="0"/>
              <a:t>・・・・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電気を流す源</a:t>
            </a:r>
            <a:endParaRPr kumimoji="1" lang="ja-JP" altLang="en-US" sz="20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9327554" y="3640913"/>
            <a:ext cx="2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mtClean="0"/>
              <a:t>抵抗</a:t>
            </a:r>
            <a:r>
              <a:rPr kumimoji="1" lang="ja-JP" altLang="en-US" sz="1600" smtClean="0"/>
              <a:t>・・・・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流れる電流を</a:t>
            </a:r>
            <a:r>
              <a:rPr kumimoji="1" lang="ja-JP" altLang="en-US" sz="2000" smtClean="0"/>
              <a:t>　　　</a:t>
            </a:r>
            <a:endParaRPr kumimoji="1" lang="en-US" altLang="ja-JP" sz="2000" smtClean="0"/>
          </a:p>
          <a:p>
            <a:r>
              <a:rPr lang="ja-JP" altLang="en-US" sz="2000"/>
              <a:t>　</a:t>
            </a:r>
            <a:r>
              <a:rPr lang="ja-JP" altLang="en-US" sz="2000" smtClean="0"/>
              <a:t>　　　　　</a:t>
            </a:r>
            <a:endParaRPr kumimoji="1" lang="ja-JP" altLang="en-US" sz="2000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9756385" y="3897873"/>
            <a:ext cx="227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　　　</a:t>
            </a:r>
            <a:r>
              <a:rPr kumimoji="1" lang="ja-JP" altLang="en-US" sz="2000" b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調整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する役割</a:t>
            </a:r>
            <a:endParaRPr kumimoji="1" lang="ja-JP" altLang="en-US" sz="20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9347018" y="1838085"/>
            <a:ext cx="270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ブザー</a:t>
            </a:r>
            <a:r>
              <a:rPr kumimoji="1" lang="ja-JP" altLang="en-US" sz="1600" smtClean="0"/>
              <a:t>・・</a:t>
            </a:r>
            <a:r>
              <a:rPr lang="ja-JP" altLang="en-US" sz="2000" b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音</a:t>
            </a:r>
            <a:r>
              <a:rPr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に変換する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kumimoji="1" lang="en-US" altLang="ja-JP" sz="200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/>
              <a:t>　</a:t>
            </a:r>
            <a:r>
              <a:rPr lang="ja-JP" altLang="en-US" sz="2000" smtClean="0"/>
              <a:t>　　　　　</a:t>
            </a:r>
            <a:endParaRPr kumimoji="1" lang="ja-JP" altLang="en-US" sz="2000"/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9375593" y="2846874"/>
            <a:ext cx="284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smtClean="0"/>
              <a:t>LED</a:t>
            </a:r>
            <a:r>
              <a:rPr kumimoji="1" lang="ja-JP" altLang="en-US" sz="1600" smtClean="0"/>
              <a:t>・・・・・</a:t>
            </a:r>
            <a:r>
              <a:rPr kumimoji="1" lang="ja-JP" altLang="en-US" sz="2000" b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光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に変換する　　　</a:t>
            </a:r>
            <a:endParaRPr kumimoji="1" lang="en-US" altLang="ja-JP" sz="200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/>
              <a:t>　</a:t>
            </a:r>
            <a:r>
              <a:rPr lang="ja-JP" altLang="en-US" sz="2000" smtClean="0"/>
              <a:t>　　　　　</a:t>
            </a:r>
            <a:endParaRPr kumimoji="1" lang="ja-JP" altLang="en-US" sz="2000"/>
          </a:p>
        </p:txBody>
      </p:sp>
      <p:sp>
        <p:nvSpPr>
          <p:cNvPr id="12" name="正方形/長方形 11"/>
          <p:cNvSpPr/>
          <p:nvPr/>
        </p:nvSpPr>
        <p:spPr>
          <a:xfrm>
            <a:off x="9403342" y="1022188"/>
            <a:ext cx="2645782" cy="3532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9861160" y="2143558"/>
            <a:ext cx="173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　　  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役割</a:t>
            </a:r>
            <a:endParaRPr kumimoji="1" lang="ja-JP" altLang="en-US" sz="20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9839323" y="3136503"/>
            <a:ext cx="189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　　  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役割</a:t>
            </a:r>
            <a:endParaRPr kumimoji="1" lang="ja-JP" altLang="en-US" sz="20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4" name="サブタイトル 2"/>
          <p:cNvSpPr txBox="1">
            <a:spLocks/>
          </p:cNvSpPr>
          <p:nvPr/>
        </p:nvSpPr>
        <p:spPr>
          <a:xfrm>
            <a:off x="462073" y="186710"/>
            <a:ext cx="7732102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smtClean="0"/>
              <a:t>電気回路に黄色の線の部分を追加</a:t>
            </a:r>
            <a:endParaRPr lang="ja-JP" altLang="en-US" sz="4000"/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3689433" y="3473295"/>
            <a:ext cx="16628" cy="2476051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21" y="4145334"/>
            <a:ext cx="780633" cy="13783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8" y="4497540"/>
            <a:ext cx="264889" cy="592157"/>
          </a:xfrm>
          <a:prstGeom prst="rect">
            <a:avLst/>
          </a:prstGeom>
        </p:spPr>
      </p:pic>
      <p:cxnSp>
        <p:nvCxnSpPr>
          <p:cNvPr id="161" name="直線コネクタ 160"/>
          <p:cNvCxnSpPr/>
          <p:nvPr/>
        </p:nvCxnSpPr>
        <p:spPr>
          <a:xfrm>
            <a:off x="2458583" y="5001669"/>
            <a:ext cx="0" cy="10821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4781308" y="1889245"/>
            <a:ext cx="79604" cy="42137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3911970" y="3036640"/>
            <a:ext cx="1008700" cy="1167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コネクタ 66"/>
          <p:cNvCxnSpPr/>
          <p:nvPr/>
        </p:nvCxnSpPr>
        <p:spPr>
          <a:xfrm flipV="1">
            <a:off x="700289" y="1124694"/>
            <a:ext cx="3935180" cy="16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684577" y="6083782"/>
            <a:ext cx="3960772" cy="16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684577" y="3404448"/>
            <a:ext cx="0" cy="26873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4625590" y="4155721"/>
            <a:ext cx="19760" cy="1928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4625590" y="2177922"/>
            <a:ext cx="0" cy="9365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4066530" y="3315729"/>
            <a:ext cx="0" cy="6283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H="1">
            <a:off x="4066530" y="3114488"/>
            <a:ext cx="548019" cy="201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 flipV="1">
            <a:off x="4064990" y="3929770"/>
            <a:ext cx="570479" cy="215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V="1">
            <a:off x="2448405" y="3617635"/>
            <a:ext cx="1615217" cy="12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2271766" y="2111929"/>
            <a:ext cx="353277" cy="106107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>
            <a:endCxn id="77" idx="0"/>
          </p:cNvCxnSpPr>
          <p:nvPr/>
        </p:nvCxnSpPr>
        <p:spPr>
          <a:xfrm>
            <a:off x="2448404" y="1712206"/>
            <a:ext cx="1" cy="3997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stCxn id="77" idx="2"/>
          </p:cNvCxnSpPr>
          <p:nvPr/>
        </p:nvCxnSpPr>
        <p:spPr>
          <a:xfrm flipH="1">
            <a:off x="2448404" y="3173000"/>
            <a:ext cx="1" cy="4569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360740" y="3211574"/>
            <a:ext cx="679098" cy="3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517958" y="3403839"/>
            <a:ext cx="364662" cy="12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700289" y="1124694"/>
            <a:ext cx="0" cy="20743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4625590" y="1124694"/>
            <a:ext cx="0" cy="9134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V="1">
            <a:off x="4614549" y="2033866"/>
            <a:ext cx="166759" cy="4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V="1">
            <a:off x="4614549" y="2175773"/>
            <a:ext cx="166759" cy="4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H="1">
            <a:off x="4860912" y="1710383"/>
            <a:ext cx="166850" cy="1833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H="1" flipV="1">
            <a:off x="4865884" y="2310616"/>
            <a:ext cx="167676" cy="1563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flipH="1">
            <a:off x="5033560" y="1705898"/>
            <a:ext cx="4650" cy="761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2448404" y="1140736"/>
            <a:ext cx="2" cy="6613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144982" y="2704151"/>
            <a:ext cx="43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９</a:t>
            </a:r>
            <a:r>
              <a:rPr kumimoji="1" lang="en-US" altLang="ja-JP" sz="2000" smtClean="0"/>
              <a:t>V</a:t>
            </a:r>
            <a:endParaRPr kumimoji="1" lang="ja-JP" altLang="en-US" sz="200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2575973" y="2504096"/>
            <a:ext cx="880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１００ｋ</a:t>
            </a:r>
            <a:r>
              <a:rPr kumimoji="1" lang="en-US" altLang="ja-JP" sz="2000" smtClean="0"/>
              <a:t>Ω</a:t>
            </a:r>
            <a:endParaRPr kumimoji="1" lang="ja-JP" altLang="en-US" sz="200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041345" y="1886390"/>
            <a:ext cx="78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ブザー</a:t>
            </a:r>
            <a:endParaRPr kumimoji="1" lang="ja-JP" altLang="en-US" sz="200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272292" y="3417580"/>
            <a:ext cx="122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トランジスタ</a:t>
            </a:r>
            <a:endParaRPr kumimoji="1" lang="ja-JP" altLang="en-US" sz="200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735332" y="3615588"/>
            <a:ext cx="327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Ｂ</a:t>
            </a:r>
            <a:endParaRPr kumimoji="1" lang="ja-JP" altLang="en-US" sz="200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4288639" y="2808710"/>
            <a:ext cx="320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Ｃ</a:t>
            </a:r>
            <a:endParaRPr kumimoji="1" lang="ja-JP" altLang="en-US" sz="200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266710" y="4081926"/>
            <a:ext cx="31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Ｅ</a:t>
            </a:r>
            <a:endParaRPr kumimoji="1" lang="ja-JP" altLang="en-US" sz="2000"/>
          </a:p>
        </p:txBody>
      </p:sp>
      <p:sp>
        <p:nvSpPr>
          <p:cNvPr id="107" name="右矢印 106"/>
          <p:cNvSpPr/>
          <p:nvPr/>
        </p:nvSpPr>
        <p:spPr>
          <a:xfrm>
            <a:off x="771524" y="896541"/>
            <a:ext cx="1569667" cy="1847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下矢印 107"/>
          <p:cNvSpPr/>
          <p:nvPr/>
        </p:nvSpPr>
        <p:spPr>
          <a:xfrm>
            <a:off x="2341192" y="1140736"/>
            <a:ext cx="234782" cy="2489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10797613" y="1859191"/>
            <a:ext cx="79604" cy="42137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9928275" y="3006586"/>
            <a:ext cx="1008700" cy="1167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5" name="直線コネクタ 114"/>
          <p:cNvCxnSpPr/>
          <p:nvPr/>
        </p:nvCxnSpPr>
        <p:spPr>
          <a:xfrm flipV="1">
            <a:off x="6716594" y="1094640"/>
            <a:ext cx="3935180" cy="16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6700882" y="6053728"/>
            <a:ext cx="3960772" cy="16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>
            <a:off x="6700882" y="3374394"/>
            <a:ext cx="0" cy="26873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10651774" y="4090691"/>
            <a:ext cx="9881" cy="19630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10641895" y="2147868"/>
            <a:ext cx="0" cy="9365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10082835" y="3285675"/>
            <a:ext cx="0" cy="6283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flipH="1">
            <a:off x="10082835" y="3084434"/>
            <a:ext cx="548019" cy="201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H="1" flipV="1">
            <a:off x="10081295" y="3899716"/>
            <a:ext cx="570479" cy="215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V="1">
            <a:off x="8464710" y="3587581"/>
            <a:ext cx="1615217" cy="12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正方形/長方形 132"/>
          <p:cNvSpPr/>
          <p:nvPr/>
        </p:nvSpPr>
        <p:spPr>
          <a:xfrm>
            <a:off x="8288071" y="2081875"/>
            <a:ext cx="353277" cy="106107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コネクタ 133"/>
          <p:cNvCxnSpPr>
            <a:endCxn id="133" idx="0"/>
          </p:cNvCxnSpPr>
          <p:nvPr/>
        </p:nvCxnSpPr>
        <p:spPr>
          <a:xfrm>
            <a:off x="8464709" y="1682152"/>
            <a:ext cx="1" cy="3997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33" idx="2"/>
          </p:cNvCxnSpPr>
          <p:nvPr/>
        </p:nvCxnSpPr>
        <p:spPr>
          <a:xfrm flipH="1">
            <a:off x="8464709" y="3142946"/>
            <a:ext cx="1" cy="4569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6377045" y="3181520"/>
            <a:ext cx="679098" cy="3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 flipV="1">
            <a:off x="6534263" y="3373785"/>
            <a:ext cx="364662" cy="12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6716594" y="1094640"/>
            <a:ext cx="0" cy="20743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10641895" y="1094640"/>
            <a:ext cx="0" cy="9134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V="1">
            <a:off x="10630854" y="2003812"/>
            <a:ext cx="166759" cy="4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 flipV="1">
            <a:off x="10630854" y="2145719"/>
            <a:ext cx="166759" cy="4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 flipH="1">
            <a:off x="10877217" y="1680329"/>
            <a:ext cx="166850" cy="1833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 flipH="1" flipV="1">
            <a:off x="10882189" y="2280562"/>
            <a:ext cx="167676" cy="1563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 flipH="1">
            <a:off x="11049865" y="1675844"/>
            <a:ext cx="4650" cy="761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8464709" y="1110682"/>
            <a:ext cx="2" cy="6613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6161287" y="2674097"/>
            <a:ext cx="43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９</a:t>
            </a:r>
            <a:r>
              <a:rPr kumimoji="1" lang="en-US" altLang="ja-JP" sz="2000" smtClean="0"/>
              <a:t>V</a:t>
            </a:r>
            <a:endParaRPr kumimoji="1" lang="ja-JP" altLang="en-US" sz="2000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8592278" y="2474042"/>
            <a:ext cx="880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１００ｋ</a:t>
            </a:r>
            <a:r>
              <a:rPr kumimoji="1" lang="en-US" altLang="ja-JP" sz="2000" smtClean="0"/>
              <a:t>Ω</a:t>
            </a:r>
            <a:endParaRPr kumimoji="1" lang="ja-JP" altLang="en-US" sz="2000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1057650" y="1856336"/>
            <a:ext cx="78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ブザー</a:t>
            </a:r>
            <a:endParaRPr kumimoji="1" lang="ja-JP" altLang="en-US" sz="200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10288597" y="3387526"/>
            <a:ext cx="122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トランジスタ</a:t>
            </a:r>
            <a:endParaRPr kumimoji="1" lang="ja-JP" altLang="en-US" sz="2000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9751637" y="3585534"/>
            <a:ext cx="327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Ｂ</a:t>
            </a:r>
            <a:endParaRPr kumimoji="1" lang="ja-JP" altLang="en-US" sz="2000"/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10304944" y="2778656"/>
            <a:ext cx="320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Ｃ</a:t>
            </a:r>
            <a:endParaRPr kumimoji="1" lang="ja-JP" altLang="en-US" sz="2000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10283015" y="4051872"/>
            <a:ext cx="31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Ｅ</a:t>
            </a:r>
            <a:endParaRPr kumimoji="1" lang="ja-JP" altLang="en-US" sz="2000"/>
          </a:p>
        </p:txBody>
      </p:sp>
      <p:cxnSp>
        <p:nvCxnSpPr>
          <p:cNvPr id="153" name="直線コネクタ 152"/>
          <p:cNvCxnSpPr/>
          <p:nvPr/>
        </p:nvCxnSpPr>
        <p:spPr>
          <a:xfrm>
            <a:off x="8464710" y="3599857"/>
            <a:ext cx="10178" cy="7130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下矢印 154"/>
          <p:cNvSpPr/>
          <p:nvPr/>
        </p:nvSpPr>
        <p:spPr>
          <a:xfrm>
            <a:off x="8357497" y="1110682"/>
            <a:ext cx="234782" cy="2489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下矢印 156"/>
          <p:cNvSpPr/>
          <p:nvPr/>
        </p:nvSpPr>
        <p:spPr>
          <a:xfrm rot="16200000">
            <a:off x="9152558" y="2882416"/>
            <a:ext cx="274909" cy="1415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575973" y="3569762"/>
            <a:ext cx="1323093" cy="15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下矢印 157"/>
          <p:cNvSpPr/>
          <p:nvPr/>
        </p:nvSpPr>
        <p:spPr>
          <a:xfrm rot="5400000">
            <a:off x="1438967" y="5324913"/>
            <a:ext cx="234782" cy="1569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9" name="直線コネクタ 158"/>
          <p:cNvCxnSpPr/>
          <p:nvPr/>
        </p:nvCxnSpPr>
        <p:spPr>
          <a:xfrm>
            <a:off x="8474888" y="5333237"/>
            <a:ext cx="0" cy="7285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3851441" y="3208151"/>
            <a:ext cx="45719" cy="5196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620608" y="2436939"/>
            <a:ext cx="461665" cy="1265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mtClean="0"/>
              <a:t>流れない</a:t>
            </a:r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75974" y="4763089"/>
            <a:ext cx="1906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mtClean="0"/>
              <a:t>抵抗は小さい</a:t>
            </a:r>
            <a:endParaRPr kumimoji="1" lang="ja-JP" altLang="en-US" sz="1400"/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8700167" y="5066945"/>
            <a:ext cx="190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抵抗は大きい</a:t>
            </a:r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3874" y="211008"/>
            <a:ext cx="546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●明るい時の，電流の流れ　　抵抗小</a:t>
            </a:r>
            <a:endParaRPr kumimoji="1" lang="ja-JP" altLang="en-US" sz="2400"/>
          </a:p>
        </p:txBody>
      </p:sp>
      <p:sp>
        <p:nvSpPr>
          <p:cNvPr id="86" name="正方形/長方形 85"/>
          <p:cNvSpPr/>
          <p:nvPr/>
        </p:nvSpPr>
        <p:spPr>
          <a:xfrm rot="5400000">
            <a:off x="8158283" y="3867505"/>
            <a:ext cx="633209" cy="15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右矢印 92"/>
          <p:cNvSpPr/>
          <p:nvPr/>
        </p:nvSpPr>
        <p:spPr>
          <a:xfrm>
            <a:off x="6777672" y="856769"/>
            <a:ext cx="1569667" cy="1847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7999362" y="4267155"/>
            <a:ext cx="54436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375276" y="4128208"/>
            <a:ext cx="202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流れにくくなる</a:t>
            </a:r>
            <a:endParaRPr kumimoji="1" lang="ja-JP" altLang="en-US"/>
          </a:p>
        </p:txBody>
      </p:sp>
      <p:sp>
        <p:nvSpPr>
          <p:cNvPr id="99" name="下矢印 98"/>
          <p:cNvSpPr/>
          <p:nvPr/>
        </p:nvSpPr>
        <p:spPr>
          <a:xfrm rot="17590794">
            <a:off x="10102149" y="3862214"/>
            <a:ext cx="274909" cy="587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下矢印 101"/>
          <p:cNvSpPr/>
          <p:nvPr/>
        </p:nvSpPr>
        <p:spPr>
          <a:xfrm>
            <a:off x="10680222" y="4251741"/>
            <a:ext cx="234782" cy="1753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下矢印 105"/>
          <p:cNvSpPr/>
          <p:nvPr/>
        </p:nvSpPr>
        <p:spPr>
          <a:xfrm rot="5400000">
            <a:off x="8592393" y="4285104"/>
            <a:ext cx="234782" cy="3864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512451" y="201483"/>
            <a:ext cx="550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●暗い時の，電流の流れ　　　　　抵抗大</a:t>
            </a:r>
            <a:endParaRPr kumimoji="1" lang="ja-JP" altLang="en-US" sz="2400"/>
          </a:p>
        </p:txBody>
      </p:sp>
      <p:sp>
        <p:nvSpPr>
          <p:cNvPr id="113" name="下矢印 112"/>
          <p:cNvSpPr/>
          <p:nvPr/>
        </p:nvSpPr>
        <p:spPr>
          <a:xfrm>
            <a:off x="10366534" y="1179723"/>
            <a:ext cx="234782" cy="1753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右矢印 116"/>
          <p:cNvSpPr/>
          <p:nvPr/>
        </p:nvSpPr>
        <p:spPr>
          <a:xfrm>
            <a:off x="8641347" y="894302"/>
            <a:ext cx="1569667" cy="1847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下カーブ矢印 2"/>
          <p:cNvSpPr/>
          <p:nvPr/>
        </p:nvSpPr>
        <p:spPr>
          <a:xfrm>
            <a:off x="882620" y="1268578"/>
            <a:ext cx="1389146" cy="2118948"/>
          </a:xfrm>
          <a:prstGeom prst="curvedDownArrow">
            <a:avLst>
              <a:gd name="adj1" fmla="val 8989"/>
              <a:gd name="adj2" fmla="val 30915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8" name="下カーブ矢印 117"/>
          <p:cNvSpPr/>
          <p:nvPr/>
        </p:nvSpPr>
        <p:spPr>
          <a:xfrm rot="10800000">
            <a:off x="746428" y="3529466"/>
            <a:ext cx="1389146" cy="2252208"/>
          </a:xfrm>
          <a:prstGeom prst="curvedDownArrow">
            <a:avLst>
              <a:gd name="adj1" fmla="val 8989"/>
              <a:gd name="adj2" fmla="val 30915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9" name="下カーブ矢印 118"/>
          <p:cNvSpPr/>
          <p:nvPr/>
        </p:nvSpPr>
        <p:spPr>
          <a:xfrm>
            <a:off x="6828253" y="1246845"/>
            <a:ext cx="3507692" cy="1220148"/>
          </a:xfrm>
          <a:prstGeom prst="curvedDownArrow">
            <a:avLst>
              <a:gd name="adj1" fmla="val 8989"/>
              <a:gd name="adj2" fmla="val 30915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0" name="下カーブ矢印 119"/>
          <p:cNvSpPr/>
          <p:nvPr/>
        </p:nvSpPr>
        <p:spPr>
          <a:xfrm rot="10800000">
            <a:off x="6716593" y="4661398"/>
            <a:ext cx="3723309" cy="1343678"/>
          </a:xfrm>
          <a:prstGeom prst="curvedDownArrow">
            <a:avLst>
              <a:gd name="adj1" fmla="val 8989"/>
              <a:gd name="adj2" fmla="val 30915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21" name="直線コネクタ 120"/>
          <p:cNvCxnSpPr/>
          <p:nvPr/>
        </p:nvCxnSpPr>
        <p:spPr>
          <a:xfrm>
            <a:off x="2448404" y="3629911"/>
            <a:ext cx="0" cy="9516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下矢印 108"/>
          <p:cNvSpPr/>
          <p:nvPr/>
        </p:nvSpPr>
        <p:spPr>
          <a:xfrm>
            <a:off x="2338928" y="3712191"/>
            <a:ext cx="234782" cy="2294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" name="図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17662" y="171516"/>
            <a:ext cx="233812" cy="521595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2278" y="5899"/>
            <a:ext cx="431113" cy="9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55" grpId="0" animBg="1"/>
      <p:bldP spid="157" grpId="0" animBg="1"/>
      <p:bldP spid="23" grpId="0" animBg="1"/>
      <p:bldP spid="158" grpId="0" animBg="1"/>
      <p:bldP spid="31" grpId="0" animBg="1"/>
      <p:bldP spid="33" grpId="0"/>
      <p:bldP spid="37" grpId="0"/>
      <p:bldP spid="86" grpId="0" animBg="1"/>
      <p:bldP spid="95" grpId="0" animBg="1"/>
      <p:bldP spid="96" grpId="0"/>
      <p:bldP spid="99" grpId="0" animBg="1"/>
      <p:bldP spid="102" grpId="0" animBg="1"/>
      <p:bldP spid="106" grpId="0" animBg="1"/>
      <p:bldP spid="113" grpId="0" animBg="1"/>
      <p:bldP spid="117" grpId="0" animBg="1"/>
      <p:bldP spid="3" grpId="0" animBg="1"/>
      <p:bldP spid="118" grpId="0" animBg="1"/>
      <p:bldP spid="119" grpId="0" animBg="1"/>
      <p:bldP spid="120" grpId="0" animBg="1"/>
      <p:bldP spid="1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54660" y="233141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/>
              <a:t>ワークシートの４　回路図</a:t>
            </a:r>
            <a:endParaRPr kumimoji="1" lang="ja-JP" altLang="en-US" sz="2400"/>
          </a:p>
        </p:txBody>
      </p:sp>
      <p:grpSp>
        <p:nvGrpSpPr>
          <p:cNvPr id="2" name="グループ化 1"/>
          <p:cNvGrpSpPr/>
          <p:nvPr/>
        </p:nvGrpSpPr>
        <p:grpSpPr>
          <a:xfrm>
            <a:off x="310899" y="774629"/>
            <a:ext cx="8251952" cy="5401582"/>
            <a:chOff x="461901" y="774629"/>
            <a:chExt cx="9110724" cy="5401582"/>
          </a:xfrm>
        </p:grpSpPr>
        <p:sp>
          <p:nvSpPr>
            <p:cNvPr id="96" name="正方形/長方形 95"/>
            <p:cNvSpPr/>
            <p:nvPr/>
          </p:nvSpPr>
          <p:spPr>
            <a:xfrm>
              <a:off x="6723168" y="1604715"/>
              <a:ext cx="90382" cy="45749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5736121" y="2850461"/>
              <a:ext cx="1145279" cy="12675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コネクタ 3"/>
            <p:cNvCxnSpPr/>
            <p:nvPr/>
          </p:nvCxnSpPr>
          <p:spPr>
            <a:xfrm flipV="1">
              <a:off x="1014243" y="774629"/>
              <a:ext cx="7528891" cy="17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1014243" y="6158794"/>
              <a:ext cx="7528891" cy="17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014243" y="3304519"/>
              <a:ext cx="0" cy="28542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543133" y="3388217"/>
              <a:ext cx="0" cy="27879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6546365" y="4065466"/>
              <a:ext cx="22435" cy="20933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8543133" y="774629"/>
              <a:ext cx="1" cy="14615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8342578" y="2236195"/>
              <a:ext cx="401111" cy="115202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rot="10800000">
              <a:off x="8250880" y="4316304"/>
              <a:ext cx="591112" cy="69046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8247577" y="5006579"/>
              <a:ext cx="591113" cy="1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二等辺三角形 26"/>
            <p:cNvSpPr/>
            <p:nvPr/>
          </p:nvSpPr>
          <p:spPr>
            <a:xfrm rot="1792278">
              <a:off x="8904457" y="4316304"/>
              <a:ext cx="85314" cy="157053"/>
            </a:xfrm>
            <a:prstGeom prst="triangle">
              <a:avLst>
                <a:gd name="adj" fmla="val 524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 flipH="1">
              <a:off x="8713853" y="4445041"/>
              <a:ext cx="204832" cy="401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二等辺三角形 33"/>
            <p:cNvSpPr/>
            <p:nvPr/>
          </p:nvSpPr>
          <p:spPr>
            <a:xfrm rot="1792278">
              <a:off x="9006873" y="4380672"/>
              <a:ext cx="85314" cy="157053"/>
            </a:xfrm>
            <a:prstGeom prst="triangle">
              <a:avLst>
                <a:gd name="adj" fmla="val 524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flipH="1">
              <a:off x="8816268" y="4509409"/>
              <a:ext cx="204832" cy="401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6546365" y="1918136"/>
              <a:ext cx="0" cy="10168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5911608" y="3153472"/>
              <a:ext cx="0" cy="6822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5911608" y="2934982"/>
              <a:ext cx="622221" cy="2184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 flipV="1">
              <a:off x="5909859" y="3820147"/>
              <a:ext cx="647723" cy="2340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4074387" y="3481257"/>
              <a:ext cx="1833919" cy="133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/>
          </p:nvSpPr>
          <p:spPr>
            <a:xfrm>
              <a:off x="3873831" y="1846487"/>
              <a:ext cx="401111" cy="115202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コネクタ 64"/>
            <p:cNvCxnSpPr>
              <a:endCxn id="64" idx="0"/>
            </p:cNvCxnSpPr>
            <p:nvPr/>
          </p:nvCxnSpPr>
          <p:spPr>
            <a:xfrm>
              <a:off x="4074386" y="1412501"/>
              <a:ext cx="1" cy="4339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64" idx="2"/>
            </p:cNvCxnSpPr>
            <p:nvPr/>
          </p:nvCxnSpPr>
          <p:spPr>
            <a:xfrm flipH="1">
              <a:off x="4074385" y="2998509"/>
              <a:ext cx="2" cy="9750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628718" y="3057804"/>
              <a:ext cx="771049" cy="38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807224" y="3304519"/>
              <a:ext cx="414038" cy="13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1014243" y="792046"/>
              <a:ext cx="0" cy="22521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6546365" y="774629"/>
              <a:ext cx="0" cy="9917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6533829" y="1761732"/>
              <a:ext cx="189339" cy="4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6533829" y="1915803"/>
              <a:ext cx="189339" cy="4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H="1">
              <a:off x="6813550" y="1410521"/>
              <a:ext cx="189442" cy="19903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 flipV="1">
              <a:off x="6819195" y="2062204"/>
              <a:ext cx="190379" cy="16978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H="1">
              <a:off x="7009575" y="1405652"/>
              <a:ext cx="5280" cy="8263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4074385" y="792046"/>
              <a:ext cx="2" cy="7179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テキスト ボックス 116"/>
            <p:cNvSpPr txBox="1"/>
            <p:nvPr/>
          </p:nvSpPr>
          <p:spPr>
            <a:xfrm>
              <a:off x="461901" y="2653878"/>
              <a:ext cx="489943" cy="434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９</a:t>
              </a:r>
              <a:r>
                <a:rPr kumimoji="1" lang="en-US" altLang="ja-JP" sz="2000" smtClean="0"/>
                <a:t>V</a:t>
              </a:r>
              <a:endParaRPr kumimoji="1" lang="ja-JP" altLang="en-US" sz="200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4219228" y="2272269"/>
              <a:ext cx="1082658" cy="434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１０</a:t>
              </a:r>
              <a:r>
                <a:rPr lang="ja-JP" altLang="en-US" sz="2000"/>
                <a:t>０</a:t>
              </a:r>
              <a:r>
                <a:rPr kumimoji="1" lang="ja-JP" altLang="en-US" sz="2000" smtClean="0"/>
                <a:t>ｋ</a:t>
              </a:r>
              <a:r>
                <a:rPr kumimoji="1" lang="en-US" altLang="ja-JP" sz="2000" smtClean="0"/>
                <a:t>Ω</a:t>
              </a:r>
              <a:endParaRPr kumimoji="1" lang="ja-JP" altLang="en-US" sz="200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8713853" y="2542708"/>
              <a:ext cx="852115" cy="434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６８０</a:t>
              </a:r>
              <a:r>
                <a:rPr kumimoji="1" lang="en-US" altLang="ja-JP" sz="2000" smtClean="0"/>
                <a:t>Ω</a:t>
              </a:r>
              <a:endParaRPr kumimoji="1" lang="ja-JP" altLang="en-US" sz="200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7018414" y="1601615"/>
              <a:ext cx="886311" cy="434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ブザー</a:t>
              </a:r>
              <a:endParaRPr kumimoji="1" lang="ja-JP" altLang="en-US" sz="2000"/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9015844" y="4577076"/>
              <a:ext cx="556781" cy="434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smtClean="0"/>
                <a:t>LED</a:t>
              </a:r>
              <a:endParaRPr kumimoji="1" lang="ja-JP" altLang="en-US" sz="2000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6145231" y="3264054"/>
              <a:ext cx="1394594" cy="434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トランジスタ</a:t>
              </a:r>
              <a:endParaRPr kumimoji="1" lang="ja-JP" altLang="en-US" sz="2000"/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5535566" y="3479034"/>
              <a:ext cx="371809" cy="434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Ｂ</a:t>
              </a:r>
              <a:endParaRPr kumimoji="1" lang="ja-JP" altLang="en-US" sz="2000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6163791" y="2602993"/>
              <a:ext cx="364038" cy="434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Ｃ</a:t>
              </a:r>
              <a:endParaRPr kumimoji="1" lang="ja-JP" altLang="en-US" sz="2000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6138893" y="3985345"/>
              <a:ext cx="356265" cy="434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Ｅ</a:t>
              </a:r>
              <a:endParaRPr kumimoji="1" lang="ja-JP" altLang="en-US" sz="2000"/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4074385" y="5561711"/>
              <a:ext cx="2" cy="614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3787708" y="3970194"/>
              <a:ext cx="587209" cy="33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3787704" y="3970194"/>
              <a:ext cx="2" cy="424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4383306" y="3960231"/>
              <a:ext cx="2" cy="4246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3804482" y="5561710"/>
              <a:ext cx="587217" cy="41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4383308" y="5230784"/>
              <a:ext cx="2" cy="3309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H="1">
              <a:off x="3796095" y="5230784"/>
              <a:ext cx="2" cy="3309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/>
            <p:cNvSpPr txBox="1"/>
            <p:nvPr/>
          </p:nvSpPr>
          <p:spPr>
            <a:xfrm>
              <a:off x="3396672" y="4582159"/>
              <a:ext cx="2324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smtClean="0">
                  <a:solidFill>
                    <a:srgbClr val="FF0000"/>
                  </a:solidFill>
                </a:rPr>
                <a:t>１</a:t>
              </a:r>
              <a:r>
                <a:rPr lang="en-US" altLang="ja-JP" sz="2000" smtClean="0">
                  <a:solidFill>
                    <a:srgbClr val="FF0000"/>
                  </a:solidFill>
                </a:rPr>
                <a:t>k</a:t>
              </a:r>
              <a:r>
                <a:rPr kumimoji="1" lang="en-US" altLang="ja-JP" sz="2000" smtClean="0">
                  <a:solidFill>
                    <a:srgbClr val="FF0000"/>
                  </a:solidFill>
                </a:rPr>
                <a:t>Ω</a:t>
              </a:r>
              <a:r>
                <a:rPr kumimoji="1" lang="ja-JP" altLang="en-US" sz="2000" smtClean="0">
                  <a:solidFill>
                    <a:srgbClr val="FF0000"/>
                  </a:solidFill>
                </a:rPr>
                <a:t>　</a:t>
              </a:r>
              <a:r>
                <a:rPr kumimoji="1" lang="en-US" altLang="ja-JP" sz="2000" smtClean="0">
                  <a:solidFill>
                    <a:srgbClr val="FF0000"/>
                  </a:solidFill>
                </a:rPr>
                <a:t>100kΩ</a:t>
              </a:r>
              <a:endParaRPr kumimoji="1" lang="ja-JP" altLang="en-US" sz="2000">
                <a:solidFill>
                  <a:srgbClr val="FF0000"/>
                </a:solidFill>
              </a:endParaRPr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8562851" y="463973"/>
            <a:ext cx="3629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・</a:t>
            </a:r>
            <a:r>
              <a:rPr lang="ja-JP" altLang="en-US" sz="2400" smtClean="0">
                <a:solidFill>
                  <a:srgbClr val="FF0000"/>
                </a:solidFill>
              </a:rPr>
              <a:t>１ｋ</a:t>
            </a:r>
            <a:r>
              <a:rPr lang="en-US" altLang="ja-JP" sz="2400" smtClean="0">
                <a:solidFill>
                  <a:srgbClr val="FF0000"/>
                </a:solidFill>
              </a:rPr>
              <a:t>Ω</a:t>
            </a:r>
            <a:r>
              <a:rPr lang="ja-JP" altLang="en-US" sz="2400" smtClean="0">
                <a:solidFill>
                  <a:srgbClr val="FF0000"/>
                </a:solidFill>
              </a:rPr>
              <a:t>の場合</a:t>
            </a:r>
            <a:endParaRPr lang="en-US" altLang="ja-JP" sz="2400" smtClean="0">
              <a:solidFill>
                <a:srgbClr val="FF0000"/>
              </a:solidFill>
            </a:endParaRPr>
          </a:p>
          <a:p>
            <a:r>
              <a:rPr lang="ja-JP" altLang="en-US" sz="2400"/>
              <a:t>　</a:t>
            </a:r>
            <a:r>
              <a:rPr lang="ja-JP" altLang="en-US" sz="2400" smtClean="0"/>
              <a:t>抵抗がやや小さいため</a:t>
            </a:r>
            <a:endParaRPr lang="en-US" altLang="ja-JP" sz="2400" smtClean="0"/>
          </a:p>
          <a:p>
            <a:r>
              <a:rPr lang="ja-JP" altLang="en-US" sz="2400"/>
              <a:t>　</a:t>
            </a:r>
            <a:r>
              <a:rPr lang="ja-JP" altLang="en-US" sz="2400" smtClean="0"/>
              <a:t>ベース電流は流れ</a:t>
            </a:r>
            <a:endParaRPr lang="en-US" altLang="ja-JP" sz="2400" smtClean="0"/>
          </a:p>
          <a:p>
            <a:r>
              <a:rPr lang="ja-JP" altLang="en-US" sz="2400"/>
              <a:t>　</a:t>
            </a:r>
            <a:r>
              <a:rPr lang="ja-JP" altLang="en-US" sz="2400" smtClean="0"/>
              <a:t>（　　　　　）</a:t>
            </a:r>
            <a:endParaRPr lang="en-US" altLang="ja-JP" sz="2400" smtClean="0"/>
          </a:p>
          <a:p>
            <a:r>
              <a:rPr lang="ja-JP" altLang="en-US" sz="2400" smtClean="0"/>
              <a:t>　ブザーが鳴（　　　　　）</a:t>
            </a:r>
            <a:endParaRPr lang="en-US" altLang="ja-JP" sz="2400"/>
          </a:p>
          <a:p>
            <a:endParaRPr lang="en-US" altLang="ja-JP" sz="2400" smtClean="0"/>
          </a:p>
          <a:p>
            <a:r>
              <a:rPr lang="ja-JP" altLang="en-US" sz="2400" smtClean="0"/>
              <a:t>・</a:t>
            </a:r>
            <a:r>
              <a:rPr lang="en-US" altLang="ja-JP" sz="2400" smtClean="0">
                <a:solidFill>
                  <a:srgbClr val="FF0000"/>
                </a:solidFill>
              </a:rPr>
              <a:t>100</a:t>
            </a:r>
            <a:r>
              <a:rPr lang="ja-JP" altLang="en-US" sz="2400" smtClean="0">
                <a:solidFill>
                  <a:srgbClr val="FF0000"/>
                </a:solidFill>
              </a:rPr>
              <a:t>ｋ</a:t>
            </a:r>
            <a:r>
              <a:rPr lang="en-US" altLang="ja-JP" sz="2400" smtClean="0">
                <a:solidFill>
                  <a:srgbClr val="FF0000"/>
                </a:solidFill>
              </a:rPr>
              <a:t>Ω</a:t>
            </a:r>
            <a:r>
              <a:rPr lang="ja-JP" altLang="en-US" sz="2400" smtClean="0">
                <a:solidFill>
                  <a:srgbClr val="FF0000"/>
                </a:solidFill>
              </a:rPr>
              <a:t>の場合</a:t>
            </a:r>
            <a:endParaRPr lang="en-US" altLang="ja-JP" sz="2400" smtClean="0">
              <a:solidFill>
                <a:srgbClr val="FF0000"/>
              </a:solidFill>
            </a:endParaRPr>
          </a:p>
          <a:p>
            <a:r>
              <a:rPr lang="ja-JP" altLang="en-US" sz="2400"/>
              <a:t>　</a:t>
            </a:r>
            <a:r>
              <a:rPr lang="ja-JP" altLang="en-US" sz="2400" smtClean="0"/>
              <a:t>抵抗が大きいため</a:t>
            </a:r>
            <a:endParaRPr lang="en-US" altLang="ja-JP" sz="2400" smtClean="0"/>
          </a:p>
          <a:p>
            <a:r>
              <a:rPr lang="ja-JP" altLang="en-US" sz="2400"/>
              <a:t>　</a:t>
            </a:r>
            <a:r>
              <a:rPr lang="ja-JP" altLang="en-US" sz="2400" smtClean="0"/>
              <a:t>ベース電流は流れ</a:t>
            </a:r>
            <a:endParaRPr lang="en-US" altLang="ja-JP" sz="2400" smtClean="0"/>
          </a:p>
          <a:p>
            <a:r>
              <a:rPr lang="ja-JP" altLang="en-US" sz="2400"/>
              <a:t>　</a:t>
            </a:r>
            <a:r>
              <a:rPr lang="ja-JP" altLang="en-US" sz="2400" smtClean="0"/>
              <a:t>（　　　　　）</a:t>
            </a:r>
            <a:endParaRPr lang="en-US" altLang="ja-JP" sz="2400" smtClean="0"/>
          </a:p>
          <a:p>
            <a:r>
              <a:rPr kumimoji="1" lang="ja-JP" altLang="en-US" sz="2400" smtClean="0"/>
              <a:t>　ブザーが鳴（　　　　　）　</a:t>
            </a:r>
            <a:endParaRPr kumimoji="1" lang="en-US" altLang="ja-JP" sz="2400"/>
          </a:p>
          <a:p>
            <a:endParaRPr kumimoji="1" lang="ja-JP" altLang="en-US" sz="240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8985988" y="1569898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>
                <a:solidFill>
                  <a:srgbClr val="FF0000"/>
                </a:solidFill>
              </a:rPr>
              <a:t>ません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985988" y="3757470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mtClean="0">
                <a:solidFill>
                  <a:srgbClr val="FF0000"/>
                </a:solidFill>
              </a:rPr>
              <a:t>ます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0411088" y="1937246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</a:rPr>
              <a:t>ら</a:t>
            </a:r>
            <a:r>
              <a:rPr lang="ja-JP" altLang="en-US" sz="2400" smtClean="0">
                <a:solidFill>
                  <a:srgbClr val="FF0000"/>
                </a:solidFill>
              </a:rPr>
              <a:t>ない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0594645" y="4122834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>
                <a:solidFill>
                  <a:srgbClr val="FF0000"/>
                </a:solidFill>
              </a:rPr>
              <a:t>る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649050" y="463973"/>
            <a:ext cx="3162650" cy="46458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8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97" y="237346"/>
            <a:ext cx="4874145" cy="2715313"/>
          </a:xfrm>
          <a:prstGeom prst="rect">
            <a:avLst/>
          </a:prstGeom>
        </p:spPr>
      </p:pic>
      <p:sp>
        <p:nvSpPr>
          <p:cNvPr id="4" name="サブタイトル 2"/>
          <p:cNvSpPr txBox="1">
            <a:spLocks/>
          </p:cNvSpPr>
          <p:nvPr/>
        </p:nvSpPr>
        <p:spPr>
          <a:xfrm>
            <a:off x="-66675" y="80043"/>
            <a:ext cx="6353175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smtClean="0"/>
              <a:t>実際のブレットボード</a:t>
            </a:r>
            <a:endParaRPr lang="ja-JP" altLang="en-US" sz="48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74705" y="3217991"/>
            <a:ext cx="251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②１０番に配置してある　</a:t>
            </a:r>
            <a:endParaRPr kumimoji="1"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　</a:t>
            </a:r>
            <a:r>
              <a:rPr kumimoji="1" lang="ja-JP" altLang="en-US" smtClean="0"/>
              <a:t>リード線を抜く</a:t>
            </a:r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177087" y="3804166"/>
            <a:ext cx="250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③</a:t>
            </a:r>
            <a:r>
              <a:rPr kumimoji="1" lang="ja-JP" altLang="en-US" smtClean="0">
                <a:solidFill>
                  <a:srgbClr val="FF0000"/>
                </a:solidFill>
              </a:rPr>
              <a:t>１ｋ</a:t>
            </a:r>
            <a:r>
              <a:rPr kumimoji="1" lang="en-US" altLang="ja-JP" smtClean="0">
                <a:solidFill>
                  <a:srgbClr val="FF0000"/>
                </a:solidFill>
              </a:rPr>
              <a:t>Ω</a:t>
            </a:r>
            <a:r>
              <a:rPr kumimoji="1" lang="ja-JP" altLang="en-US" smtClean="0"/>
              <a:t>（茶黒</a:t>
            </a:r>
            <a:r>
              <a:rPr kumimoji="1" lang="ja-JP" altLang="en-US" smtClean="0">
                <a:solidFill>
                  <a:srgbClr val="FF0000"/>
                </a:solidFill>
              </a:rPr>
              <a:t>赤</a:t>
            </a:r>
            <a:r>
              <a:rPr kumimoji="1" lang="ja-JP" altLang="en-US" smtClean="0"/>
              <a:t>金）を</a:t>
            </a:r>
            <a:endParaRPr kumimoji="1"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  １０番に配置する</a:t>
            </a:r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9" y="797297"/>
            <a:ext cx="6650261" cy="556644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174705" y="2829609"/>
            <a:ext cx="186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①</a:t>
            </a:r>
            <a:r>
              <a:rPr kumimoji="1" lang="ja-JP" altLang="en-US" smtClean="0"/>
              <a:t>電源</a:t>
            </a:r>
            <a:r>
              <a:rPr kumimoji="1" lang="en-US" altLang="ja-JP" smtClean="0"/>
              <a:t>OFF</a:t>
            </a:r>
            <a:r>
              <a:rPr kumimoji="1" lang="ja-JP" altLang="en-US" smtClean="0"/>
              <a:t>にする</a:t>
            </a:r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58818" y="3221772"/>
            <a:ext cx="2428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⑥</a:t>
            </a:r>
            <a:r>
              <a:rPr kumimoji="1" lang="ja-JP" altLang="en-US" smtClean="0">
                <a:solidFill>
                  <a:srgbClr val="FF0000"/>
                </a:solidFill>
              </a:rPr>
              <a:t>１ｋ</a:t>
            </a:r>
            <a:r>
              <a:rPr kumimoji="1" lang="en-US" altLang="ja-JP" smtClean="0"/>
              <a:t>Ω</a:t>
            </a:r>
            <a:r>
              <a:rPr kumimoji="1" lang="ja-JP" altLang="en-US" smtClean="0"/>
              <a:t>（茶黒</a:t>
            </a:r>
            <a:r>
              <a:rPr kumimoji="1" lang="ja-JP" altLang="en-US" smtClean="0">
                <a:solidFill>
                  <a:srgbClr val="FF0000"/>
                </a:solidFill>
              </a:rPr>
              <a:t>赤</a:t>
            </a:r>
            <a:r>
              <a:rPr kumimoji="1" lang="ja-JP" altLang="en-US" smtClean="0"/>
              <a:t>金）を</a:t>
            </a:r>
            <a:endParaRPr kumimoji="1"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 </a:t>
            </a:r>
            <a:r>
              <a:rPr lang="ja-JP" altLang="en-US" smtClean="0">
                <a:solidFill>
                  <a:srgbClr val="FF0000"/>
                </a:solidFill>
              </a:rPr>
              <a:t>１００ｋ</a:t>
            </a:r>
            <a:r>
              <a:rPr lang="en-US" altLang="ja-JP" smtClean="0"/>
              <a:t>Ω</a:t>
            </a:r>
            <a:r>
              <a:rPr lang="ja-JP" altLang="en-US" smtClean="0"/>
              <a:t>（茶黒</a:t>
            </a:r>
            <a:r>
              <a:rPr lang="ja-JP" altLang="en-US" smtClean="0">
                <a:solidFill>
                  <a:srgbClr val="FF0000"/>
                </a:solidFill>
              </a:rPr>
              <a:t>黄</a:t>
            </a:r>
            <a:r>
              <a:rPr lang="ja-JP" altLang="en-US" smtClean="0"/>
              <a:t>金）</a:t>
            </a:r>
            <a:endParaRPr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  に変更する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82445" y="4390609"/>
            <a:ext cx="266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④電源を</a:t>
            </a:r>
            <a:r>
              <a:rPr kumimoji="1" lang="en-US" altLang="ja-JP" smtClean="0"/>
              <a:t>ON</a:t>
            </a:r>
            <a:r>
              <a:rPr kumimoji="1" lang="ja-JP" altLang="en-US" smtClean="0"/>
              <a:t>にし</a:t>
            </a:r>
            <a:endParaRPr kumimoji="1"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　</a:t>
            </a:r>
            <a:r>
              <a:rPr kumimoji="1" lang="ja-JP" altLang="en-US" smtClean="0"/>
              <a:t>ブザーが</a:t>
            </a:r>
            <a:r>
              <a:rPr lang="ja-JP" altLang="en-US" smtClean="0">
                <a:solidFill>
                  <a:srgbClr val="FF0000"/>
                </a:solidFill>
              </a:rPr>
              <a:t>鳴ならな</a:t>
            </a:r>
            <a:r>
              <a:rPr lang="ja-JP" altLang="en-US" smtClean="0"/>
              <a:t>い</a:t>
            </a:r>
            <a:endParaRPr lang="en-US" altLang="ja-JP" smtClean="0"/>
          </a:p>
          <a:p>
            <a:r>
              <a:rPr kumimoji="1" lang="ja-JP" altLang="en-US"/>
              <a:t>　</a:t>
            </a:r>
            <a:r>
              <a:rPr kumimoji="1" lang="ja-JP" altLang="en-US" smtClean="0"/>
              <a:t>　ことを確認する</a:t>
            </a:r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670254" y="2825143"/>
            <a:ext cx="186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⑤</a:t>
            </a:r>
            <a:r>
              <a:rPr kumimoji="1" lang="ja-JP" altLang="en-US" smtClean="0"/>
              <a:t>電源</a:t>
            </a:r>
            <a:r>
              <a:rPr kumimoji="1" lang="en-US" altLang="ja-JP" smtClean="0"/>
              <a:t>OFF</a:t>
            </a:r>
            <a:r>
              <a:rPr kumimoji="1" lang="ja-JP" altLang="en-US" smtClean="0"/>
              <a:t>にする</a:t>
            </a:r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665492" y="4392752"/>
            <a:ext cx="266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⑦電源を</a:t>
            </a:r>
            <a:r>
              <a:rPr kumimoji="1" lang="en-US" altLang="ja-JP" smtClean="0"/>
              <a:t>ON</a:t>
            </a:r>
            <a:r>
              <a:rPr kumimoji="1" lang="ja-JP" altLang="en-US" smtClean="0"/>
              <a:t>にし</a:t>
            </a:r>
            <a:endParaRPr kumimoji="1"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　</a:t>
            </a:r>
            <a:r>
              <a:rPr kumimoji="1" lang="ja-JP" altLang="en-US" smtClean="0"/>
              <a:t>ブザーが</a:t>
            </a:r>
            <a:r>
              <a:rPr lang="ja-JP" altLang="en-US" smtClean="0">
                <a:solidFill>
                  <a:srgbClr val="FF0000"/>
                </a:solidFill>
              </a:rPr>
              <a:t>鳴る</a:t>
            </a:r>
            <a:r>
              <a:rPr lang="ja-JP" altLang="en-US" smtClean="0"/>
              <a:t>こと</a:t>
            </a:r>
            <a:endParaRPr lang="en-US" altLang="ja-JP" smtClean="0"/>
          </a:p>
          <a:p>
            <a:r>
              <a:rPr kumimoji="1" lang="ja-JP" altLang="en-US"/>
              <a:t>　</a:t>
            </a:r>
            <a:r>
              <a:rPr kumimoji="1" lang="ja-JP" altLang="en-US" smtClean="0"/>
              <a:t>　を確認する</a:t>
            </a:r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60422" y="4307339"/>
            <a:ext cx="35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mtClean="0"/>
              <a:t>Ｂ</a:t>
            </a:r>
            <a:endParaRPr kumimoji="1" lang="ja-JP" altLang="en-US" sz="2400" b="1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8748" y="4714895"/>
            <a:ext cx="82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/>
              <a:t>1kΩ</a:t>
            </a:r>
            <a:endParaRPr kumimoji="1" lang="ja-JP" altLang="en-US" sz="2400" b="1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69321" y="4707904"/>
            <a:ext cx="114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/>
              <a:t>100kΩ</a:t>
            </a:r>
            <a:endParaRPr kumimoji="1" lang="ja-JP" altLang="en-US" sz="2400" b="1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4731392" y="3380763"/>
            <a:ext cx="2451053" cy="4234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97" y="237346"/>
            <a:ext cx="4874145" cy="2715313"/>
          </a:xfrm>
          <a:prstGeom prst="rect">
            <a:avLst/>
          </a:prstGeom>
        </p:spPr>
      </p:pic>
      <p:sp>
        <p:nvSpPr>
          <p:cNvPr id="4" name="サブタイトル 2"/>
          <p:cNvSpPr txBox="1">
            <a:spLocks/>
          </p:cNvSpPr>
          <p:nvPr/>
        </p:nvSpPr>
        <p:spPr>
          <a:xfrm>
            <a:off x="0" y="76196"/>
            <a:ext cx="7423820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smtClean="0"/>
              <a:t>CdS</a:t>
            </a:r>
            <a:r>
              <a:rPr lang="ja-JP" altLang="en-US" sz="4800" smtClean="0"/>
              <a:t>を取り付けてみましょう</a:t>
            </a:r>
            <a:endParaRPr lang="ja-JP" altLang="en-US" sz="48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74705" y="3217991"/>
            <a:ext cx="251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②１０番に配置してある　</a:t>
            </a:r>
            <a:endParaRPr kumimoji="1"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　</a:t>
            </a:r>
            <a:r>
              <a:rPr kumimoji="1" lang="ja-JP" altLang="en-US" smtClean="0"/>
              <a:t>リード線を抜く</a:t>
            </a:r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177087" y="3804166"/>
            <a:ext cx="250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③</a:t>
            </a:r>
            <a:r>
              <a:rPr kumimoji="1" lang="ja-JP" altLang="en-US" smtClean="0">
                <a:solidFill>
                  <a:srgbClr val="FF0000"/>
                </a:solidFill>
              </a:rPr>
              <a:t>１ｋ</a:t>
            </a:r>
            <a:r>
              <a:rPr kumimoji="1" lang="en-US" altLang="ja-JP" smtClean="0">
                <a:solidFill>
                  <a:srgbClr val="FF0000"/>
                </a:solidFill>
              </a:rPr>
              <a:t>Ω</a:t>
            </a:r>
            <a:r>
              <a:rPr kumimoji="1" lang="ja-JP" altLang="en-US" smtClean="0"/>
              <a:t>（茶黒</a:t>
            </a:r>
            <a:r>
              <a:rPr kumimoji="1" lang="ja-JP" altLang="en-US" smtClean="0">
                <a:solidFill>
                  <a:srgbClr val="FF0000"/>
                </a:solidFill>
              </a:rPr>
              <a:t>赤</a:t>
            </a:r>
            <a:r>
              <a:rPr kumimoji="1" lang="ja-JP" altLang="en-US" smtClean="0"/>
              <a:t>金）を</a:t>
            </a:r>
            <a:endParaRPr kumimoji="1"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  １０番に配置する</a:t>
            </a:r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9" y="797297"/>
            <a:ext cx="6650261" cy="556644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174705" y="2829609"/>
            <a:ext cx="186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①</a:t>
            </a:r>
            <a:r>
              <a:rPr kumimoji="1" lang="ja-JP" altLang="en-US" smtClean="0"/>
              <a:t>電源</a:t>
            </a:r>
            <a:r>
              <a:rPr kumimoji="1" lang="en-US" altLang="ja-JP" smtClean="0"/>
              <a:t>OFF</a:t>
            </a:r>
            <a:r>
              <a:rPr kumimoji="1" lang="ja-JP" altLang="en-US" smtClean="0"/>
              <a:t>にする</a:t>
            </a:r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58818" y="3221772"/>
            <a:ext cx="2428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⑥</a:t>
            </a:r>
            <a:r>
              <a:rPr kumimoji="1" lang="ja-JP" altLang="en-US" smtClean="0">
                <a:solidFill>
                  <a:srgbClr val="FF0000"/>
                </a:solidFill>
              </a:rPr>
              <a:t>１ｋ</a:t>
            </a:r>
            <a:r>
              <a:rPr kumimoji="1" lang="en-US" altLang="ja-JP" smtClean="0"/>
              <a:t>Ω</a:t>
            </a:r>
            <a:r>
              <a:rPr kumimoji="1" lang="ja-JP" altLang="en-US" smtClean="0"/>
              <a:t>（茶黒</a:t>
            </a:r>
            <a:r>
              <a:rPr kumimoji="1" lang="ja-JP" altLang="en-US" smtClean="0">
                <a:solidFill>
                  <a:srgbClr val="FF0000"/>
                </a:solidFill>
              </a:rPr>
              <a:t>赤</a:t>
            </a:r>
            <a:r>
              <a:rPr kumimoji="1" lang="ja-JP" altLang="en-US" smtClean="0"/>
              <a:t>金）を</a:t>
            </a:r>
            <a:endParaRPr kumimoji="1"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 </a:t>
            </a:r>
            <a:r>
              <a:rPr lang="ja-JP" altLang="en-US" smtClean="0">
                <a:solidFill>
                  <a:srgbClr val="FF0000"/>
                </a:solidFill>
              </a:rPr>
              <a:t>１００ｋ</a:t>
            </a:r>
            <a:r>
              <a:rPr lang="en-US" altLang="ja-JP" smtClean="0"/>
              <a:t>Ω</a:t>
            </a:r>
            <a:r>
              <a:rPr lang="ja-JP" altLang="en-US" smtClean="0"/>
              <a:t>（茶黒</a:t>
            </a:r>
            <a:r>
              <a:rPr lang="ja-JP" altLang="en-US" smtClean="0">
                <a:solidFill>
                  <a:srgbClr val="FF0000"/>
                </a:solidFill>
              </a:rPr>
              <a:t>黄</a:t>
            </a:r>
            <a:r>
              <a:rPr lang="ja-JP" altLang="en-US" smtClean="0"/>
              <a:t>金）</a:t>
            </a:r>
            <a:endParaRPr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  に変更する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82445" y="4390609"/>
            <a:ext cx="266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④電源を</a:t>
            </a:r>
            <a:r>
              <a:rPr kumimoji="1" lang="en-US" altLang="ja-JP" smtClean="0"/>
              <a:t>ON</a:t>
            </a:r>
            <a:r>
              <a:rPr kumimoji="1" lang="ja-JP" altLang="en-US" smtClean="0"/>
              <a:t>にし</a:t>
            </a:r>
            <a:endParaRPr kumimoji="1"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　</a:t>
            </a:r>
            <a:r>
              <a:rPr kumimoji="1" lang="ja-JP" altLang="en-US" smtClean="0"/>
              <a:t>ブザーが</a:t>
            </a:r>
            <a:r>
              <a:rPr lang="ja-JP" altLang="en-US" smtClean="0">
                <a:solidFill>
                  <a:srgbClr val="FF0000"/>
                </a:solidFill>
              </a:rPr>
              <a:t>鳴ならな</a:t>
            </a:r>
            <a:r>
              <a:rPr lang="ja-JP" altLang="en-US" smtClean="0"/>
              <a:t>い</a:t>
            </a:r>
            <a:endParaRPr lang="en-US" altLang="ja-JP" smtClean="0"/>
          </a:p>
          <a:p>
            <a:r>
              <a:rPr kumimoji="1" lang="ja-JP" altLang="en-US"/>
              <a:t>　</a:t>
            </a:r>
            <a:r>
              <a:rPr kumimoji="1" lang="ja-JP" altLang="en-US" smtClean="0"/>
              <a:t>　ことを確認する</a:t>
            </a:r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670254" y="2825143"/>
            <a:ext cx="186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⑤</a:t>
            </a:r>
            <a:r>
              <a:rPr kumimoji="1" lang="ja-JP" altLang="en-US" smtClean="0"/>
              <a:t>電源</a:t>
            </a:r>
            <a:r>
              <a:rPr kumimoji="1" lang="en-US" altLang="ja-JP" smtClean="0"/>
              <a:t>OFF</a:t>
            </a:r>
            <a:r>
              <a:rPr kumimoji="1" lang="ja-JP" altLang="en-US" smtClean="0"/>
              <a:t>にする</a:t>
            </a:r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665492" y="4392752"/>
            <a:ext cx="266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⑦電源を</a:t>
            </a:r>
            <a:r>
              <a:rPr kumimoji="1" lang="en-US" altLang="ja-JP" smtClean="0"/>
              <a:t>ON</a:t>
            </a:r>
            <a:r>
              <a:rPr kumimoji="1" lang="ja-JP" altLang="en-US" smtClean="0"/>
              <a:t>にし</a:t>
            </a:r>
            <a:endParaRPr kumimoji="1" lang="en-US" altLang="ja-JP" smtClean="0"/>
          </a:p>
          <a:p>
            <a:r>
              <a:rPr lang="ja-JP" altLang="en-US"/>
              <a:t>　</a:t>
            </a:r>
            <a:r>
              <a:rPr lang="ja-JP" altLang="en-US" smtClean="0"/>
              <a:t>　</a:t>
            </a:r>
            <a:r>
              <a:rPr kumimoji="1" lang="ja-JP" altLang="en-US" smtClean="0"/>
              <a:t>ブザーが</a:t>
            </a:r>
            <a:r>
              <a:rPr lang="ja-JP" altLang="en-US" smtClean="0">
                <a:solidFill>
                  <a:srgbClr val="FF0000"/>
                </a:solidFill>
              </a:rPr>
              <a:t>鳴る</a:t>
            </a:r>
            <a:r>
              <a:rPr lang="ja-JP" altLang="en-US" smtClean="0"/>
              <a:t>こと</a:t>
            </a:r>
            <a:endParaRPr lang="en-US" altLang="ja-JP" smtClean="0"/>
          </a:p>
          <a:p>
            <a:r>
              <a:rPr kumimoji="1" lang="ja-JP" altLang="en-US"/>
              <a:t>　</a:t>
            </a:r>
            <a:r>
              <a:rPr kumimoji="1" lang="ja-JP" altLang="en-US" smtClean="0"/>
              <a:t>　を確認する</a:t>
            </a:r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60422" y="4307339"/>
            <a:ext cx="35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mtClean="0"/>
              <a:t>Ｂ</a:t>
            </a:r>
            <a:endParaRPr kumimoji="1" lang="ja-JP" altLang="en-US" sz="2400" b="1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8748" y="4714895"/>
            <a:ext cx="82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/>
              <a:t>1kΩ</a:t>
            </a:r>
            <a:endParaRPr kumimoji="1" lang="ja-JP" altLang="en-US" sz="2400" b="1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69321" y="4707904"/>
            <a:ext cx="114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/>
              <a:t>100kΩ</a:t>
            </a:r>
            <a:endParaRPr kumimoji="1" lang="ja-JP" altLang="en-US" sz="2400" b="1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4731392" y="3380763"/>
            <a:ext cx="2451053" cy="4234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テキスト ボックス 83"/>
          <p:cNvSpPr txBox="1"/>
          <p:nvPr/>
        </p:nvSpPr>
        <p:spPr>
          <a:xfrm>
            <a:off x="729774" y="183891"/>
            <a:ext cx="550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●人感センサ付き電球の仕組み</a:t>
            </a:r>
            <a:endParaRPr kumimoji="1" lang="ja-JP" altLang="en-US" sz="2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140" y="1565479"/>
            <a:ext cx="160238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テキスト ボックス 147"/>
          <p:cNvSpPr txBox="1"/>
          <p:nvPr/>
        </p:nvSpPr>
        <p:spPr>
          <a:xfrm>
            <a:off x="9357100" y="2489058"/>
            <a:ext cx="21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人感センサ付き電球</a:t>
            </a:r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907255" y="3064173"/>
            <a:ext cx="1974259" cy="1260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5" name="直線コネクタ 114"/>
          <p:cNvCxnSpPr/>
          <p:nvPr/>
        </p:nvCxnSpPr>
        <p:spPr>
          <a:xfrm flipV="1">
            <a:off x="1621250" y="999389"/>
            <a:ext cx="7702060" cy="17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1590499" y="6354900"/>
            <a:ext cx="7752149" cy="17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>
            <a:off x="1590499" y="3461383"/>
            <a:ext cx="0" cy="29021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9323310" y="4234940"/>
            <a:ext cx="19339" cy="21199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9303975" y="2136811"/>
            <a:ext cx="0" cy="10114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8209765" y="3365572"/>
            <a:ext cx="0" cy="678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flipH="1">
            <a:off x="8209765" y="3148244"/>
            <a:ext cx="1132883" cy="2173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H="1" flipV="1">
            <a:off x="8206750" y="4028699"/>
            <a:ext cx="1116560" cy="232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V="1">
            <a:off x="5042719" y="3691612"/>
            <a:ext cx="3161354" cy="1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正方形/長方形 132"/>
          <p:cNvSpPr/>
          <p:nvPr/>
        </p:nvSpPr>
        <p:spPr>
          <a:xfrm>
            <a:off x="4805002" y="2065542"/>
            <a:ext cx="487397" cy="114589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コネクタ 133"/>
          <p:cNvCxnSpPr>
            <a:endCxn id="133" idx="0"/>
          </p:cNvCxnSpPr>
          <p:nvPr/>
        </p:nvCxnSpPr>
        <p:spPr>
          <a:xfrm>
            <a:off x="5042717" y="1633866"/>
            <a:ext cx="5983" cy="4316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33" idx="2"/>
          </p:cNvCxnSpPr>
          <p:nvPr/>
        </p:nvCxnSpPr>
        <p:spPr>
          <a:xfrm flipH="1">
            <a:off x="5042718" y="3211434"/>
            <a:ext cx="5982" cy="4934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956675" y="3253091"/>
            <a:ext cx="1329152" cy="38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 flipV="1">
            <a:off x="1264386" y="3460726"/>
            <a:ext cx="713728" cy="13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1621250" y="999389"/>
            <a:ext cx="0" cy="2240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9303975" y="999389"/>
            <a:ext cx="0" cy="9864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V="1">
            <a:off x="9282365" y="1981239"/>
            <a:ext cx="239887" cy="46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9282365" y="2139130"/>
            <a:ext cx="2398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5042717" y="1016713"/>
            <a:ext cx="4" cy="7141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941927" y="2818023"/>
            <a:ext cx="94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電源</a:t>
            </a:r>
            <a:endParaRPr kumimoji="1" lang="ja-JP" altLang="en-US" sz="2000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5388733" y="2365549"/>
            <a:ext cx="66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抵抗</a:t>
            </a:r>
            <a:endParaRPr kumimoji="1" lang="ja-JP" altLang="en-US" sz="200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8612488" y="3475565"/>
            <a:ext cx="2404035" cy="432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トランジスタ</a:t>
            </a:r>
            <a:endParaRPr kumimoji="1" lang="ja-JP" altLang="en-US" sz="2000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7561533" y="3689402"/>
            <a:ext cx="640933" cy="432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Ｂ</a:t>
            </a:r>
            <a:endParaRPr kumimoji="1" lang="ja-JP" altLang="en-US" sz="2000"/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8644483" y="2818023"/>
            <a:ext cx="627537" cy="432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Ｃ</a:t>
            </a:r>
            <a:endParaRPr kumimoji="1" lang="ja-JP" altLang="en-US" sz="2000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8601563" y="4193018"/>
            <a:ext cx="614138" cy="432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Ｅ</a:t>
            </a:r>
            <a:endParaRPr kumimoji="1" lang="ja-JP" altLang="en-US" sz="2000"/>
          </a:p>
        </p:txBody>
      </p:sp>
      <p:cxnSp>
        <p:nvCxnSpPr>
          <p:cNvPr id="153" name="直線コネクタ 152"/>
          <p:cNvCxnSpPr/>
          <p:nvPr/>
        </p:nvCxnSpPr>
        <p:spPr>
          <a:xfrm flipH="1">
            <a:off x="5042715" y="3704870"/>
            <a:ext cx="4" cy="10601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5062640" y="5313805"/>
            <a:ext cx="0" cy="1049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「cds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7984">
            <a:off x="4485068" y="4101399"/>
            <a:ext cx="1614658" cy="18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テキスト ボックス 161"/>
          <p:cNvSpPr txBox="1"/>
          <p:nvPr/>
        </p:nvSpPr>
        <p:spPr>
          <a:xfrm>
            <a:off x="5110465" y="4303346"/>
            <a:ext cx="7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err="1" smtClean="0"/>
              <a:t>CdS</a:t>
            </a:r>
            <a:endParaRPr kumimoji="1" lang="ja-JP" altLang="en-US" sz="240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0" y="3041165"/>
            <a:ext cx="1060433" cy="1086695"/>
          </a:xfrm>
          <a:prstGeom prst="rect">
            <a:avLst/>
          </a:prstGeom>
        </p:spPr>
      </p:pic>
      <p:cxnSp>
        <p:nvCxnSpPr>
          <p:cNvPr id="36" name="直線コネクタ 35"/>
          <p:cNvCxnSpPr/>
          <p:nvPr/>
        </p:nvCxnSpPr>
        <p:spPr>
          <a:xfrm>
            <a:off x="6684336" y="3704870"/>
            <a:ext cx="15181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053668" y="4113693"/>
            <a:ext cx="193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温度センサ</a:t>
            </a:r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9414141" y="2551702"/>
            <a:ext cx="1520560" cy="359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8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548498" y="2548259"/>
            <a:ext cx="2552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※</a:t>
            </a:r>
            <a:r>
              <a:rPr kumimoji="1" lang="ja-JP" altLang="en-US" sz="2400" smtClean="0"/>
              <a:t>ポイントは、</a:t>
            </a:r>
            <a:endParaRPr kumimoji="1" lang="en-US" altLang="ja-JP" sz="2400" smtClean="0"/>
          </a:p>
          <a:p>
            <a:r>
              <a:rPr kumimoji="1" lang="ja-JP" altLang="en-US" sz="2400" smtClean="0"/>
              <a:t>ベース電流を流す</a:t>
            </a:r>
            <a:endParaRPr kumimoji="1" lang="en-US" altLang="ja-JP" sz="2400" smtClean="0"/>
          </a:p>
          <a:p>
            <a:r>
              <a:rPr lang="ja-JP" altLang="en-US" sz="2400"/>
              <a:t>タイミング</a:t>
            </a:r>
            <a:r>
              <a:rPr lang="ja-JP" altLang="en-US" sz="2400" smtClean="0"/>
              <a:t>です。</a:t>
            </a:r>
            <a:endParaRPr kumimoji="1" lang="ja-JP" altLang="en-US" sz="2400"/>
          </a:p>
        </p:txBody>
      </p:sp>
      <p:sp>
        <p:nvSpPr>
          <p:cNvPr id="44" name="サブタイトル 2"/>
          <p:cNvSpPr txBox="1">
            <a:spLocks/>
          </p:cNvSpPr>
          <p:nvPr/>
        </p:nvSpPr>
        <p:spPr>
          <a:xfrm>
            <a:off x="222823" y="177243"/>
            <a:ext cx="10246015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smtClean="0"/>
              <a:t>明るくなると、ブザーがなる電気回路</a:t>
            </a:r>
            <a:endParaRPr lang="ja-JP" altLang="en-US" sz="4800"/>
          </a:p>
        </p:txBody>
      </p:sp>
      <p:grpSp>
        <p:nvGrpSpPr>
          <p:cNvPr id="2" name="グループ化 1"/>
          <p:cNvGrpSpPr/>
          <p:nvPr/>
        </p:nvGrpSpPr>
        <p:grpSpPr>
          <a:xfrm>
            <a:off x="138383" y="1120763"/>
            <a:ext cx="9108590" cy="4975130"/>
            <a:chOff x="745835" y="1201081"/>
            <a:chExt cx="9395688" cy="4975130"/>
          </a:xfrm>
        </p:grpSpPr>
        <p:sp>
          <p:nvSpPr>
            <p:cNvPr id="96" name="正方形/長方形 95"/>
            <p:cNvSpPr/>
            <p:nvPr/>
          </p:nvSpPr>
          <p:spPr>
            <a:xfrm>
              <a:off x="7202941" y="1965632"/>
              <a:ext cx="93209" cy="42137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6185021" y="3113027"/>
              <a:ext cx="1181101" cy="11674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コネクタ 3"/>
            <p:cNvCxnSpPr/>
            <p:nvPr/>
          </p:nvCxnSpPr>
          <p:spPr>
            <a:xfrm flipV="1">
              <a:off x="1315453" y="1201081"/>
              <a:ext cx="7764379" cy="16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1315453" y="6160169"/>
              <a:ext cx="7764379" cy="16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315453" y="3531238"/>
              <a:ext cx="0" cy="26289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9079831" y="3608328"/>
              <a:ext cx="0" cy="25678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7020608" y="4232108"/>
              <a:ext cx="23137" cy="1928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9079831" y="1201081"/>
              <a:ext cx="1" cy="1346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8873003" y="2547257"/>
              <a:ext cx="413657" cy="106107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rot="10800000">
              <a:off x="8778437" y="4463143"/>
              <a:ext cx="609601" cy="6359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8775030" y="5098921"/>
              <a:ext cx="609602" cy="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二等辺三角形 26"/>
            <p:cNvSpPr/>
            <p:nvPr/>
          </p:nvSpPr>
          <p:spPr>
            <a:xfrm rot="1792278">
              <a:off x="9452456" y="4463143"/>
              <a:ext cx="87982" cy="144654"/>
            </a:xfrm>
            <a:prstGeom prst="triangle">
              <a:avLst>
                <a:gd name="adj" fmla="val 524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 flipH="1">
              <a:off x="9255890" y="4581716"/>
              <a:ext cx="211239" cy="3695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二等辺三角形 33"/>
            <p:cNvSpPr/>
            <p:nvPr/>
          </p:nvSpPr>
          <p:spPr>
            <a:xfrm rot="1792278">
              <a:off x="9558075" y="4522429"/>
              <a:ext cx="87982" cy="144654"/>
            </a:xfrm>
            <a:prstGeom prst="triangle">
              <a:avLst>
                <a:gd name="adj" fmla="val 524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flipH="1">
              <a:off x="9361509" y="4641002"/>
              <a:ext cx="211239" cy="3695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7020608" y="2254309"/>
              <a:ext cx="0" cy="9365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6365997" y="3392116"/>
              <a:ext cx="0" cy="628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6365997" y="3190875"/>
              <a:ext cx="641683" cy="201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 flipV="1">
              <a:off x="6364194" y="4006157"/>
              <a:ext cx="667982" cy="215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4471312" y="3704651"/>
              <a:ext cx="236081" cy="16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446821" y="5768467"/>
              <a:ext cx="1" cy="3997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4471312" y="3392116"/>
              <a:ext cx="0" cy="3141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917870" y="3304001"/>
              <a:ext cx="795166" cy="3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1101959" y="3531238"/>
              <a:ext cx="426988" cy="12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1315453" y="1217123"/>
              <a:ext cx="0" cy="20743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7020608" y="1201081"/>
              <a:ext cx="0" cy="9134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7007680" y="2110253"/>
              <a:ext cx="195261" cy="4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7007680" y="2252160"/>
              <a:ext cx="195261" cy="4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H="1">
              <a:off x="7296150" y="1786770"/>
              <a:ext cx="195367" cy="1833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 flipV="1">
              <a:off x="7301972" y="2387003"/>
              <a:ext cx="196334" cy="15637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H="1">
              <a:off x="7498306" y="1782285"/>
              <a:ext cx="5445" cy="7610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4471310" y="1217123"/>
              <a:ext cx="2" cy="2592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テキスト ボックス 116"/>
            <p:cNvSpPr txBox="1"/>
            <p:nvPr/>
          </p:nvSpPr>
          <p:spPr>
            <a:xfrm>
              <a:off x="745835" y="2931964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９</a:t>
              </a:r>
              <a:r>
                <a:rPr kumimoji="1" lang="en-US" altLang="ja-JP" sz="2000" smtClean="0"/>
                <a:t>V</a:t>
              </a:r>
              <a:endParaRPr kumimoji="1" lang="ja-JP" altLang="en-US" sz="200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9255890" y="2829571"/>
              <a:ext cx="878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６８０</a:t>
              </a:r>
              <a:r>
                <a:rPr kumimoji="1" lang="en-US" altLang="ja-JP" sz="2000" smtClean="0"/>
                <a:t>Ω</a:t>
              </a:r>
              <a:endParaRPr kumimoji="1" lang="ja-JP" altLang="en-US" sz="200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7507422" y="1962777"/>
              <a:ext cx="914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ブザー</a:t>
              </a:r>
              <a:endParaRPr kumimoji="1" lang="ja-JP" altLang="en-US" sz="2000"/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9567327" y="4703327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smtClean="0"/>
                <a:t>LED</a:t>
              </a:r>
              <a:endParaRPr kumimoji="1" lang="ja-JP" altLang="en-US" sz="2000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6606927" y="3493967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トランジスタ</a:t>
              </a:r>
              <a:endParaRPr kumimoji="1" lang="ja-JP" altLang="en-US" sz="2000"/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5978193" y="3691975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Ｂ</a:t>
              </a:r>
              <a:endParaRPr kumimoji="1" lang="ja-JP" altLang="en-US" sz="2000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6626068" y="2885097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Ｃ</a:t>
              </a:r>
              <a:endParaRPr kumimoji="1" lang="ja-JP" altLang="en-US" sz="2000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6600391" y="4158313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Ｅ</a:t>
              </a:r>
              <a:endParaRPr kumimoji="1" lang="ja-JP" altLang="en-US" sz="2000"/>
            </a:p>
          </p:txBody>
        </p:sp>
        <p:cxnSp>
          <p:nvCxnSpPr>
            <p:cNvPr id="47" name="直線コネクタ 46"/>
            <p:cNvCxnSpPr/>
            <p:nvPr/>
          </p:nvCxnSpPr>
          <p:spPr>
            <a:xfrm>
              <a:off x="4471312" y="3714318"/>
              <a:ext cx="0" cy="3141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5868841" y="3704651"/>
              <a:ext cx="4971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テキスト ボックス 47"/>
          <p:cNvSpPr txBox="1"/>
          <p:nvPr/>
        </p:nvSpPr>
        <p:spPr>
          <a:xfrm>
            <a:off x="9548498" y="3728702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明るい時，ベース電流を</a:t>
            </a:r>
            <a:endParaRPr kumimoji="1" lang="en-US" altLang="ja-JP" smtClean="0"/>
          </a:p>
          <a:p>
            <a:r>
              <a:rPr kumimoji="1" lang="ja-JP" altLang="en-US" smtClean="0"/>
              <a:t>流し</a:t>
            </a:r>
            <a:r>
              <a:rPr lang="ja-JP" altLang="en-US" smtClean="0"/>
              <a:t>ます。</a:t>
            </a:r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563042" y="4264404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暗い時，ベース電流を</a:t>
            </a:r>
            <a:endParaRPr kumimoji="1" lang="en-US" altLang="ja-JP" smtClean="0"/>
          </a:p>
          <a:p>
            <a:r>
              <a:rPr kumimoji="1" lang="ja-JP" altLang="en-US" smtClean="0"/>
              <a:t>流れないようにし</a:t>
            </a:r>
            <a:r>
              <a:rPr lang="ja-JP" altLang="en-US" smtClean="0"/>
              <a:t>ます。</a:t>
            </a:r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801621" y="962854"/>
            <a:ext cx="29915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smtClean="0">
                <a:solidFill>
                  <a:srgbClr val="FF0000"/>
                </a:solidFill>
              </a:rPr>
              <a:t>CdS</a:t>
            </a:r>
            <a:r>
              <a:rPr kumimoji="1" lang="ja-JP" altLang="en-US" sz="3200" smtClean="0">
                <a:solidFill>
                  <a:srgbClr val="FF0000"/>
                </a:solidFill>
              </a:rPr>
              <a:t>　</a:t>
            </a:r>
            <a:r>
              <a:rPr lang="ja-JP" altLang="en-US" sz="2400" smtClean="0"/>
              <a:t>と　</a:t>
            </a:r>
            <a:r>
              <a:rPr lang="en-US" altLang="ja-JP" sz="3200" smtClean="0">
                <a:solidFill>
                  <a:srgbClr val="FF0000"/>
                </a:solidFill>
              </a:rPr>
              <a:t>1kΩ</a:t>
            </a:r>
            <a:r>
              <a:rPr lang="ja-JP" altLang="en-US" sz="2400" smtClean="0"/>
              <a:t>を</a:t>
            </a:r>
            <a:endParaRPr kumimoji="1" lang="en-US" altLang="ja-JP" sz="2400" smtClean="0"/>
          </a:p>
          <a:p>
            <a:r>
              <a:rPr lang="ja-JP" altLang="en-US" sz="2400" smtClean="0"/>
              <a:t>どこに設置するのか，</a:t>
            </a:r>
            <a:endParaRPr lang="en-US" altLang="ja-JP" sz="2400" smtClean="0"/>
          </a:p>
          <a:p>
            <a:r>
              <a:rPr lang="ja-JP" altLang="en-US" sz="2400"/>
              <a:t>考えよう</a:t>
            </a:r>
            <a:r>
              <a:rPr lang="ja-JP" altLang="en-US" sz="2400" smtClean="0"/>
              <a:t>。</a:t>
            </a:r>
            <a:endParaRPr kumimoji="1" lang="ja-JP" altLang="en-US" sz="2400"/>
          </a:p>
        </p:txBody>
      </p:sp>
      <p:sp>
        <p:nvSpPr>
          <p:cNvPr id="51" name="正方形/長方形 50"/>
          <p:cNvSpPr/>
          <p:nvPr/>
        </p:nvSpPr>
        <p:spPr>
          <a:xfrm>
            <a:off x="8750532" y="978363"/>
            <a:ext cx="2851441" cy="140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8650996" y="5351429"/>
            <a:ext cx="3049937" cy="1208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692702" y="5349262"/>
            <a:ext cx="2914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班でしっかり話し合ってから</a:t>
            </a:r>
            <a:endParaRPr kumimoji="1" lang="en-US" altLang="ja-JP" smtClean="0"/>
          </a:p>
          <a:p>
            <a:r>
              <a:rPr lang="ja-JP" altLang="en-US"/>
              <a:t>実際</a:t>
            </a:r>
            <a:r>
              <a:rPr lang="ja-JP" altLang="en-US" smtClean="0"/>
              <a:t>の電気回路をつくる</a:t>
            </a:r>
            <a:r>
              <a:rPr kumimoji="1" lang="ja-JP" altLang="en-US" smtClean="0"/>
              <a:t>よう</a:t>
            </a:r>
            <a:endParaRPr kumimoji="1" lang="en-US" altLang="ja-JP" smtClean="0"/>
          </a:p>
          <a:p>
            <a:r>
              <a:rPr kumimoji="1" lang="ja-JP" altLang="en-US" smtClean="0"/>
              <a:t>にしてください</a:t>
            </a:r>
            <a:r>
              <a:rPr lang="ja-JP" altLang="en-US" smtClean="0"/>
              <a:t>。</a:t>
            </a:r>
            <a:endParaRPr lang="en-US" altLang="ja-JP" smtClean="0"/>
          </a:p>
          <a:p>
            <a:r>
              <a:rPr kumimoji="1" lang="ja-JP" altLang="en-US" smtClean="0">
                <a:solidFill>
                  <a:srgbClr val="FF0000"/>
                </a:solidFill>
              </a:rPr>
              <a:t>短絡の危険性</a:t>
            </a:r>
            <a:r>
              <a:rPr kumimoji="1" lang="ja-JP" altLang="en-US" smtClean="0"/>
              <a:t>があります。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6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7322934" y="3528250"/>
            <a:ext cx="4014788" cy="1832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smtClean="0"/>
              <a:t>ベース端子　　の場所は，</a:t>
            </a:r>
            <a:endParaRPr lang="en-US" altLang="ja-JP" sz="2800" smtClean="0"/>
          </a:p>
          <a:p>
            <a:pPr algn="l"/>
            <a:r>
              <a:rPr lang="ja-JP" altLang="en-US" sz="2800" smtClean="0"/>
              <a:t>ブレッドボードで考えると，</a:t>
            </a:r>
            <a:endParaRPr lang="en-US" altLang="ja-JP" sz="2800" smtClean="0"/>
          </a:p>
          <a:p>
            <a:pPr algn="l"/>
            <a:r>
              <a:rPr lang="en-US" altLang="ja-JP" sz="2800" smtClean="0"/>
              <a:t>10</a:t>
            </a:r>
            <a:r>
              <a:rPr lang="ja-JP" altLang="en-US" sz="2800" smtClean="0"/>
              <a:t>列と</a:t>
            </a:r>
            <a:r>
              <a:rPr lang="en-US" altLang="ja-JP" sz="2800" smtClean="0"/>
              <a:t>22</a:t>
            </a:r>
            <a:r>
              <a:rPr lang="ja-JP" altLang="en-US" sz="2800" smtClean="0"/>
              <a:t>列になります。</a:t>
            </a:r>
            <a:endParaRPr lang="ja-JP" altLang="en-US" sz="280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65122" y="132456"/>
            <a:ext cx="8965206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smtClean="0"/>
              <a:t>回路図と実体図の位置関係（ヒント）</a:t>
            </a:r>
            <a:endParaRPr lang="ja-JP" altLang="en-US" sz="440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08" y="803550"/>
            <a:ext cx="4341196" cy="257900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2" y="918067"/>
            <a:ext cx="6650261" cy="5566443"/>
          </a:xfrm>
          <a:prstGeom prst="rect">
            <a:avLst/>
          </a:prstGeom>
        </p:spPr>
      </p:pic>
      <p:sp>
        <p:nvSpPr>
          <p:cNvPr id="3" name="星 12 2"/>
          <p:cNvSpPr/>
          <p:nvPr/>
        </p:nvSpPr>
        <p:spPr>
          <a:xfrm>
            <a:off x="9422606" y="1954632"/>
            <a:ext cx="308623" cy="276837"/>
          </a:xfrm>
          <a:prstGeom prst="star12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521666" y="4068660"/>
            <a:ext cx="0" cy="679509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2483141" y="4142454"/>
            <a:ext cx="60121" cy="612397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4580389" y="2164360"/>
            <a:ext cx="4842217" cy="2181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サブタイトル 2"/>
          <p:cNvSpPr txBox="1">
            <a:spLocks/>
          </p:cNvSpPr>
          <p:nvPr/>
        </p:nvSpPr>
        <p:spPr>
          <a:xfrm>
            <a:off x="4449072" y="4622968"/>
            <a:ext cx="457376" cy="609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smtClean="0">
                <a:solidFill>
                  <a:schemeClr val="accent1">
                    <a:lumMod val="75000"/>
                  </a:schemeClr>
                </a:solidFill>
              </a:rPr>
              <a:t>Ｂ</a:t>
            </a:r>
            <a:endParaRPr lang="ja-JP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3764036" y="4462181"/>
            <a:ext cx="457376" cy="609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mtClean="0">
                <a:solidFill>
                  <a:schemeClr val="accent1">
                    <a:lumMod val="75000"/>
                  </a:schemeClr>
                </a:solidFill>
              </a:rPr>
              <a:t>Ｃ</a:t>
            </a:r>
            <a:endParaRPr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2483141" y="4748169"/>
            <a:ext cx="2038525" cy="668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サブタイトル 2"/>
          <p:cNvSpPr txBox="1">
            <a:spLocks/>
          </p:cNvSpPr>
          <p:nvPr/>
        </p:nvSpPr>
        <p:spPr>
          <a:xfrm>
            <a:off x="3207806" y="4502547"/>
            <a:ext cx="457376" cy="609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smtClean="0">
                <a:solidFill>
                  <a:schemeClr val="accent1">
                    <a:lumMod val="75000"/>
                  </a:schemeClr>
                </a:solidFill>
              </a:rPr>
              <a:t>Ｅ</a:t>
            </a:r>
            <a:endParaRPr lang="ja-JP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星 12 28"/>
          <p:cNvSpPr/>
          <p:nvPr/>
        </p:nvSpPr>
        <p:spPr>
          <a:xfrm>
            <a:off x="9176016" y="3586662"/>
            <a:ext cx="308623" cy="276837"/>
          </a:xfrm>
          <a:prstGeom prst="star12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548498" y="2548259"/>
            <a:ext cx="2552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※</a:t>
            </a:r>
            <a:r>
              <a:rPr kumimoji="1" lang="ja-JP" altLang="en-US" sz="2400" smtClean="0"/>
              <a:t>ポイントは、</a:t>
            </a:r>
            <a:endParaRPr kumimoji="1" lang="en-US" altLang="ja-JP" sz="2400" smtClean="0"/>
          </a:p>
          <a:p>
            <a:r>
              <a:rPr kumimoji="1" lang="ja-JP" altLang="en-US" sz="2400" smtClean="0"/>
              <a:t>ベース電流を流す</a:t>
            </a:r>
            <a:endParaRPr kumimoji="1" lang="en-US" altLang="ja-JP" sz="2400" smtClean="0"/>
          </a:p>
          <a:p>
            <a:r>
              <a:rPr lang="ja-JP" altLang="en-US" sz="2400"/>
              <a:t>タイミング</a:t>
            </a:r>
            <a:r>
              <a:rPr lang="ja-JP" altLang="en-US" sz="2400" smtClean="0"/>
              <a:t>です。</a:t>
            </a:r>
            <a:endParaRPr kumimoji="1" lang="ja-JP" altLang="en-US" sz="2400"/>
          </a:p>
        </p:txBody>
      </p:sp>
      <p:sp>
        <p:nvSpPr>
          <p:cNvPr id="44" name="サブタイトル 2"/>
          <p:cNvSpPr txBox="1">
            <a:spLocks/>
          </p:cNvSpPr>
          <p:nvPr/>
        </p:nvSpPr>
        <p:spPr>
          <a:xfrm>
            <a:off x="222823" y="177243"/>
            <a:ext cx="11236538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smtClean="0"/>
              <a:t>暗くなるとブザーが鳴らなくなる電気回路</a:t>
            </a:r>
            <a:endParaRPr lang="ja-JP" altLang="en-US" sz="4800"/>
          </a:p>
        </p:txBody>
      </p:sp>
      <p:grpSp>
        <p:nvGrpSpPr>
          <p:cNvPr id="2" name="グループ化 1"/>
          <p:cNvGrpSpPr/>
          <p:nvPr/>
        </p:nvGrpSpPr>
        <p:grpSpPr>
          <a:xfrm>
            <a:off x="138383" y="1120763"/>
            <a:ext cx="9108590" cy="4975130"/>
            <a:chOff x="745835" y="1201081"/>
            <a:chExt cx="9395688" cy="4975130"/>
          </a:xfrm>
        </p:grpSpPr>
        <p:sp>
          <p:nvSpPr>
            <p:cNvPr id="96" name="正方形/長方形 95"/>
            <p:cNvSpPr/>
            <p:nvPr/>
          </p:nvSpPr>
          <p:spPr>
            <a:xfrm>
              <a:off x="7202941" y="1965632"/>
              <a:ext cx="93209" cy="42137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6185021" y="3113027"/>
              <a:ext cx="1181101" cy="11674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コネクタ 3"/>
            <p:cNvCxnSpPr/>
            <p:nvPr/>
          </p:nvCxnSpPr>
          <p:spPr>
            <a:xfrm flipV="1">
              <a:off x="1315453" y="1201081"/>
              <a:ext cx="7764379" cy="16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1315453" y="6160169"/>
              <a:ext cx="7764379" cy="16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315453" y="3531238"/>
              <a:ext cx="0" cy="26289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9079831" y="3608328"/>
              <a:ext cx="0" cy="25678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7020608" y="4232108"/>
              <a:ext cx="23137" cy="1928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9079831" y="1201081"/>
              <a:ext cx="1" cy="1346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8873003" y="2547257"/>
              <a:ext cx="413657" cy="106107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rot="10800000">
              <a:off x="8778437" y="4463143"/>
              <a:ext cx="609601" cy="6359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8775030" y="5098921"/>
              <a:ext cx="609602" cy="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二等辺三角形 26"/>
            <p:cNvSpPr/>
            <p:nvPr/>
          </p:nvSpPr>
          <p:spPr>
            <a:xfrm rot="1792278">
              <a:off x="9452456" y="4463143"/>
              <a:ext cx="87982" cy="144654"/>
            </a:xfrm>
            <a:prstGeom prst="triangle">
              <a:avLst>
                <a:gd name="adj" fmla="val 524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 flipH="1">
              <a:off x="9255890" y="4581716"/>
              <a:ext cx="211239" cy="3695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二等辺三角形 33"/>
            <p:cNvSpPr/>
            <p:nvPr/>
          </p:nvSpPr>
          <p:spPr>
            <a:xfrm rot="1792278">
              <a:off x="9558075" y="4522429"/>
              <a:ext cx="87982" cy="144654"/>
            </a:xfrm>
            <a:prstGeom prst="triangle">
              <a:avLst>
                <a:gd name="adj" fmla="val 524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flipH="1">
              <a:off x="9361509" y="4641002"/>
              <a:ext cx="211239" cy="3695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7020608" y="2254309"/>
              <a:ext cx="0" cy="9365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6365997" y="3392116"/>
              <a:ext cx="0" cy="628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6365997" y="3190875"/>
              <a:ext cx="641683" cy="201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 flipV="1">
              <a:off x="6364194" y="4006157"/>
              <a:ext cx="667982" cy="215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4471312" y="3704651"/>
              <a:ext cx="1506881" cy="16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stCxn id="56" idx="2"/>
            </p:cNvCxnSpPr>
            <p:nvPr/>
          </p:nvCxnSpPr>
          <p:spPr>
            <a:xfrm flipH="1">
              <a:off x="4446822" y="5356292"/>
              <a:ext cx="17307" cy="8118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4471310" y="2628577"/>
              <a:ext cx="2" cy="10777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917870" y="3304001"/>
              <a:ext cx="795166" cy="3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1101959" y="3531238"/>
              <a:ext cx="426988" cy="12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1315453" y="1217123"/>
              <a:ext cx="0" cy="20743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7020608" y="1201081"/>
              <a:ext cx="0" cy="9134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7007680" y="2110253"/>
              <a:ext cx="195261" cy="4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7007680" y="2252160"/>
              <a:ext cx="195261" cy="4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H="1">
              <a:off x="7296150" y="1786770"/>
              <a:ext cx="195367" cy="1833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 flipV="1">
              <a:off x="7301972" y="2387003"/>
              <a:ext cx="196334" cy="15637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H="1">
              <a:off x="7498306" y="1782285"/>
              <a:ext cx="5445" cy="7610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4471310" y="1217123"/>
              <a:ext cx="2" cy="9591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テキスト ボックス 116"/>
            <p:cNvSpPr txBox="1"/>
            <p:nvPr/>
          </p:nvSpPr>
          <p:spPr>
            <a:xfrm>
              <a:off x="745835" y="2931964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９</a:t>
              </a:r>
              <a:r>
                <a:rPr kumimoji="1" lang="en-US" altLang="ja-JP" sz="2000" smtClean="0"/>
                <a:t>V</a:t>
              </a:r>
              <a:endParaRPr kumimoji="1" lang="ja-JP" altLang="en-US" sz="200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9255890" y="2829571"/>
              <a:ext cx="878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６８０</a:t>
              </a:r>
              <a:r>
                <a:rPr kumimoji="1" lang="en-US" altLang="ja-JP" sz="2000" smtClean="0"/>
                <a:t>Ω</a:t>
              </a:r>
              <a:endParaRPr kumimoji="1" lang="ja-JP" altLang="en-US" sz="200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7507422" y="1962777"/>
              <a:ext cx="914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ブザー</a:t>
              </a:r>
              <a:endParaRPr kumimoji="1" lang="ja-JP" altLang="en-US" sz="2000"/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9567327" y="4703327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smtClean="0"/>
                <a:t>LED</a:t>
              </a:r>
              <a:endParaRPr kumimoji="1" lang="ja-JP" altLang="en-US" sz="2000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6606927" y="3493967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トランジスタ</a:t>
              </a:r>
              <a:endParaRPr kumimoji="1" lang="ja-JP" altLang="en-US" sz="2000"/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5978193" y="3691975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Ｂ</a:t>
              </a:r>
              <a:endParaRPr kumimoji="1" lang="ja-JP" altLang="en-US" sz="2000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6626068" y="2885097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Ｃ</a:t>
              </a:r>
              <a:endParaRPr kumimoji="1" lang="ja-JP" altLang="en-US" sz="2000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6600391" y="4158313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Ｅ</a:t>
              </a:r>
              <a:endParaRPr kumimoji="1" lang="ja-JP" altLang="en-US" sz="2000"/>
            </a:p>
          </p:txBody>
        </p:sp>
        <p:cxnSp>
          <p:nvCxnSpPr>
            <p:cNvPr id="47" name="直線コネクタ 46"/>
            <p:cNvCxnSpPr/>
            <p:nvPr/>
          </p:nvCxnSpPr>
          <p:spPr>
            <a:xfrm>
              <a:off x="4471312" y="3714318"/>
              <a:ext cx="0" cy="5662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5868841" y="3704651"/>
              <a:ext cx="4971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テキスト ボックス 47"/>
          <p:cNvSpPr txBox="1"/>
          <p:nvPr/>
        </p:nvSpPr>
        <p:spPr>
          <a:xfrm>
            <a:off x="9548498" y="3728702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明るい時，ベース電流を</a:t>
            </a:r>
            <a:endParaRPr kumimoji="1" lang="en-US" altLang="ja-JP" smtClean="0"/>
          </a:p>
          <a:p>
            <a:r>
              <a:rPr kumimoji="1" lang="ja-JP" altLang="en-US" smtClean="0"/>
              <a:t>流し</a:t>
            </a:r>
            <a:r>
              <a:rPr lang="ja-JP" altLang="en-US" smtClean="0"/>
              <a:t>ます。</a:t>
            </a:r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563042" y="4264404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暗い時，ベース電流を</a:t>
            </a:r>
            <a:endParaRPr kumimoji="1" lang="en-US" altLang="ja-JP" smtClean="0"/>
          </a:p>
          <a:p>
            <a:r>
              <a:rPr kumimoji="1" lang="ja-JP" altLang="en-US" smtClean="0"/>
              <a:t>流れないようにし</a:t>
            </a:r>
            <a:r>
              <a:rPr lang="ja-JP" altLang="en-US" smtClean="0"/>
              <a:t>ます。</a:t>
            </a:r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801621" y="962854"/>
            <a:ext cx="29915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smtClean="0">
                <a:solidFill>
                  <a:srgbClr val="FF0000"/>
                </a:solidFill>
              </a:rPr>
              <a:t>CdS</a:t>
            </a:r>
            <a:r>
              <a:rPr kumimoji="1" lang="ja-JP" altLang="en-US" sz="3200" smtClean="0">
                <a:solidFill>
                  <a:srgbClr val="FF0000"/>
                </a:solidFill>
              </a:rPr>
              <a:t>　</a:t>
            </a:r>
            <a:r>
              <a:rPr lang="ja-JP" altLang="en-US" sz="2400" smtClean="0"/>
              <a:t>と　</a:t>
            </a:r>
            <a:r>
              <a:rPr lang="en-US" altLang="ja-JP" sz="3200" smtClean="0">
                <a:solidFill>
                  <a:srgbClr val="FF0000"/>
                </a:solidFill>
              </a:rPr>
              <a:t>1kΩ</a:t>
            </a:r>
            <a:r>
              <a:rPr lang="ja-JP" altLang="en-US" sz="2400" smtClean="0"/>
              <a:t>を</a:t>
            </a:r>
            <a:endParaRPr kumimoji="1" lang="en-US" altLang="ja-JP" sz="2400" smtClean="0"/>
          </a:p>
          <a:p>
            <a:r>
              <a:rPr lang="ja-JP" altLang="en-US" sz="2400" smtClean="0"/>
              <a:t>どこに設置するのか，</a:t>
            </a:r>
            <a:endParaRPr lang="en-US" altLang="ja-JP" sz="2400" smtClean="0"/>
          </a:p>
          <a:p>
            <a:r>
              <a:rPr lang="ja-JP" altLang="en-US" sz="2400"/>
              <a:t>考えよう</a:t>
            </a:r>
            <a:r>
              <a:rPr lang="ja-JP" altLang="en-US" sz="2400" smtClean="0"/>
              <a:t>。</a:t>
            </a:r>
            <a:endParaRPr kumimoji="1" lang="ja-JP" altLang="en-US" sz="2400"/>
          </a:p>
        </p:txBody>
      </p:sp>
      <p:sp>
        <p:nvSpPr>
          <p:cNvPr id="51" name="正方形/長方形 50"/>
          <p:cNvSpPr/>
          <p:nvPr/>
        </p:nvSpPr>
        <p:spPr>
          <a:xfrm>
            <a:off x="8750532" y="978363"/>
            <a:ext cx="2851441" cy="140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Picture 2" descr="「cds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7984">
            <a:off x="2649119" y="1629995"/>
            <a:ext cx="1317169" cy="15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正方形/長方形 55"/>
          <p:cNvSpPr/>
          <p:nvPr/>
        </p:nvSpPr>
        <p:spPr>
          <a:xfrm>
            <a:off x="3542550" y="4214903"/>
            <a:ext cx="401017" cy="106107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857173" y="4576253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>
                <a:solidFill>
                  <a:srgbClr val="FF0000"/>
                </a:solidFill>
              </a:rPr>
              <a:t>１ｋ</a:t>
            </a:r>
            <a:r>
              <a:rPr kumimoji="1" lang="en-US" altLang="ja-JP" sz="2000" smtClean="0">
                <a:solidFill>
                  <a:srgbClr val="FF0000"/>
                </a:solidFill>
              </a:rPr>
              <a:t>Ω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623775" y="210663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>
                <a:solidFill>
                  <a:srgbClr val="FF0000"/>
                </a:solidFill>
              </a:rPr>
              <a:t>CdS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63" name="下矢印 62"/>
          <p:cNvSpPr/>
          <p:nvPr/>
        </p:nvSpPr>
        <p:spPr>
          <a:xfrm rot="16200000">
            <a:off x="4623542" y="2960761"/>
            <a:ext cx="276740" cy="1298914"/>
          </a:xfrm>
          <a:prstGeom prst="downArrow">
            <a:avLst/>
          </a:prstGeom>
          <a:solidFill>
            <a:srgbClr val="FFFF00">
              <a:alpha val="19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8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76293" y="137472"/>
            <a:ext cx="5965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smtClean="0"/>
              <a:t>回路は途中で切れないようにする</a:t>
            </a:r>
            <a:endParaRPr kumimoji="1" lang="ja-JP" altLang="en-US" sz="3200"/>
          </a:p>
        </p:txBody>
      </p:sp>
      <p:cxnSp>
        <p:nvCxnSpPr>
          <p:cNvPr id="76" name="直線コネクタ 75"/>
          <p:cNvCxnSpPr/>
          <p:nvPr/>
        </p:nvCxnSpPr>
        <p:spPr>
          <a:xfrm>
            <a:off x="195199" y="3299407"/>
            <a:ext cx="795166" cy="3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592782" y="1229629"/>
            <a:ext cx="18554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592782" y="5138321"/>
            <a:ext cx="83926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92782" y="3530018"/>
            <a:ext cx="0" cy="16178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317252" y="1225792"/>
            <a:ext cx="0" cy="3922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V="1">
            <a:off x="379288" y="3530018"/>
            <a:ext cx="426988" cy="12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592782" y="1229629"/>
            <a:ext cx="0" cy="20743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/>
          <p:cNvSpPr txBox="1"/>
          <p:nvPr/>
        </p:nvSpPr>
        <p:spPr>
          <a:xfrm>
            <a:off x="1348797" y="5220947"/>
            <a:ext cx="2199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切れているので、</a:t>
            </a:r>
            <a:endParaRPr kumimoji="1" lang="en-US" altLang="ja-JP" sz="2000" smtClean="0"/>
          </a:p>
          <a:p>
            <a:r>
              <a:rPr kumimoji="1" lang="ja-JP" altLang="en-US" sz="2000" smtClean="0"/>
              <a:t>電流は流れません</a:t>
            </a:r>
            <a:endParaRPr kumimoji="1" lang="ja-JP" altLang="en-US" sz="2000"/>
          </a:p>
        </p:txBody>
      </p:sp>
      <p:cxnSp>
        <p:nvCxnSpPr>
          <p:cNvPr id="48" name="直線コネクタ 47"/>
          <p:cNvCxnSpPr/>
          <p:nvPr/>
        </p:nvCxnSpPr>
        <p:spPr>
          <a:xfrm>
            <a:off x="3170903" y="1221029"/>
            <a:ext cx="2146349" cy="1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4477987" y="5143085"/>
            <a:ext cx="83926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3716594" y="4703327"/>
            <a:ext cx="761393" cy="871563"/>
            <a:chOff x="3716594" y="4703327"/>
            <a:chExt cx="761393" cy="871563"/>
          </a:xfrm>
        </p:grpSpPr>
        <p:sp>
          <p:nvSpPr>
            <p:cNvPr id="20" name="円/楕円 19"/>
            <p:cNvSpPr/>
            <p:nvPr/>
          </p:nvSpPr>
          <p:spPr>
            <a:xfrm>
              <a:off x="3716594" y="4703327"/>
              <a:ext cx="761393" cy="8715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>
              <a:stCxn id="20" idx="1"/>
              <a:endCxn id="20" idx="5"/>
            </p:cNvCxnSpPr>
            <p:nvPr/>
          </p:nvCxnSpPr>
          <p:spPr>
            <a:xfrm>
              <a:off x="3828097" y="4830964"/>
              <a:ext cx="538387" cy="616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3817048" y="4830964"/>
              <a:ext cx="549436" cy="616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直線コネクタ 70"/>
          <p:cNvCxnSpPr/>
          <p:nvPr/>
        </p:nvCxnSpPr>
        <p:spPr>
          <a:xfrm>
            <a:off x="3402940" y="5139108"/>
            <a:ext cx="31365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H="1" flipV="1">
            <a:off x="2495549" y="928688"/>
            <a:ext cx="675354" cy="2828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1697405" y="5138322"/>
            <a:ext cx="615774" cy="786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乗算記号 46"/>
          <p:cNvSpPr/>
          <p:nvPr/>
        </p:nvSpPr>
        <p:spPr>
          <a:xfrm>
            <a:off x="3153808" y="3460321"/>
            <a:ext cx="1815291" cy="1440064"/>
          </a:xfrm>
          <a:prstGeom prst="mathMultiply">
            <a:avLst>
              <a:gd name="adj1" fmla="val 102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8" name="直線コネクタ 107"/>
          <p:cNvCxnSpPr/>
          <p:nvPr/>
        </p:nvCxnSpPr>
        <p:spPr>
          <a:xfrm>
            <a:off x="5572125" y="3320044"/>
            <a:ext cx="610995" cy="35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グループ化 126"/>
          <p:cNvGrpSpPr/>
          <p:nvPr/>
        </p:nvGrpSpPr>
        <p:grpSpPr>
          <a:xfrm>
            <a:off x="5667908" y="928688"/>
            <a:ext cx="6050926" cy="4646202"/>
            <a:chOff x="5572043" y="928688"/>
            <a:chExt cx="6050926" cy="4646202"/>
          </a:xfrm>
        </p:grpSpPr>
        <p:cxnSp>
          <p:nvCxnSpPr>
            <p:cNvPr id="80" name="直線コネクタ 79"/>
            <p:cNvCxnSpPr/>
            <p:nvPr/>
          </p:nvCxnSpPr>
          <p:spPr>
            <a:xfrm>
              <a:off x="5785537" y="1229629"/>
              <a:ext cx="18554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V="1">
              <a:off x="5771578" y="5147849"/>
              <a:ext cx="3105882" cy="87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5785537" y="3547280"/>
              <a:ext cx="0" cy="16093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10510007" y="1225792"/>
              <a:ext cx="0" cy="3922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V="1">
              <a:off x="5572043" y="3530018"/>
              <a:ext cx="426988" cy="12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5785537" y="1229629"/>
              <a:ext cx="0" cy="20743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テキスト ボックス 88"/>
            <p:cNvSpPr txBox="1"/>
            <p:nvPr/>
          </p:nvSpPr>
          <p:spPr>
            <a:xfrm>
              <a:off x="8942234" y="4734758"/>
              <a:ext cx="8355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smtClean="0"/>
                <a:t>M</a:t>
              </a:r>
              <a:endParaRPr kumimoji="1" lang="ja-JP" altLang="en-US" sz="4400"/>
            </a:p>
          </p:txBody>
        </p:sp>
        <p:cxnSp>
          <p:nvCxnSpPr>
            <p:cNvPr id="90" name="直線コネクタ 89"/>
            <p:cNvCxnSpPr/>
            <p:nvPr/>
          </p:nvCxnSpPr>
          <p:spPr>
            <a:xfrm>
              <a:off x="8363658" y="1221029"/>
              <a:ext cx="2146349" cy="1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9670742" y="5143085"/>
              <a:ext cx="83926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7688304" y="928688"/>
              <a:ext cx="675354" cy="2828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円/楕円 100"/>
            <p:cNvSpPr/>
            <p:nvPr/>
          </p:nvSpPr>
          <p:spPr>
            <a:xfrm>
              <a:off x="8887317" y="4703327"/>
              <a:ext cx="761393" cy="8715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3" name="グループ化 102"/>
            <p:cNvGrpSpPr/>
            <p:nvPr/>
          </p:nvGrpSpPr>
          <p:grpSpPr>
            <a:xfrm>
              <a:off x="10861576" y="2038671"/>
              <a:ext cx="761393" cy="871563"/>
              <a:chOff x="3716594" y="4703327"/>
              <a:chExt cx="761393" cy="871563"/>
            </a:xfrm>
          </p:grpSpPr>
          <p:sp>
            <p:nvSpPr>
              <p:cNvPr id="104" name="円/楕円 103"/>
              <p:cNvSpPr/>
              <p:nvPr/>
            </p:nvSpPr>
            <p:spPr>
              <a:xfrm>
                <a:off x="3716594" y="4703327"/>
                <a:ext cx="761393" cy="87156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5" name="直線コネクタ 104"/>
              <p:cNvCxnSpPr>
                <a:stCxn id="104" idx="1"/>
                <a:endCxn id="104" idx="5"/>
              </p:cNvCxnSpPr>
              <p:nvPr/>
            </p:nvCxnSpPr>
            <p:spPr>
              <a:xfrm>
                <a:off x="3828097" y="4830964"/>
                <a:ext cx="538387" cy="6162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 flipH="1">
                <a:off x="3817048" y="4830964"/>
                <a:ext cx="549436" cy="6162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直線コネクタ 108"/>
            <p:cNvCxnSpPr/>
            <p:nvPr/>
          </p:nvCxnSpPr>
          <p:spPr>
            <a:xfrm flipV="1">
              <a:off x="10522515" y="1695450"/>
              <a:ext cx="723758" cy="45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>
              <a:endCxn id="104" idx="0"/>
            </p:cNvCxnSpPr>
            <p:nvPr/>
          </p:nvCxnSpPr>
          <p:spPr>
            <a:xfrm flipH="1">
              <a:off x="11242273" y="1695450"/>
              <a:ext cx="4000" cy="3432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乗算記号 128"/>
          <p:cNvSpPr/>
          <p:nvPr/>
        </p:nvSpPr>
        <p:spPr>
          <a:xfrm>
            <a:off x="10430491" y="365131"/>
            <a:ext cx="1815291" cy="1440064"/>
          </a:xfrm>
          <a:prstGeom prst="mathMultiply">
            <a:avLst>
              <a:gd name="adj1" fmla="val 102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8391667" y="1431568"/>
            <a:ext cx="2199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電球は、回路が</a:t>
            </a:r>
            <a:endParaRPr kumimoji="1" lang="en-US" altLang="ja-JP" sz="2000" smtClean="0"/>
          </a:p>
          <a:p>
            <a:r>
              <a:rPr kumimoji="1" lang="ja-JP" altLang="en-US" sz="2000" smtClean="0"/>
              <a:t>切れているので、</a:t>
            </a:r>
            <a:endParaRPr kumimoji="1" lang="en-US" altLang="ja-JP" sz="2000" smtClean="0"/>
          </a:p>
          <a:p>
            <a:r>
              <a:rPr kumimoji="1" lang="ja-JP" altLang="en-US" sz="2000" smtClean="0"/>
              <a:t>電流は流れません</a:t>
            </a:r>
            <a:endParaRPr kumimoji="1" lang="ja-JP" altLang="en-US" sz="200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6839556" y="5229546"/>
            <a:ext cx="1943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モーターには、</a:t>
            </a:r>
            <a:endParaRPr kumimoji="1" lang="en-US" altLang="ja-JP" sz="2000" smtClean="0"/>
          </a:p>
          <a:p>
            <a:r>
              <a:rPr kumimoji="1" lang="ja-JP" altLang="en-US" sz="2000" smtClean="0"/>
              <a:t>電流が流れます</a:t>
            </a:r>
            <a:endParaRPr kumimoji="1" lang="ja-JP" altLang="en-US" sz="2000"/>
          </a:p>
        </p:txBody>
      </p:sp>
      <p:sp>
        <p:nvSpPr>
          <p:cNvPr id="136" name="ドーナツ 135"/>
          <p:cNvSpPr/>
          <p:nvPr/>
        </p:nvSpPr>
        <p:spPr>
          <a:xfrm>
            <a:off x="7820594" y="3758186"/>
            <a:ext cx="1203294" cy="976572"/>
          </a:xfrm>
          <a:prstGeom prst="donut">
            <a:avLst>
              <a:gd name="adj" fmla="val 1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8" name="上カーブ矢印 137"/>
          <p:cNvSpPr/>
          <p:nvPr/>
        </p:nvSpPr>
        <p:spPr>
          <a:xfrm rot="8482023">
            <a:off x="2199884" y="874981"/>
            <a:ext cx="469773" cy="214274"/>
          </a:xfrm>
          <a:prstGeom prst="curvedUpArrow">
            <a:avLst>
              <a:gd name="adj1" fmla="val 25000"/>
              <a:gd name="adj2" fmla="val 8957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9" name="上カーブ矢印 138"/>
          <p:cNvSpPr/>
          <p:nvPr/>
        </p:nvSpPr>
        <p:spPr>
          <a:xfrm rot="8482023">
            <a:off x="7485106" y="855675"/>
            <a:ext cx="469773" cy="214274"/>
          </a:xfrm>
          <a:prstGeom prst="curvedUpArrow">
            <a:avLst>
              <a:gd name="adj1" fmla="val 25000"/>
              <a:gd name="adj2" fmla="val 8957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827743" y="6143391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smtClean="0"/>
              <a:t>例、懐中電灯の回路</a:t>
            </a:r>
            <a:endParaRPr kumimoji="1" lang="ja-JP" altLang="en-US" sz="320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026481" y="6123589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smtClean="0"/>
              <a:t>例、扇風機の回路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3808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4765243" y="361949"/>
            <a:ext cx="6912408" cy="1038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800" smtClean="0"/>
              <a:t>人感センサ付き</a:t>
            </a:r>
            <a:r>
              <a:rPr lang="en-US" altLang="ja-JP" sz="4800" smtClean="0"/>
              <a:t>LED</a:t>
            </a:r>
            <a:r>
              <a:rPr lang="ja-JP" altLang="en-US" sz="4800" smtClean="0"/>
              <a:t>電球</a:t>
            </a:r>
            <a:endParaRPr lang="ja-JP" altLang="en-US" sz="480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8" y="361949"/>
            <a:ext cx="3791562" cy="365760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43" y="1543048"/>
            <a:ext cx="5207432" cy="5403512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 rot="1427647">
            <a:off x="4129912" y="1737384"/>
            <a:ext cx="1212202" cy="1181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7096126" y="1400175"/>
            <a:ext cx="647699" cy="10763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667625" y="1141181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温度センサ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0805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右矢印 142"/>
          <p:cNvSpPr/>
          <p:nvPr/>
        </p:nvSpPr>
        <p:spPr>
          <a:xfrm>
            <a:off x="4676146" y="123232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7202941" y="1965632"/>
            <a:ext cx="93209" cy="42137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185021" y="3113027"/>
            <a:ext cx="1181101" cy="1167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2047" y="4127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/>
              <a:t>回路図</a:t>
            </a:r>
            <a:endParaRPr kumimoji="1" lang="ja-JP" altLang="en-US" sz="2400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1315453" y="1201081"/>
            <a:ext cx="7764379" cy="16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1315453" y="6160169"/>
            <a:ext cx="7764379" cy="16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315453" y="3531238"/>
            <a:ext cx="0" cy="26289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9079831" y="3608328"/>
            <a:ext cx="0" cy="25678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020608" y="4232108"/>
            <a:ext cx="23137" cy="1928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9079831" y="1201081"/>
            <a:ext cx="1" cy="1346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8873003" y="2547257"/>
            <a:ext cx="413657" cy="106107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/>
          <p:cNvSpPr/>
          <p:nvPr/>
        </p:nvSpPr>
        <p:spPr>
          <a:xfrm rot="10800000">
            <a:off x="8778437" y="4463143"/>
            <a:ext cx="609601" cy="63595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>
            <a:off x="8775030" y="5098921"/>
            <a:ext cx="609602" cy="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二等辺三角形 26"/>
          <p:cNvSpPr/>
          <p:nvPr/>
        </p:nvSpPr>
        <p:spPr>
          <a:xfrm rot="1792278">
            <a:off x="9452456" y="4463143"/>
            <a:ext cx="87982" cy="144654"/>
          </a:xfrm>
          <a:prstGeom prst="triangle">
            <a:avLst>
              <a:gd name="adj" fmla="val 524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9255890" y="4581716"/>
            <a:ext cx="211239" cy="3695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二等辺三角形 33"/>
          <p:cNvSpPr/>
          <p:nvPr/>
        </p:nvSpPr>
        <p:spPr>
          <a:xfrm rot="1792278">
            <a:off x="9558075" y="4522429"/>
            <a:ext cx="87982" cy="144654"/>
          </a:xfrm>
          <a:prstGeom prst="triangle">
            <a:avLst>
              <a:gd name="adj" fmla="val 524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9361509" y="4641002"/>
            <a:ext cx="211239" cy="3695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7020608" y="2254309"/>
            <a:ext cx="0" cy="9365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6365997" y="3392116"/>
            <a:ext cx="0" cy="6283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6365997" y="3190875"/>
            <a:ext cx="641683" cy="201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6364194" y="4006157"/>
            <a:ext cx="667982" cy="215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4471312" y="3694022"/>
            <a:ext cx="1891280" cy="12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4264483" y="2188316"/>
            <a:ext cx="413657" cy="106107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コネクタ 64"/>
          <p:cNvCxnSpPr>
            <a:endCxn id="64" idx="0"/>
          </p:cNvCxnSpPr>
          <p:nvPr/>
        </p:nvCxnSpPr>
        <p:spPr>
          <a:xfrm>
            <a:off x="4471311" y="1788593"/>
            <a:ext cx="1" cy="3997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64" idx="2"/>
          </p:cNvCxnSpPr>
          <p:nvPr/>
        </p:nvCxnSpPr>
        <p:spPr>
          <a:xfrm flipH="1">
            <a:off x="4471311" y="3249387"/>
            <a:ext cx="1" cy="4569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917870" y="3304001"/>
            <a:ext cx="795166" cy="3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V="1">
            <a:off x="1101959" y="3531238"/>
            <a:ext cx="426988" cy="12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1315453" y="1217123"/>
            <a:ext cx="0" cy="20743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7020608" y="1201081"/>
            <a:ext cx="0" cy="9134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7007680" y="2110253"/>
            <a:ext cx="195261" cy="4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V="1">
            <a:off x="7007680" y="2252160"/>
            <a:ext cx="195261" cy="4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H="1">
            <a:off x="7296150" y="1786770"/>
            <a:ext cx="195367" cy="1833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H="1" flipV="1">
            <a:off x="7301972" y="2387003"/>
            <a:ext cx="196334" cy="1563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>
            <a:off x="7498306" y="1782285"/>
            <a:ext cx="5445" cy="761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円/楕円 110"/>
          <p:cNvSpPr/>
          <p:nvPr/>
        </p:nvSpPr>
        <p:spPr>
          <a:xfrm rot="19858750">
            <a:off x="4267321" y="379959"/>
            <a:ext cx="323447" cy="4439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" name="直線コネクタ 112"/>
          <p:cNvCxnSpPr/>
          <p:nvPr/>
        </p:nvCxnSpPr>
        <p:spPr>
          <a:xfrm>
            <a:off x="4471310" y="795516"/>
            <a:ext cx="1" cy="3997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フリーフォーム 115"/>
          <p:cNvSpPr/>
          <p:nvPr/>
        </p:nvSpPr>
        <p:spPr>
          <a:xfrm>
            <a:off x="4457701" y="1371600"/>
            <a:ext cx="723900" cy="714375"/>
          </a:xfrm>
          <a:custGeom>
            <a:avLst/>
            <a:gdLst>
              <a:gd name="connsiteX0" fmla="*/ 0 w 1552575"/>
              <a:gd name="connsiteY0" fmla="*/ 419100 h 714375"/>
              <a:gd name="connsiteX1" fmla="*/ 466725 w 1552575"/>
              <a:gd name="connsiteY1" fmla="*/ 419100 h 714375"/>
              <a:gd name="connsiteX2" fmla="*/ 485775 w 1552575"/>
              <a:gd name="connsiteY2" fmla="*/ 495300 h 714375"/>
              <a:gd name="connsiteX3" fmla="*/ 495300 w 1552575"/>
              <a:gd name="connsiteY3" fmla="*/ 523875 h 714375"/>
              <a:gd name="connsiteX4" fmla="*/ 504825 w 1552575"/>
              <a:gd name="connsiteY4" fmla="*/ 571500 h 714375"/>
              <a:gd name="connsiteX5" fmla="*/ 523875 w 1552575"/>
              <a:gd name="connsiteY5" fmla="*/ 609600 h 714375"/>
              <a:gd name="connsiteX6" fmla="*/ 533400 w 1552575"/>
              <a:gd name="connsiteY6" fmla="*/ 638175 h 714375"/>
              <a:gd name="connsiteX7" fmla="*/ 590550 w 1552575"/>
              <a:gd name="connsiteY7" fmla="*/ 685800 h 714375"/>
              <a:gd name="connsiteX8" fmla="*/ 647700 w 1552575"/>
              <a:gd name="connsiteY8" fmla="*/ 704850 h 714375"/>
              <a:gd name="connsiteX9" fmla="*/ 676275 w 1552575"/>
              <a:gd name="connsiteY9" fmla="*/ 714375 h 714375"/>
              <a:gd name="connsiteX10" fmla="*/ 695325 w 1552575"/>
              <a:gd name="connsiteY10" fmla="*/ 238125 h 714375"/>
              <a:gd name="connsiteX11" fmla="*/ 704850 w 1552575"/>
              <a:gd name="connsiteY11" fmla="*/ 57150 h 714375"/>
              <a:gd name="connsiteX12" fmla="*/ 733425 w 1552575"/>
              <a:gd name="connsiteY12" fmla="*/ 28575 h 714375"/>
              <a:gd name="connsiteX13" fmla="*/ 790575 w 1552575"/>
              <a:gd name="connsiteY13" fmla="*/ 0 h 714375"/>
              <a:gd name="connsiteX14" fmla="*/ 857250 w 1552575"/>
              <a:gd name="connsiteY14" fmla="*/ 9525 h 714375"/>
              <a:gd name="connsiteX15" fmla="*/ 885825 w 1552575"/>
              <a:gd name="connsiteY15" fmla="*/ 66675 h 714375"/>
              <a:gd name="connsiteX16" fmla="*/ 895350 w 1552575"/>
              <a:gd name="connsiteY16" fmla="*/ 180975 h 714375"/>
              <a:gd name="connsiteX17" fmla="*/ 904875 w 1552575"/>
              <a:gd name="connsiteY17" fmla="*/ 238125 h 714375"/>
              <a:gd name="connsiteX18" fmla="*/ 914400 w 1552575"/>
              <a:gd name="connsiteY18" fmla="*/ 323850 h 714375"/>
              <a:gd name="connsiteX19" fmla="*/ 923925 w 1552575"/>
              <a:gd name="connsiteY19" fmla="*/ 438150 h 714375"/>
              <a:gd name="connsiteX20" fmla="*/ 942975 w 1552575"/>
              <a:gd name="connsiteY20" fmla="*/ 533400 h 714375"/>
              <a:gd name="connsiteX21" fmla="*/ 952500 w 1552575"/>
              <a:gd name="connsiteY21" fmla="*/ 590550 h 714375"/>
              <a:gd name="connsiteX22" fmla="*/ 1009650 w 1552575"/>
              <a:gd name="connsiteY22" fmla="*/ 609600 h 714375"/>
              <a:gd name="connsiteX23" fmla="*/ 1076325 w 1552575"/>
              <a:gd name="connsiteY23" fmla="*/ 628650 h 714375"/>
              <a:gd name="connsiteX24" fmla="*/ 1114425 w 1552575"/>
              <a:gd name="connsiteY24" fmla="*/ 619125 h 714375"/>
              <a:gd name="connsiteX25" fmla="*/ 1123950 w 1552575"/>
              <a:gd name="connsiteY25" fmla="*/ 590550 h 714375"/>
              <a:gd name="connsiteX26" fmla="*/ 1104900 w 1552575"/>
              <a:gd name="connsiteY26" fmla="*/ 381000 h 714375"/>
              <a:gd name="connsiteX27" fmla="*/ 1114425 w 1552575"/>
              <a:gd name="connsiteY27" fmla="*/ 95250 h 714375"/>
              <a:gd name="connsiteX28" fmla="*/ 1133475 w 1552575"/>
              <a:gd name="connsiteY28" fmla="*/ 66675 h 714375"/>
              <a:gd name="connsiteX29" fmla="*/ 1200150 w 1552575"/>
              <a:gd name="connsiteY29" fmla="*/ 38100 h 714375"/>
              <a:gd name="connsiteX30" fmla="*/ 1228725 w 1552575"/>
              <a:gd name="connsiteY30" fmla="*/ 47625 h 714375"/>
              <a:gd name="connsiteX31" fmla="*/ 1257300 w 1552575"/>
              <a:gd name="connsiteY31" fmla="*/ 123825 h 714375"/>
              <a:gd name="connsiteX32" fmla="*/ 1266825 w 1552575"/>
              <a:gd name="connsiteY32" fmla="*/ 152400 h 714375"/>
              <a:gd name="connsiteX33" fmla="*/ 1295400 w 1552575"/>
              <a:gd name="connsiteY33" fmla="*/ 171450 h 714375"/>
              <a:gd name="connsiteX34" fmla="*/ 1314450 w 1552575"/>
              <a:gd name="connsiteY34" fmla="*/ 200025 h 714375"/>
              <a:gd name="connsiteX35" fmla="*/ 1495425 w 1552575"/>
              <a:gd name="connsiteY35" fmla="*/ 209550 h 714375"/>
              <a:gd name="connsiteX36" fmla="*/ 1552575 w 1552575"/>
              <a:gd name="connsiteY36" fmla="*/ 1809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52575" h="714375">
                <a:moveTo>
                  <a:pt x="0" y="419100"/>
                </a:moveTo>
                <a:cubicBezTo>
                  <a:pt x="162606" y="386579"/>
                  <a:pt x="221687" y="371158"/>
                  <a:pt x="466725" y="419100"/>
                </a:cubicBezTo>
                <a:cubicBezTo>
                  <a:pt x="492420" y="424127"/>
                  <a:pt x="477496" y="470462"/>
                  <a:pt x="485775" y="495300"/>
                </a:cubicBezTo>
                <a:cubicBezTo>
                  <a:pt x="488950" y="504825"/>
                  <a:pt x="492865" y="514135"/>
                  <a:pt x="495300" y="523875"/>
                </a:cubicBezTo>
                <a:cubicBezTo>
                  <a:pt x="499227" y="539581"/>
                  <a:pt x="499705" y="556141"/>
                  <a:pt x="504825" y="571500"/>
                </a:cubicBezTo>
                <a:cubicBezTo>
                  <a:pt x="509315" y="584970"/>
                  <a:pt x="518282" y="596549"/>
                  <a:pt x="523875" y="609600"/>
                </a:cubicBezTo>
                <a:cubicBezTo>
                  <a:pt x="527830" y="618828"/>
                  <a:pt x="527831" y="629821"/>
                  <a:pt x="533400" y="638175"/>
                </a:cubicBezTo>
                <a:cubicBezTo>
                  <a:pt x="542845" y="652342"/>
                  <a:pt x="573904" y="678402"/>
                  <a:pt x="590550" y="685800"/>
                </a:cubicBezTo>
                <a:cubicBezTo>
                  <a:pt x="608900" y="693955"/>
                  <a:pt x="628650" y="698500"/>
                  <a:pt x="647700" y="704850"/>
                </a:cubicBezTo>
                <a:lnTo>
                  <a:pt x="676275" y="714375"/>
                </a:lnTo>
                <a:cubicBezTo>
                  <a:pt x="832415" y="610282"/>
                  <a:pt x="695325" y="713279"/>
                  <a:pt x="695325" y="238125"/>
                </a:cubicBezTo>
                <a:cubicBezTo>
                  <a:pt x="695325" y="177717"/>
                  <a:pt x="694044" y="116584"/>
                  <a:pt x="704850" y="57150"/>
                </a:cubicBezTo>
                <a:cubicBezTo>
                  <a:pt x="707260" y="43897"/>
                  <a:pt x="723077" y="37199"/>
                  <a:pt x="733425" y="28575"/>
                </a:cubicBezTo>
                <a:cubicBezTo>
                  <a:pt x="758044" y="8059"/>
                  <a:pt x="761936" y="9546"/>
                  <a:pt x="790575" y="0"/>
                </a:cubicBezTo>
                <a:cubicBezTo>
                  <a:pt x="812800" y="3175"/>
                  <a:pt x="836734" y="407"/>
                  <a:pt x="857250" y="9525"/>
                </a:cubicBezTo>
                <a:cubicBezTo>
                  <a:pt x="871700" y="15947"/>
                  <a:pt x="881599" y="53996"/>
                  <a:pt x="885825" y="66675"/>
                </a:cubicBezTo>
                <a:cubicBezTo>
                  <a:pt x="889000" y="104775"/>
                  <a:pt x="891128" y="142977"/>
                  <a:pt x="895350" y="180975"/>
                </a:cubicBezTo>
                <a:cubicBezTo>
                  <a:pt x="897483" y="200170"/>
                  <a:pt x="902323" y="218982"/>
                  <a:pt x="904875" y="238125"/>
                </a:cubicBezTo>
                <a:cubicBezTo>
                  <a:pt x="908675" y="266624"/>
                  <a:pt x="911674" y="295229"/>
                  <a:pt x="914400" y="323850"/>
                </a:cubicBezTo>
                <a:cubicBezTo>
                  <a:pt x="918025" y="361910"/>
                  <a:pt x="919703" y="400152"/>
                  <a:pt x="923925" y="438150"/>
                </a:cubicBezTo>
                <a:cubicBezTo>
                  <a:pt x="932085" y="511589"/>
                  <a:pt x="931150" y="474275"/>
                  <a:pt x="942975" y="533400"/>
                </a:cubicBezTo>
                <a:cubicBezTo>
                  <a:pt x="946763" y="552338"/>
                  <a:pt x="939782" y="576016"/>
                  <a:pt x="952500" y="590550"/>
                </a:cubicBezTo>
                <a:cubicBezTo>
                  <a:pt x="965723" y="605662"/>
                  <a:pt x="990600" y="603250"/>
                  <a:pt x="1009650" y="609600"/>
                </a:cubicBezTo>
                <a:cubicBezTo>
                  <a:pt x="1050644" y="623265"/>
                  <a:pt x="1028485" y="616690"/>
                  <a:pt x="1076325" y="628650"/>
                </a:cubicBezTo>
                <a:cubicBezTo>
                  <a:pt x="1089025" y="625475"/>
                  <a:pt x="1104203" y="627303"/>
                  <a:pt x="1114425" y="619125"/>
                </a:cubicBezTo>
                <a:cubicBezTo>
                  <a:pt x="1122265" y="612853"/>
                  <a:pt x="1123950" y="600590"/>
                  <a:pt x="1123950" y="590550"/>
                </a:cubicBezTo>
                <a:cubicBezTo>
                  <a:pt x="1123950" y="447034"/>
                  <a:pt x="1125963" y="465251"/>
                  <a:pt x="1104900" y="381000"/>
                </a:cubicBezTo>
                <a:cubicBezTo>
                  <a:pt x="1108075" y="285750"/>
                  <a:pt x="1105797" y="190162"/>
                  <a:pt x="1114425" y="95250"/>
                </a:cubicBezTo>
                <a:cubicBezTo>
                  <a:pt x="1115461" y="83849"/>
                  <a:pt x="1124681" y="74004"/>
                  <a:pt x="1133475" y="66675"/>
                </a:cubicBezTo>
                <a:cubicBezTo>
                  <a:pt x="1149168" y="53597"/>
                  <a:pt x="1180298" y="44717"/>
                  <a:pt x="1200150" y="38100"/>
                </a:cubicBezTo>
                <a:cubicBezTo>
                  <a:pt x="1209675" y="41275"/>
                  <a:pt x="1220885" y="41353"/>
                  <a:pt x="1228725" y="47625"/>
                </a:cubicBezTo>
                <a:cubicBezTo>
                  <a:pt x="1253224" y="67225"/>
                  <a:pt x="1250523" y="96718"/>
                  <a:pt x="1257300" y="123825"/>
                </a:cubicBezTo>
                <a:cubicBezTo>
                  <a:pt x="1259735" y="133565"/>
                  <a:pt x="1260553" y="144560"/>
                  <a:pt x="1266825" y="152400"/>
                </a:cubicBezTo>
                <a:cubicBezTo>
                  <a:pt x="1273976" y="161339"/>
                  <a:pt x="1285875" y="165100"/>
                  <a:pt x="1295400" y="171450"/>
                </a:cubicBezTo>
                <a:cubicBezTo>
                  <a:pt x="1301750" y="180975"/>
                  <a:pt x="1306355" y="191930"/>
                  <a:pt x="1314450" y="200025"/>
                </a:cubicBezTo>
                <a:cubicBezTo>
                  <a:pt x="1363124" y="248699"/>
                  <a:pt x="1430534" y="213606"/>
                  <a:pt x="1495425" y="209550"/>
                </a:cubicBezTo>
                <a:cubicBezTo>
                  <a:pt x="1550012" y="198633"/>
                  <a:pt x="1535810" y="214505"/>
                  <a:pt x="1552575" y="1809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45835" y="2931964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９</a:t>
            </a:r>
            <a:r>
              <a:rPr kumimoji="1" lang="en-US" altLang="ja-JP" sz="2000" smtClean="0"/>
              <a:t>V</a:t>
            </a:r>
            <a:endParaRPr kumimoji="1" lang="ja-JP" altLang="en-US" sz="200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620683" y="2580483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１０ｋ</a:t>
            </a:r>
            <a:r>
              <a:rPr kumimoji="1" lang="en-US" altLang="ja-JP" sz="2000" smtClean="0"/>
              <a:t>Ω</a:t>
            </a:r>
            <a:endParaRPr kumimoji="1" lang="ja-JP" altLang="en-US" sz="200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9255890" y="2829571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６８０</a:t>
            </a:r>
            <a:r>
              <a:rPr kumimoji="1" lang="en-US" altLang="ja-JP" sz="2000" smtClean="0"/>
              <a:t>Ω</a:t>
            </a:r>
            <a:endParaRPr kumimoji="1" lang="ja-JP" altLang="en-US" sz="200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7507422" y="1962777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ブザー</a:t>
            </a:r>
            <a:endParaRPr kumimoji="1" lang="ja-JP" altLang="en-US" sz="200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9567327" y="4703327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LED</a:t>
            </a:r>
            <a:endParaRPr kumimoji="1" lang="ja-JP" altLang="en-US" sz="200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606927" y="3493967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トランジスタ</a:t>
            </a:r>
            <a:endParaRPr kumimoji="1" lang="ja-JP" altLang="en-US" sz="200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978193" y="3691975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Ｂ</a:t>
            </a:r>
            <a:endParaRPr kumimoji="1" lang="ja-JP" altLang="en-US" sz="200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6987802" y="3039602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Ｃ</a:t>
            </a:r>
            <a:endParaRPr kumimoji="1" lang="ja-JP" altLang="en-US" sz="200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025170" y="4026860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Ｅ</a:t>
            </a:r>
            <a:endParaRPr kumimoji="1" lang="ja-JP" altLang="en-US" sz="2000"/>
          </a:p>
        </p:txBody>
      </p:sp>
      <p:sp>
        <p:nvSpPr>
          <p:cNvPr id="130" name="右矢印 129"/>
          <p:cNvSpPr/>
          <p:nvPr/>
        </p:nvSpPr>
        <p:spPr>
          <a:xfrm rot="16200000">
            <a:off x="1274085" y="297037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右矢印 130"/>
          <p:cNvSpPr/>
          <p:nvPr/>
        </p:nvSpPr>
        <p:spPr>
          <a:xfrm rot="16200000">
            <a:off x="1274084" y="258010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右矢印 131"/>
          <p:cNvSpPr/>
          <p:nvPr/>
        </p:nvSpPr>
        <p:spPr>
          <a:xfrm rot="16200000">
            <a:off x="1283810" y="220572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右矢印 132"/>
          <p:cNvSpPr/>
          <p:nvPr/>
        </p:nvSpPr>
        <p:spPr>
          <a:xfrm rot="16200000">
            <a:off x="1283810" y="182952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右矢印 133"/>
          <p:cNvSpPr/>
          <p:nvPr/>
        </p:nvSpPr>
        <p:spPr>
          <a:xfrm rot="16200000">
            <a:off x="1283810" y="143974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>
            <a:off x="1460594" y="121304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右矢印 135"/>
          <p:cNvSpPr/>
          <p:nvPr/>
        </p:nvSpPr>
        <p:spPr>
          <a:xfrm>
            <a:off x="1887192" y="121712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右矢印 136"/>
          <p:cNvSpPr/>
          <p:nvPr/>
        </p:nvSpPr>
        <p:spPr>
          <a:xfrm>
            <a:off x="2298000" y="1218858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右矢印 137"/>
          <p:cNvSpPr/>
          <p:nvPr/>
        </p:nvSpPr>
        <p:spPr>
          <a:xfrm>
            <a:off x="2676788" y="1218655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右矢印 138"/>
          <p:cNvSpPr/>
          <p:nvPr/>
        </p:nvSpPr>
        <p:spPr>
          <a:xfrm>
            <a:off x="3088699" y="1218858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右矢印 139"/>
          <p:cNvSpPr/>
          <p:nvPr/>
        </p:nvSpPr>
        <p:spPr>
          <a:xfrm>
            <a:off x="3495440" y="121782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右矢印 140"/>
          <p:cNvSpPr/>
          <p:nvPr/>
        </p:nvSpPr>
        <p:spPr>
          <a:xfrm>
            <a:off x="3896246" y="122150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右矢印 141"/>
          <p:cNvSpPr/>
          <p:nvPr/>
        </p:nvSpPr>
        <p:spPr>
          <a:xfrm>
            <a:off x="4278269" y="123232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右矢印 143"/>
          <p:cNvSpPr/>
          <p:nvPr/>
        </p:nvSpPr>
        <p:spPr>
          <a:xfrm>
            <a:off x="5063598" y="1234064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右矢印 144"/>
          <p:cNvSpPr/>
          <p:nvPr/>
        </p:nvSpPr>
        <p:spPr>
          <a:xfrm>
            <a:off x="5458086" y="1233900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右矢印 145"/>
          <p:cNvSpPr/>
          <p:nvPr/>
        </p:nvSpPr>
        <p:spPr>
          <a:xfrm>
            <a:off x="5846125" y="124015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右矢印 146"/>
          <p:cNvSpPr/>
          <p:nvPr/>
        </p:nvSpPr>
        <p:spPr>
          <a:xfrm>
            <a:off x="6237779" y="1240990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右矢印 147"/>
          <p:cNvSpPr/>
          <p:nvPr/>
        </p:nvSpPr>
        <p:spPr>
          <a:xfrm>
            <a:off x="6637687" y="124053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右矢印 148"/>
          <p:cNvSpPr/>
          <p:nvPr/>
        </p:nvSpPr>
        <p:spPr>
          <a:xfrm>
            <a:off x="7096797" y="1247318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右矢印 149"/>
          <p:cNvSpPr/>
          <p:nvPr/>
        </p:nvSpPr>
        <p:spPr>
          <a:xfrm>
            <a:off x="7473629" y="124731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右矢印 150"/>
          <p:cNvSpPr/>
          <p:nvPr/>
        </p:nvSpPr>
        <p:spPr>
          <a:xfrm>
            <a:off x="7858247" y="124731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右矢印 151"/>
          <p:cNvSpPr/>
          <p:nvPr/>
        </p:nvSpPr>
        <p:spPr>
          <a:xfrm>
            <a:off x="8234226" y="1249052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右矢印 152"/>
          <p:cNvSpPr/>
          <p:nvPr/>
        </p:nvSpPr>
        <p:spPr>
          <a:xfrm>
            <a:off x="8617991" y="124502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右矢印 153"/>
          <p:cNvSpPr/>
          <p:nvPr/>
        </p:nvSpPr>
        <p:spPr>
          <a:xfrm rot="5400000">
            <a:off x="8723427" y="1585028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右矢印 154"/>
          <p:cNvSpPr/>
          <p:nvPr/>
        </p:nvSpPr>
        <p:spPr>
          <a:xfrm rot="5400000">
            <a:off x="8724447" y="198300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右矢印 155"/>
          <p:cNvSpPr/>
          <p:nvPr/>
        </p:nvSpPr>
        <p:spPr>
          <a:xfrm rot="5400000">
            <a:off x="8521717" y="2501164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右矢印 156"/>
          <p:cNvSpPr/>
          <p:nvPr/>
        </p:nvSpPr>
        <p:spPr>
          <a:xfrm rot="5400000">
            <a:off x="8522680" y="2883415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右矢印 157"/>
          <p:cNvSpPr/>
          <p:nvPr/>
        </p:nvSpPr>
        <p:spPr>
          <a:xfrm rot="5400000">
            <a:off x="8521717" y="3259272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右矢印 158"/>
          <p:cNvSpPr/>
          <p:nvPr/>
        </p:nvSpPr>
        <p:spPr>
          <a:xfrm rot="5400000">
            <a:off x="8755470" y="3732842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右矢印 159"/>
          <p:cNvSpPr/>
          <p:nvPr/>
        </p:nvSpPr>
        <p:spPr>
          <a:xfrm rot="5400000">
            <a:off x="8755470" y="412150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右矢印 160"/>
          <p:cNvSpPr/>
          <p:nvPr/>
        </p:nvSpPr>
        <p:spPr>
          <a:xfrm rot="5400000">
            <a:off x="8513359" y="446083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右矢印 161"/>
          <p:cNvSpPr/>
          <p:nvPr/>
        </p:nvSpPr>
        <p:spPr>
          <a:xfrm rot="5400000">
            <a:off x="8513358" y="4843812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右矢印 162"/>
          <p:cNvSpPr/>
          <p:nvPr/>
        </p:nvSpPr>
        <p:spPr>
          <a:xfrm rot="5400000">
            <a:off x="8738382" y="525991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右矢印 163"/>
          <p:cNvSpPr/>
          <p:nvPr/>
        </p:nvSpPr>
        <p:spPr>
          <a:xfrm rot="5400000">
            <a:off x="8748877" y="5636656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右矢印 164"/>
          <p:cNvSpPr/>
          <p:nvPr/>
        </p:nvSpPr>
        <p:spPr>
          <a:xfrm rot="10800000">
            <a:off x="8623177" y="591341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右矢印 165"/>
          <p:cNvSpPr/>
          <p:nvPr/>
        </p:nvSpPr>
        <p:spPr>
          <a:xfrm rot="10800000">
            <a:off x="8223061" y="5912155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右矢印 166"/>
          <p:cNvSpPr/>
          <p:nvPr/>
        </p:nvSpPr>
        <p:spPr>
          <a:xfrm rot="10800000">
            <a:off x="7817549" y="5911356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右矢印 167"/>
          <p:cNvSpPr/>
          <p:nvPr/>
        </p:nvSpPr>
        <p:spPr>
          <a:xfrm rot="10800000">
            <a:off x="7443538" y="591341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右矢印 168"/>
          <p:cNvSpPr/>
          <p:nvPr/>
        </p:nvSpPr>
        <p:spPr>
          <a:xfrm rot="10800000">
            <a:off x="7056597" y="590659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右矢印 169"/>
          <p:cNvSpPr/>
          <p:nvPr/>
        </p:nvSpPr>
        <p:spPr>
          <a:xfrm rot="10800000">
            <a:off x="6616774" y="5912155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右矢印 170"/>
          <p:cNvSpPr/>
          <p:nvPr/>
        </p:nvSpPr>
        <p:spPr>
          <a:xfrm rot="10800000">
            <a:off x="6252027" y="591341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右矢印 171"/>
          <p:cNvSpPr/>
          <p:nvPr/>
        </p:nvSpPr>
        <p:spPr>
          <a:xfrm rot="10800000">
            <a:off x="5879523" y="5916120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右矢印 172"/>
          <p:cNvSpPr/>
          <p:nvPr/>
        </p:nvSpPr>
        <p:spPr>
          <a:xfrm rot="10800000">
            <a:off x="5509329" y="5916120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右矢印 173"/>
          <p:cNvSpPr/>
          <p:nvPr/>
        </p:nvSpPr>
        <p:spPr>
          <a:xfrm rot="10800000">
            <a:off x="5130135" y="591610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右矢印 174"/>
          <p:cNvSpPr/>
          <p:nvPr/>
        </p:nvSpPr>
        <p:spPr>
          <a:xfrm rot="10800000">
            <a:off x="4753140" y="5918174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右矢印 175"/>
          <p:cNvSpPr/>
          <p:nvPr/>
        </p:nvSpPr>
        <p:spPr>
          <a:xfrm rot="10800000">
            <a:off x="4369010" y="5919198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右矢印 176"/>
          <p:cNvSpPr/>
          <p:nvPr/>
        </p:nvSpPr>
        <p:spPr>
          <a:xfrm rot="10800000">
            <a:off x="3983531" y="5918174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右矢印 177"/>
          <p:cNvSpPr/>
          <p:nvPr/>
        </p:nvSpPr>
        <p:spPr>
          <a:xfrm rot="10800000">
            <a:off x="3596630" y="592068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右矢印 178"/>
          <p:cNvSpPr/>
          <p:nvPr/>
        </p:nvSpPr>
        <p:spPr>
          <a:xfrm rot="10800000">
            <a:off x="3199446" y="592068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右矢印 179"/>
          <p:cNvSpPr/>
          <p:nvPr/>
        </p:nvSpPr>
        <p:spPr>
          <a:xfrm rot="10800000">
            <a:off x="2804032" y="592217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右矢印 180"/>
          <p:cNvSpPr/>
          <p:nvPr/>
        </p:nvSpPr>
        <p:spPr>
          <a:xfrm rot="10800000">
            <a:off x="2408889" y="592525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右矢印 181"/>
          <p:cNvSpPr/>
          <p:nvPr/>
        </p:nvSpPr>
        <p:spPr>
          <a:xfrm rot="10800000">
            <a:off x="1999422" y="592525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右矢印 182"/>
          <p:cNvSpPr/>
          <p:nvPr/>
        </p:nvSpPr>
        <p:spPr>
          <a:xfrm rot="10800000">
            <a:off x="1581562" y="5917474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右矢印 183"/>
          <p:cNvSpPr/>
          <p:nvPr/>
        </p:nvSpPr>
        <p:spPr>
          <a:xfrm rot="16200000">
            <a:off x="1292877" y="5842048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右矢印 184"/>
          <p:cNvSpPr/>
          <p:nvPr/>
        </p:nvSpPr>
        <p:spPr>
          <a:xfrm rot="16200000">
            <a:off x="1294923" y="546919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右矢印 185"/>
          <p:cNvSpPr/>
          <p:nvPr/>
        </p:nvSpPr>
        <p:spPr>
          <a:xfrm rot="16200000">
            <a:off x="1295069" y="5094915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右矢印 186"/>
          <p:cNvSpPr/>
          <p:nvPr/>
        </p:nvSpPr>
        <p:spPr>
          <a:xfrm rot="16200000">
            <a:off x="1295216" y="473113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右矢印 187"/>
          <p:cNvSpPr/>
          <p:nvPr/>
        </p:nvSpPr>
        <p:spPr>
          <a:xfrm rot="16200000">
            <a:off x="1295216" y="435764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右矢印 188"/>
          <p:cNvSpPr/>
          <p:nvPr/>
        </p:nvSpPr>
        <p:spPr>
          <a:xfrm rot="16200000">
            <a:off x="1295215" y="399197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右矢印 189"/>
          <p:cNvSpPr/>
          <p:nvPr/>
        </p:nvSpPr>
        <p:spPr>
          <a:xfrm rot="16200000">
            <a:off x="1295215" y="362016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右矢印 109"/>
          <p:cNvSpPr/>
          <p:nvPr/>
        </p:nvSpPr>
        <p:spPr>
          <a:xfrm rot="5400000">
            <a:off x="6711149" y="1571736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右矢印 111"/>
          <p:cNvSpPr/>
          <p:nvPr/>
        </p:nvSpPr>
        <p:spPr>
          <a:xfrm rot="5400000">
            <a:off x="6707852" y="1947585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右矢印 127"/>
          <p:cNvSpPr/>
          <p:nvPr/>
        </p:nvSpPr>
        <p:spPr>
          <a:xfrm rot="5400000">
            <a:off x="4215528" y="3394816"/>
            <a:ext cx="276255" cy="150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右矢印 128"/>
          <p:cNvSpPr/>
          <p:nvPr/>
        </p:nvSpPr>
        <p:spPr>
          <a:xfrm>
            <a:off x="4509202" y="3776657"/>
            <a:ext cx="276255" cy="150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右矢印 190"/>
          <p:cNvSpPr/>
          <p:nvPr/>
        </p:nvSpPr>
        <p:spPr>
          <a:xfrm>
            <a:off x="4905346" y="3773258"/>
            <a:ext cx="276255" cy="150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右矢印 191"/>
          <p:cNvSpPr/>
          <p:nvPr/>
        </p:nvSpPr>
        <p:spPr>
          <a:xfrm>
            <a:off x="5286144" y="3764869"/>
            <a:ext cx="276255" cy="150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右矢印 192"/>
          <p:cNvSpPr/>
          <p:nvPr/>
        </p:nvSpPr>
        <p:spPr>
          <a:xfrm>
            <a:off x="5663878" y="3756764"/>
            <a:ext cx="276255" cy="150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右矢印 193"/>
          <p:cNvSpPr/>
          <p:nvPr/>
        </p:nvSpPr>
        <p:spPr>
          <a:xfrm rot="1435966">
            <a:off x="6374015" y="4110798"/>
            <a:ext cx="276255" cy="3521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右矢印 195"/>
          <p:cNvSpPr/>
          <p:nvPr/>
        </p:nvSpPr>
        <p:spPr>
          <a:xfrm rot="1435966">
            <a:off x="6652881" y="4235723"/>
            <a:ext cx="276255" cy="3521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0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10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6832168" y="164764"/>
            <a:ext cx="4586250" cy="164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800" smtClean="0"/>
              <a:t>人感センサ付き</a:t>
            </a:r>
            <a:endParaRPr lang="en-US" altLang="ja-JP" sz="4800" smtClean="0"/>
          </a:p>
          <a:p>
            <a:pPr algn="l"/>
            <a:r>
              <a:rPr lang="en-US" altLang="ja-JP" sz="4800" smtClean="0"/>
              <a:t>LED</a:t>
            </a:r>
            <a:r>
              <a:rPr lang="ja-JP" altLang="en-US" sz="4800" smtClean="0"/>
              <a:t>電球</a:t>
            </a:r>
            <a:endParaRPr lang="ja-JP" altLang="en-US" sz="480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7" y="361949"/>
            <a:ext cx="6335888" cy="611203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68236" y="1588856"/>
            <a:ext cx="43501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●長所</a:t>
            </a:r>
            <a:endParaRPr lang="en-US" altLang="ja-JP" sz="2400" smtClean="0"/>
          </a:p>
          <a:p>
            <a:r>
              <a:rPr lang="ja-JP" altLang="en-US" sz="2400" smtClean="0"/>
              <a:t>・</a:t>
            </a:r>
            <a:r>
              <a:rPr lang="ja-JP" altLang="en-US" sz="2400" smtClean="0">
                <a:solidFill>
                  <a:srgbClr val="FF0000"/>
                </a:solidFill>
              </a:rPr>
              <a:t>消費電力が小さい</a:t>
            </a:r>
            <a:r>
              <a:rPr lang="ja-JP" altLang="en-US" sz="2400" smtClean="0"/>
              <a:t>（８</a:t>
            </a:r>
            <a:r>
              <a:rPr lang="en-US" altLang="ja-JP" sz="2400" smtClean="0"/>
              <a:t>W</a:t>
            </a:r>
            <a:r>
              <a:rPr lang="ja-JP" altLang="en-US" sz="2400" smtClean="0"/>
              <a:t>ｈ）</a:t>
            </a:r>
            <a:endParaRPr lang="en-US" altLang="ja-JP" sz="2400" smtClean="0"/>
          </a:p>
          <a:p>
            <a:r>
              <a:rPr lang="ja-JP" altLang="en-US" sz="2400" smtClean="0"/>
              <a:t>・</a:t>
            </a:r>
            <a:r>
              <a:rPr lang="en-US" altLang="ja-JP" sz="2400" smtClean="0"/>
              <a:t>10</a:t>
            </a:r>
            <a:r>
              <a:rPr lang="ja-JP" altLang="en-US" sz="2400" smtClean="0"/>
              <a:t>年以上交換不要</a:t>
            </a:r>
            <a:endParaRPr lang="en-US" altLang="ja-JP" sz="2400" smtClean="0"/>
          </a:p>
          <a:p>
            <a:r>
              <a:rPr lang="ja-JP" altLang="en-US" sz="2400" smtClean="0"/>
              <a:t>・玄関に設置した場合、</a:t>
            </a:r>
            <a:endParaRPr lang="en-US" altLang="ja-JP" sz="2400" smtClean="0"/>
          </a:p>
          <a:p>
            <a:r>
              <a:rPr lang="ja-JP" altLang="en-US" sz="2400"/>
              <a:t>　防犯対策になる</a:t>
            </a:r>
            <a:endParaRPr lang="en-US" altLang="ja-JP" sz="2400"/>
          </a:p>
          <a:p>
            <a:r>
              <a:rPr lang="ja-JP" altLang="en-US" sz="2400" smtClean="0"/>
              <a:t>　暗い時も鍵穴がわかる</a:t>
            </a:r>
            <a:endParaRPr lang="en-US" altLang="ja-JP" sz="2400" smtClean="0"/>
          </a:p>
          <a:p>
            <a:endParaRPr lang="en-US" altLang="ja-JP" sz="2400" smtClean="0"/>
          </a:p>
          <a:p>
            <a:r>
              <a:rPr lang="ja-JP" altLang="en-US" sz="2400" smtClean="0"/>
              <a:t>●短所</a:t>
            </a:r>
            <a:endParaRPr lang="en-US" altLang="ja-JP" sz="2400" smtClean="0"/>
          </a:p>
          <a:p>
            <a:r>
              <a:rPr lang="ja-JP" altLang="en-US" sz="2400" smtClean="0"/>
              <a:t>・値段が高い</a:t>
            </a:r>
            <a:endParaRPr lang="en-US" altLang="ja-JP" sz="2400" smtClean="0"/>
          </a:p>
          <a:p>
            <a:r>
              <a:rPr lang="ja-JP" altLang="en-US" sz="2400" smtClean="0"/>
              <a:t>・常に電源がＯＮになっている</a:t>
            </a:r>
            <a:endParaRPr lang="en-US" altLang="ja-JP" sz="2400" smtClean="0"/>
          </a:p>
          <a:p>
            <a:r>
              <a:rPr kumimoji="1" lang="ja-JP" altLang="en-US" sz="2400"/>
              <a:t>　</a:t>
            </a:r>
            <a:r>
              <a:rPr kumimoji="1" lang="ja-JP" altLang="en-US" sz="2400" smtClean="0"/>
              <a:t>（</a:t>
            </a:r>
            <a:r>
              <a:rPr kumimoji="1" lang="ja-JP" altLang="en-US" sz="2400" smtClean="0">
                <a:solidFill>
                  <a:srgbClr val="FF0000"/>
                </a:solidFill>
              </a:rPr>
              <a:t>待機電力を消費</a:t>
            </a:r>
            <a:r>
              <a:rPr kumimoji="1" lang="ja-JP" altLang="en-US" sz="2400" smtClean="0"/>
              <a:t>している）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6432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右矢印 142"/>
          <p:cNvSpPr/>
          <p:nvPr/>
        </p:nvSpPr>
        <p:spPr>
          <a:xfrm>
            <a:off x="4676146" y="123232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7202941" y="1965632"/>
            <a:ext cx="93209" cy="42137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185021" y="3113027"/>
            <a:ext cx="1181101" cy="1167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1315453" y="1217123"/>
            <a:ext cx="5716723" cy="1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1315453" y="6160169"/>
            <a:ext cx="5728292" cy="16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315453" y="3531238"/>
            <a:ext cx="0" cy="26289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020608" y="4232108"/>
            <a:ext cx="23137" cy="1928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7020608" y="2254309"/>
            <a:ext cx="0" cy="9365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6365997" y="3392116"/>
            <a:ext cx="0" cy="6283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6365997" y="3190875"/>
            <a:ext cx="641683" cy="201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6364194" y="4006157"/>
            <a:ext cx="667982" cy="215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4471312" y="3694022"/>
            <a:ext cx="1891280" cy="12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4327452" y="2515557"/>
            <a:ext cx="293231" cy="73383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コネクタ 64"/>
          <p:cNvCxnSpPr>
            <a:endCxn id="64" idx="0"/>
          </p:cNvCxnSpPr>
          <p:nvPr/>
        </p:nvCxnSpPr>
        <p:spPr>
          <a:xfrm>
            <a:off x="4474068" y="2141177"/>
            <a:ext cx="0" cy="374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64" idx="2"/>
          </p:cNvCxnSpPr>
          <p:nvPr/>
        </p:nvCxnSpPr>
        <p:spPr>
          <a:xfrm flipH="1">
            <a:off x="4471314" y="3249387"/>
            <a:ext cx="2754" cy="4569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917870" y="3304001"/>
            <a:ext cx="795166" cy="3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V="1">
            <a:off x="1101959" y="3531238"/>
            <a:ext cx="426988" cy="12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1315453" y="1217123"/>
            <a:ext cx="0" cy="20743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7020608" y="1201081"/>
            <a:ext cx="0" cy="9134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7007680" y="2110253"/>
            <a:ext cx="195261" cy="4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V="1">
            <a:off x="7007680" y="2252160"/>
            <a:ext cx="195261" cy="4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H="1">
            <a:off x="7296150" y="1786770"/>
            <a:ext cx="195367" cy="18331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H="1" flipV="1">
            <a:off x="7301972" y="2387003"/>
            <a:ext cx="196334" cy="1563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>
            <a:off x="7498306" y="1782285"/>
            <a:ext cx="5445" cy="761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745835" y="2931964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９</a:t>
            </a:r>
            <a:r>
              <a:rPr kumimoji="1" lang="en-US" altLang="ja-JP" sz="2000" smtClean="0"/>
              <a:t>V</a:t>
            </a:r>
            <a:endParaRPr kumimoji="1" lang="ja-JP" altLang="en-US" sz="200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620683" y="2580483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１０ｋ</a:t>
            </a:r>
            <a:r>
              <a:rPr kumimoji="1" lang="en-US" altLang="ja-JP" sz="2000" smtClean="0"/>
              <a:t>Ω</a:t>
            </a:r>
            <a:endParaRPr kumimoji="1" lang="ja-JP" altLang="en-US" sz="200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7175514" y="1382175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ブザー</a:t>
            </a:r>
            <a:endParaRPr kumimoji="1" lang="ja-JP" altLang="en-US" sz="200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606927" y="3493967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トランジスタ</a:t>
            </a:r>
            <a:endParaRPr kumimoji="1" lang="ja-JP" altLang="en-US" sz="200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978193" y="3691975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Ｂ</a:t>
            </a:r>
            <a:endParaRPr kumimoji="1" lang="ja-JP" altLang="en-US" sz="200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6987802" y="3039602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Ｃ</a:t>
            </a:r>
            <a:endParaRPr kumimoji="1" lang="ja-JP" altLang="en-US" sz="200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7025170" y="4026860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Ｅ</a:t>
            </a:r>
            <a:endParaRPr kumimoji="1" lang="ja-JP" altLang="en-US" sz="2000"/>
          </a:p>
        </p:txBody>
      </p:sp>
      <p:sp>
        <p:nvSpPr>
          <p:cNvPr id="130" name="右矢印 129"/>
          <p:cNvSpPr/>
          <p:nvPr/>
        </p:nvSpPr>
        <p:spPr>
          <a:xfrm rot="16200000">
            <a:off x="1274085" y="297037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右矢印 130"/>
          <p:cNvSpPr/>
          <p:nvPr/>
        </p:nvSpPr>
        <p:spPr>
          <a:xfrm rot="16200000">
            <a:off x="1274084" y="258010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右矢印 131"/>
          <p:cNvSpPr/>
          <p:nvPr/>
        </p:nvSpPr>
        <p:spPr>
          <a:xfrm rot="16200000">
            <a:off x="1283810" y="220572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右矢印 132"/>
          <p:cNvSpPr/>
          <p:nvPr/>
        </p:nvSpPr>
        <p:spPr>
          <a:xfrm rot="16200000">
            <a:off x="1283810" y="182952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右矢印 133"/>
          <p:cNvSpPr/>
          <p:nvPr/>
        </p:nvSpPr>
        <p:spPr>
          <a:xfrm rot="16200000">
            <a:off x="1283810" y="143974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>
            <a:off x="1460594" y="121304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右矢印 135"/>
          <p:cNvSpPr/>
          <p:nvPr/>
        </p:nvSpPr>
        <p:spPr>
          <a:xfrm>
            <a:off x="1887192" y="121712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右矢印 136"/>
          <p:cNvSpPr/>
          <p:nvPr/>
        </p:nvSpPr>
        <p:spPr>
          <a:xfrm>
            <a:off x="2298000" y="1218858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右矢印 137"/>
          <p:cNvSpPr/>
          <p:nvPr/>
        </p:nvSpPr>
        <p:spPr>
          <a:xfrm>
            <a:off x="2676788" y="1218655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右矢印 138"/>
          <p:cNvSpPr/>
          <p:nvPr/>
        </p:nvSpPr>
        <p:spPr>
          <a:xfrm>
            <a:off x="3088699" y="1218858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右矢印 139"/>
          <p:cNvSpPr/>
          <p:nvPr/>
        </p:nvSpPr>
        <p:spPr>
          <a:xfrm>
            <a:off x="3495440" y="121782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右矢印 140"/>
          <p:cNvSpPr/>
          <p:nvPr/>
        </p:nvSpPr>
        <p:spPr>
          <a:xfrm>
            <a:off x="3896246" y="122150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右矢印 141"/>
          <p:cNvSpPr/>
          <p:nvPr/>
        </p:nvSpPr>
        <p:spPr>
          <a:xfrm>
            <a:off x="4278269" y="123232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右矢印 143"/>
          <p:cNvSpPr/>
          <p:nvPr/>
        </p:nvSpPr>
        <p:spPr>
          <a:xfrm>
            <a:off x="5063598" y="1234064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右矢印 144"/>
          <p:cNvSpPr/>
          <p:nvPr/>
        </p:nvSpPr>
        <p:spPr>
          <a:xfrm>
            <a:off x="5458086" y="1233900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右矢印 145"/>
          <p:cNvSpPr/>
          <p:nvPr/>
        </p:nvSpPr>
        <p:spPr>
          <a:xfrm>
            <a:off x="5846125" y="124015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右矢印 146"/>
          <p:cNvSpPr/>
          <p:nvPr/>
        </p:nvSpPr>
        <p:spPr>
          <a:xfrm>
            <a:off x="6237779" y="1240990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右矢印 147"/>
          <p:cNvSpPr/>
          <p:nvPr/>
        </p:nvSpPr>
        <p:spPr>
          <a:xfrm>
            <a:off x="6637687" y="124053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右矢印 169"/>
          <p:cNvSpPr/>
          <p:nvPr/>
        </p:nvSpPr>
        <p:spPr>
          <a:xfrm rot="10800000">
            <a:off x="6616774" y="5912155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右矢印 170"/>
          <p:cNvSpPr/>
          <p:nvPr/>
        </p:nvSpPr>
        <p:spPr>
          <a:xfrm rot="10800000">
            <a:off x="6252027" y="591341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右矢印 171"/>
          <p:cNvSpPr/>
          <p:nvPr/>
        </p:nvSpPr>
        <p:spPr>
          <a:xfrm rot="10800000">
            <a:off x="5879523" y="5916120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右矢印 172"/>
          <p:cNvSpPr/>
          <p:nvPr/>
        </p:nvSpPr>
        <p:spPr>
          <a:xfrm rot="10800000">
            <a:off x="5509329" y="5916120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右矢印 173"/>
          <p:cNvSpPr/>
          <p:nvPr/>
        </p:nvSpPr>
        <p:spPr>
          <a:xfrm rot="10800000">
            <a:off x="5130135" y="5916101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右矢印 174"/>
          <p:cNvSpPr/>
          <p:nvPr/>
        </p:nvSpPr>
        <p:spPr>
          <a:xfrm rot="10800000">
            <a:off x="4753140" y="5918174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右矢印 175"/>
          <p:cNvSpPr/>
          <p:nvPr/>
        </p:nvSpPr>
        <p:spPr>
          <a:xfrm rot="10800000">
            <a:off x="4369010" y="5919198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右矢印 176"/>
          <p:cNvSpPr/>
          <p:nvPr/>
        </p:nvSpPr>
        <p:spPr>
          <a:xfrm rot="10800000">
            <a:off x="3983531" y="5918174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右矢印 177"/>
          <p:cNvSpPr/>
          <p:nvPr/>
        </p:nvSpPr>
        <p:spPr>
          <a:xfrm rot="10800000">
            <a:off x="3596630" y="592068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右矢印 178"/>
          <p:cNvSpPr/>
          <p:nvPr/>
        </p:nvSpPr>
        <p:spPr>
          <a:xfrm rot="10800000">
            <a:off x="3199446" y="592068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右矢印 179"/>
          <p:cNvSpPr/>
          <p:nvPr/>
        </p:nvSpPr>
        <p:spPr>
          <a:xfrm rot="10800000">
            <a:off x="2804032" y="592217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右矢印 180"/>
          <p:cNvSpPr/>
          <p:nvPr/>
        </p:nvSpPr>
        <p:spPr>
          <a:xfrm rot="10800000">
            <a:off x="2408889" y="592525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右矢印 181"/>
          <p:cNvSpPr/>
          <p:nvPr/>
        </p:nvSpPr>
        <p:spPr>
          <a:xfrm rot="10800000">
            <a:off x="1999422" y="5925259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右矢印 182"/>
          <p:cNvSpPr/>
          <p:nvPr/>
        </p:nvSpPr>
        <p:spPr>
          <a:xfrm rot="10800000">
            <a:off x="1581562" y="5917474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右矢印 183"/>
          <p:cNvSpPr/>
          <p:nvPr/>
        </p:nvSpPr>
        <p:spPr>
          <a:xfrm rot="16200000">
            <a:off x="1292877" y="5842048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右矢印 184"/>
          <p:cNvSpPr/>
          <p:nvPr/>
        </p:nvSpPr>
        <p:spPr>
          <a:xfrm rot="16200000">
            <a:off x="1294923" y="546919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右矢印 185"/>
          <p:cNvSpPr/>
          <p:nvPr/>
        </p:nvSpPr>
        <p:spPr>
          <a:xfrm rot="16200000">
            <a:off x="1295069" y="5094915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右矢印 186"/>
          <p:cNvSpPr/>
          <p:nvPr/>
        </p:nvSpPr>
        <p:spPr>
          <a:xfrm rot="16200000">
            <a:off x="1295216" y="473113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右矢印 187"/>
          <p:cNvSpPr/>
          <p:nvPr/>
        </p:nvSpPr>
        <p:spPr>
          <a:xfrm rot="16200000">
            <a:off x="1295216" y="435764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右矢印 188"/>
          <p:cNvSpPr/>
          <p:nvPr/>
        </p:nvSpPr>
        <p:spPr>
          <a:xfrm rot="16200000">
            <a:off x="1295215" y="3991977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右矢印 189"/>
          <p:cNvSpPr/>
          <p:nvPr/>
        </p:nvSpPr>
        <p:spPr>
          <a:xfrm rot="16200000">
            <a:off x="1295215" y="3620163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右矢印 109"/>
          <p:cNvSpPr/>
          <p:nvPr/>
        </p:nvSpPr>
        <p:spPr>
          <a:xfrm rot="5400000">
            <a:off x="6711149" y="1571736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右矢印 111"/>
          <p:cNvSpPr/>
          <p:nvPr/>
        </p:nvSpPr>
        <p:spPr>
          <a:xfrm rot="5400000">
            <a:off x="6707852" y="1947585"/>
            <a:ext cx="343920" cy="2148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右矢印 127"/>
          <p:cNvSpPr/>
          <p:nvPr/>
        </p:nvSpPr>
        <p:spPr>
          <a:xfrm rot="5400000">
            <a:off x="4215528" y="3394816"/>
            <a:ext cx="276255" cy="150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右矢印 128"/>
          <p:cNvSpPr/>
          <p:nvPr/>
        </p:nvSpPr>
        <p:spPr>
          <a:xfrm>
            <a:off x="4509202" y="3776657"/>
            <a:ext cx="276255" cy="150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右矢印 190"/>
          <p:cNvSpPr/>
          <p:nvPr/>
        </p:nvSpPr>
        <p:spPr>
          <a:xfrm>
            <a:off x="4905346" y="3773258"/>
            <a:ext cx="276255" cy="150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右矢印 191"/>
          <p:cNvSpPr/>
          <p:nvPr/>
        </p:nvSpPr>
        <p:spPr>
          <a:xfrm>
            <a:off x="5286144" y="3764869"/>
            <a:ext cx="276255" cy="150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右矢印 192"/>
          <p:cNvSpPr/>
          <p:nvPr/>
        </p:nvSpPr>
        <p:spPr>
          <a:xfrm>
            <a:off x="5663878" y="3756764"/>
            <a:ext cx="276255" cy="150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右矢印 193"/>
          <p:cNvSpPr/>
          <p:nvPr/>
        </p:nvSpPr>
        <p:spPr>
          <a:xfrm rot="1435966">
            <a:off x="6374015" y="4110798"/>
            <a:ext cx="276255" cy="3521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右矢印 195"/>
          <p:cNvSpPr/>
          <p:nvPr/>
        </p:nvSpPr>
        <p:spPr>
          <a:xfrm rot="1435966">
            <a:off x="6652881" y="4235723"/>
            <a:ext cx="276255" cy="3521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7" name="直線コネクタ 126"/>
          <p:cNvCxnSpPr/>
          <p:nvPr/>
        </p:nvCxnSpPr>
        <p:spPr>
          <a:xfrm>
            <a:off x="4464460" y="1223105"/>
            <a:ext cx="0" cy="541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サブタイトル 2"/>
          <p:cNvSpPr txBox="1">
            <a:spLocks/>
          </p:cNvSpPr>
          <p:nvPr/>
        </p:nvSpPr>
        <p:spPr>
          <a:xfrm>
            <a:off x="223010" y="251493"/>
            <a:ext cx="8625716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smtClean="0"/>
              <a:t>トランジスタの役割</a:t>
            </a:r>
            <a:r>
              <a:rPr lang="ja-JP" altLang="en-US" smtClean="0"/>
              <a:t>（前時の復習）</a:t>
            </a:r>
            <a:endParaRPr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4327451" y="1764981"/>
            <a:ext cx="146617" cy="411336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サブタイトル 2"/>
          <p:cNvSpPr txBox="1">
            <a:spLocks/>
          </p:cNvSpPr>
          <p:nvPr/>
        </p:nvSpPr>
        <p:spPr>
          <a:xfrm>
            <a:off x="8002611" y="3976813"/>
            <a:ext cx="2803834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smtClean="0"/>
              <a:t>・</a:t>
            </a:r>
            <a:r>
              <a:rPr lang="ja-JP" altLang="en-US" sz="3600" smtClean="0">
                <a:solidFill>
                  <a:srgbClr val="FF0000"/>
                </a:solidFill>
              </a:rPr>
              <a:t>増幅</a:t>
            </a:r>
            <a:r>
              <a:rPr lang="ja-JP" altLang="en-US" sz="3600" smtClean="0"/>
              <a:t>の役割</a:t>
            </a:r>
            <a:endParaRPr lang="ja-JP" altLang="en-US" sz="3600"/>
          </a:p>
        </p:txBody>
      </p:sp>
      <p:sp>
        <p:nvSpPr>
          <p:cNvPr id="197" name="サブタイトル 2"/>
          <p:cNvSpPr txBox="1">
            <a:spLocks/>
          </p:cNvSpPr>
          <p:nvPr/>
        </p:nvSpPr>
        <p:spPr>
          <a:xfrm>
            <a:off x="7883217" y="2407491"/>
            <a:ext cx="3705225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smtClean="0"/>
              <a:t>・</a:t>
            </a:r>
            <a:r>
              <a:rPr lang="ja-JP" altLang="en-US" sz="3600" smtClean="0">
                <a:solidFill>
                  <a:srgbClr val="FF0000"/>
                </a:solidFill>
              </a:rPr>
              <a:t>スイッチ</a:t>
            </a:r>
            <a:r>
              <a:rPr lang="ja-JP" altLang="en-US" sz="3600" smtClean="0"/>
              <a:t>の役割</a:t>
            </a:r>
            <a:endParaRPr lang="ja-JP" altLang="en-US" sz="36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23363" y="2833888"/>
            <a:ext cx="3524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ベース電流が流れないと、</a:t>
            </a:r>
            <a:endParaRPr lang="en-US" altLang="ja-JP" sz="2400" smtClean="0"/>
          </a:p>
          <a:p>
            <a:r>
              <a:rPr lang="ja-JP" altLang="en-US" sz="2400" smtClean="0"/>
              <a:t>コレクタ電流は流れない</a:t>
            </a:r>
            <a:endParaRPr kumimoji="1" lang="ja-JP" altLang="en-US" sz="2400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8334986" y="4442105"/>
            <a:ext cx="3524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ベース電流が流れると，</a:t>
            </a:r>
            <a:endParaRPr lang="en-US" altLang="ja-JP" sz="2400" smtClean="0"/>
          </a:p>
          <a:p>
            <a:r>
              <a:rPr lang="ja-JP" altLang="en-US" sz="2400" smtClean="0"/>
              <a:t>ベース電流の数倍から百倍以上の量で，コレクタ電流が流れます。</a:t>
            </a:r>
            <a:endParaRPr kumimoji="1" lang="ja-JP" altLang="en-US" sz="2400"/>
          </a:p>
        </p:txBody>
      </p:sp>
      <p:sp>
        <p:nvSpPr>
          <p:cNvPr id="28" name="正方形/長方形 27"/>
          <p:cNvSpPr/>
          <p:nvPr/>
        </p:nvSpPr>
        <p:spPr>
          <a:xfrm>
            <a:off x="8019389" y="2226960"/>
            <a:ext cx="3753536" cy="3949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134032" y="237325"/>
            <a:ext cx="3524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smtClean="0"/>
              <a:t>Ｅ・・・</a:t>
            </a:r>
            <a:r>
              <a:rPr lang="ja-JP" altLang="en-US" sz="4000" smtClean="0">
                <a:solidFill>
                  <a:srgbClr val="FF0000"/>
                </a:solidFill>
              </a:rPr>
              <a:t>エミッタ</a:t>
            </a:r>
            <a:endParaRPr lang="en-US" altLang="ja-JP" sz="4000" smtClean="0">
              <a:solidFill>
                <a:srgbClr val="FF0000"/>
              </a:solidFill>
            </a:endParaRPr>
          </a:p>
          <a:p>
            <a:r>
              <a:rPr lang="ja-JP" altLang="en-US" sz="4000" smtClean="0"/>
              <a:t>Ｃ・・・</a:t>
            </a:r>
            <a:r>
              <a:rPr lang="ja-JP" altLang="en-US" sz="4000" smtClean="0">
                <a:solidFill>
                  <a:srgbClr val="FF0000"/>
                </a:solidFill>
              </a:rPr>
              <a:t>コレクタ</a:t>
            </a:r>
            <a:endParaRPr lang="en-US" altLang="ja-JP" sz="4000" smtClean="0">
              <a:solidFill>
                <a:srgbClr val="FF0000"/>
              </a:solidFill>
            </a:endParaRPr>
          </a:p>
          <a:p>
            <a:r>
              <a:rPr lang="ja-JP" altLang="en-US" sz="4000" smtClean="0"/>
              <a:t>Ｂ・・・</a:t>
            </a:r>
            <a:r>
              <a:rPr lang="ja-JP" altLang="en-US" sz="4000" smtClean="0">
                <a:solidFill>
                  <a:srgbClr val="FF0000"/>
                </a:solidFill>
              </a:rPr>
              <a:t>ベース</a:t>
            </a:r>
            <a:endParaRPr kumimoji="1" lang="ja-JP" altLang="en-US" sz="4000">
              <a:solidFill>
                <a:srgbClr val="FF0000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7296150" y="2800566"/>
            <a:ext cx="654507" cy="1728638"/>
          </a:xfrm>
          <a:prstGeom prst="downArrow">
            <a:avLst/>
          </a:prstGeom>
          <a:solidFill>
            <a:srgbClr val="FFFF00">
              <a:alpha val="19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1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10" grpId="0" animBg="1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2" y="-149080"/>
            <a:ext cx="11077605" cy="73716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84851" y="76674"/>
            <a:ext cx="773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smtClean="0"/>
              <a:t>羽のない扇風機の仕組み</a:t>
            </a:r>
            <a:endParaRPr kumimoji="1" lang="ja-JP" altLang="en-US" sz="44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91967" y="3276682"/>
            <a:ext cx="4520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mtClean="0"/>
              <a:t>スリットから出る風力の</a:t>
            </a:r>
            <a:endParaRPr kumimoji="1" lang="en-US" altLang="ja-JP" sz="3200" smtClean="0"/>
          </a:p>
          <a:p>
            <a:r>
              <a:rPr kumimoji="1" lang="ja-JP" altLang="en-US" sz="3200" smtClean="0"/>
              <a:t>１５倍以上の風が起こる</a:t>
            </a:r>
            <a:endParaRPr kumimoji="1" lang="ja-JP" altLang="en-US" sz="3200"/>
          </a:p>
        </p:txBody>
      </p:sp>
      <p:sp>
        <p:nvSpPr>
          <p:cNvPr id="8" name="右矢印 7"/>
          <p:cNvSpPr/>
          <p:nvPr/>
        </p:nvSpPr>
        <p:spPr>
          <a:xfrm>
            <a:off x="4622335" y="2514997"/>
            <a:ext cx="3137483" cy="1300294"/>
          </a:xfrm>
          <a:prstGeom prst="rightArrow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84851" y="4180302"/>
            <a:ext cx="236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smtClean="0">
                <a:solidFill>
                  <a:srgbClr val="FF0000"/>
                </a:solidFill>
              </a:rPr>
              <a:t>（増幅）</a:t>
            </a:r>
            <a:endParaRPr kumimoji="1" lang="ja-JP" alt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「自転車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605" y="4699486"/>
            <a:ext cx="2335218" cy="15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8" y="863053"/>
            <a:ext cx="2899622" cy="4475826"/>
          </a:xfrm>
          <a:prstGeom prst="rect">
            <a:avLst/>
          </a:prstGeom>
        </p:spPr>
      </p:pic>
      <p:sp>
        <p:nvSpPr>
          <p:cNvPr id="4" name="サブタイトル 2"/>
          <p:cNvSpPr txBox="1">
            <a:spLocks/>
          </p:cNvSpPr>
          <p:nvPr/>
        </p:nvSpPr>
        <p:spPr>
          <a:xfrm>
            <a:off x="324050" y="327694"/>
            <a:ext cx="11029749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smtClean="0"/>
              <a:t>人感センサ付き電球を使った電気回路</a:t>
            </a:r>
            <a:endParaRPr lang="ja-JP" altLang="en-US" sz="48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86740" y="1792916"/>
            <a:ext cx="638175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/>
              <a:t>・明るい時は反応せずに、</a:t>
            </a:r>
            <a:endParaRPr lang="en-US" altLang="ja-JP" sz="2800" smtClean="0"/>
          </a:p>
          <a:p>
            <a:r>
              <a:rPr lang="ja-JP" altLang="en-US" sz="2800" smtClean="0"/>
              <a:t>　（　　　　）なると、電流を流す仕組み</a:t>
            </a:r>
            <a:endParaRPr lang="en-US" altLang="ja-JP" sz="2800" smtClean="0"/>
          </a:p>
          <a:p>
            <a:endParaRPr lang="en-US" altLang="ja-JP" sz="2800"/>
          </a:p>
          <a:p>
            <a:r>
              <a:rPr lang="ja-JP" altLang="en-US" sz="2800" smtClean="0"/>
              <a:t>・人の動きを　　　　　　　　で感知して、</a:t>
            </a:r>
            <a:endParaRPr lang="en-US" altLang="ja-JP" sz="2800" smtClean="0"/>
          </a:p>
          <a:p>
            <a:r>
              <a:rPr lang="ja-JP" altLang="en-US" sz="2800"/>
              <a:t>　</a:t>
            </a:r>
            <a:r>
              <a:rPr lang="ja-JP" altLang="en-US" sz="2800" smtClean="0"/>
              <a:t>電流を流す仕組み</a:t>
            </a:r>
            <a:endParaRPr lang="en-US" altLang="ja-JP" sz="2400"/>
          </a:p>
          <a:p>
            <a:endParaRPr kumimoji="1" lang="ja-JP" altLang="en-US" sz="24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73500" y="1113305"/>
            <a:ext cx="748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次の２つの仕組みを、合わせもっています。</a:t>
            </a:r>
            <a:endParaRPr lang="en-US" altLang="ja-JP" sz="3200" dirty="0" smtClean="0"/>
          </a:p>
          <a:p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69678" y="221366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solidFill>
                  <a:srgbClr val="FF0000"/>
                </a:solidFill>
              </a:rPr>
              <a:t>暗く</a:t>
            </a:r>
            <a:endParaRPr kumimoji="1" lang="ja-JP" altLang="en-US" sz="280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1317" y="3064317"/>
            <a:ext cx="199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>
                <a:solidFill>
                  <a:schemeClr val="accent1">
                    <a:lumMod val="75000"/>
                  </a:schemeClr>
                </a:solidFill>
              </a:rPr>
              <a:t>温度センサ</a:t>
            </a:r>
            <a:endParaRPr kumimoji="1" lang="ja-JP" altLang="en-US" sz="2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663425" y="4440588"/>
            <a:ext cx="10555784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000" smtClean="0"/>
              <a:t>LED</a:t>
            </a:r>
            <a:r>
              <a:rPr lang="ja-JP" altLang="en-US" sz="4000" smtClean="0"/>
              <a:t>電球に似たモノを，毎日利用しています。</a:t>
            </a:r>
            <a:endParaRPr lang="en-US" altLang="ja-JP" sz="4000" smtClean="0"/>
          </a:p>
          <a:p>
            <a:pPr algn="l"/>
            <a:r>
              <a:rPr lang="ja-JP" altLang="en-US" sz="4000" smtClean="0"/>
              <a:t>さて、そのモノとは何でしょうか？</a:t>
            </a:r>
            <a:endParaRPr lang="ja-JP" altLang="en-US" sz="40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09895" y="548128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/>
              <a:t>正解は？</a:t>
            </a:r>
            <a:endParaRPr kumimoji="1" lang="ja-JP" altLang="en-US" sz="28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62418" y="5861940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solidFill>
                  <a:srgbClr val="FF0000"/>
                </a:solidFill>
              </a:rPr>
              <a:t>オートライト</a:t>
            </a:r>
            <a:endParaRPr kumimoji="1" lang="ja-JP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340278" y="52451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/>
              <a:t>電子部品の役割</a:t>
            </a:r>
            <a:endParaRPr kumimoji="1" lang="ja-JP" altLang="en-US" sz="2400"/>
          </a:p>
        </p:txBody>
      </p:sp>
      <p:grpSp>
        <p:nvGrpSpPr>
          <p:cNvPr id="9" name="グループ化 8"/>
          <p:cNvGrpSpPr/>
          <p:nvPr/>
        </p:nvGrpSpPr>
        <p:grpSpPr>
          <a:xfrm>
            <a:off x="77793" y="974216"/>
            <a:ext cx="9108590" cy="4975130"/>
            <a:chOff x="745835" y="1201081"/>
            <a:chExt cx="9395688" cy="4975130"/>
          </a:xfrm>
        </p:grpSpPr>
        <p:sp>
          <p:nvSpPr>
            <p:cNvPr id="143" name="右矢印 142"/>
            <p:cNvSpPr/>
            <p:nvPr/>
          </p:nvSpPr>
          <p:spPr>
            <a:xfrm>
              <a:off x="4676146" y="123232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7202941" y="1965632"/>
              <a:ext cx="93209" cy="42137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6185021" y="3113027"/>
              <a:ext cx="1181101" cy="11674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コネクタ 3"/>
            <p:cNvCxnSpPr/>
            <p:nvPr/>
          </p:nvCxnSpPr>
          <p:spPr>
            <a:xfrm flipV="1">
              <a:off x="1315453" y="1201081"/>
              <a:ext cx="7764379" cy="16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1315453" y="6160169"/>
              <a:ext cx="7764379" cy="16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315453" y="3531238"/>
              <a:ext cx="0" cy="26289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9079831" y="3608328"/>
              <a:ext cx="0" cy="25678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7020608" y="4232108"/>
              <a:ext cx="23137" cy="1928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9079831" y="1201081"/>
              <a:ext cx="1" cy="1346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8873003" y="2547257"/>
              <a:ext cx="413657" cy="106107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rot="10800000">
              <a:off x="8778437" y="4463143"/>
              <a:ext cx="609601" cy="6359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8775030" y="5098921"/>
              <a:ext cx="609602" cy="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二等辺三角形 26"/>
            <p:cNvSpPr/>
            <p:nvPr/>
          </p:nvSpPr>
          <p:spPr>
            <a:xfrm rot="1792278">
              <a:off x="9452456" y="4463143"/>
              <a:ext cx="87982" cy="144654"/>
            </a:xfrm>
            <a:prstGeom prst="triangle">
              <a:avLst>
                <a:gd name="adj" fmla="val 524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 flipH="1">
              <a:off x="9255890" y="4581716"/>
              <a:ext cx="211239" cy="3695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二等辺三角形 33"/>
            <p:cNvSpPr/>
            <p:nvPr/>
          </p:nvSpPr>
          <p:spPr>
            <a:xfrm rot="1792278">
              <a:off x="9558075" y="4522429"/>
              <a:ext cx="87982" cy="144654"/>
            </a:xfrm>
            <a:prstGeom prst="triangle">
              <a:avLst>
                <a:gd name="adj" fmla="val 524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flipH="1">
              <a:off x="9361509" y="4641002"/>
              <a:ext cx="211239" cy="3695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7020608" y="2254309"/>
              <a:ext cx="0" cy="9365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6365997" y="3392116"/>
              <a:ext cx="0" cy="628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6365997" y="3190875"/>
              <a:ext cx="641683" cy="201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 flipV="1">
              <a:off x="6364194" y="4006157"/>
              <a:ext cx="667982" cy="215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4471312" y="3694022"/>
              <a:ext cx="1891280" cy="12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/>
          </p:nvSpPr>
          <p:spPr>
            <a:xfrm>
              <a:off x="4264483" y="2188316"/>
              <a:ext cx="413657" cy="106107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コネクタ 64"/>
            <p:cNvCxnSpPr>
              <a:endCxn id="64" idx="0"/>
            </p:cNvCxnSpPr>
            <p:nvPr/>
          </p:nvCxnSpPr>
          <p:spPr>
            <a:xfrm>
              <a:off x="4471312" y="1201081"/>
              <a:ext cx="0" cy="9872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64" idx="2"/>
            </p:cNvCxnSpPr>
            <p:nvPr/>
          </p:nvCxnSpPr>
          <p:spPr>
            <a:xfrm flipH="1">
              <a:off x="4471311" y="3249387"/>
              <a:ext cx="1" cy="4569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917870" y="3304001"/>
              <a:ext cx="795166" cy="3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1101959" y="3531238"/>
              <a:ext cx="426988" cy="12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1315453" y="1217123"/>
              <a:ext cx="0" cy="20743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7020608" y="1201081"/>
              <a:ext cx="0" cy="9134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7007680" y="2110253"/>
              <a:ext cx="195261" cy="4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7007680" y="2252160"/>
              <a:ext cx="195261" cy="4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H="1">
              <a:off x="7296150" y="1786770"/>
              <a:ext cx="195367" cy="18331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 flipV="1">
              <a:off x="7301972" y="2387003"/>
              <a:ext cx="196334" cy="15637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H="1">
              <a:off x="7498306" y="1782285"/>
              <a:ext cx="5445" cy="7610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テキスト ボックス 116"/>
            <p:cNvSpPr txBox="1"/>
            <p:nvPr/>
          </p:nvSpPr>
          <p:spPr>
            <a:xfrm>
              <a:off x="745835" y="2931964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９</a:t>
              </a:r>
              <a:r>
                <a:rPr kumimoji="1" lang="en-US" altLang="ja-JP" sz="2000" smtClean="0"/>
                <a:t>V</a:t>
              </a:r>
              <a:endParaRPr kumimoji="1" lang="ja-JP" altLang="en-US" sz="200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4620683" y="2580483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１００ｋ</a:t>
              </a:r>
              <a:r>
                <a:rPr kumimoji="1" lang="en-US" altLang="ja-JP" sz="2000" smtClean="0"/>
                <a:t>Ω</a:t>
              </a:r>
              <a:endParaRPr kumimoji="1" lang="ja-JP" altLang="en-US" sz="200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9255890" y="2829571"/>
              <a:ext cx="878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６８０</a:t>
              </a:r>
              <a:r>
                <a:rPr kumimoji="1" lang="en-US" altLang="ja-JP" sz="2000" smtClean="0"/>
                <a:t>Ω</a:t>
              </a:r>
              <a:endParaRPr kumimoji="1" lang="ja-JP" altLang="en-US" sz="200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7507422" y="1962777"/>
              <a:ext cx="914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ブザー</a:t>
              </a:r>
              <a:endParaRPr kumimoji="1" lang="ja-JP" altLang="en-US" sz="2000"/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9567327" y="4703327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smtClean="0"/>
                <a:t>LED</a:t>
              </a:r>
              <a:endParaRPr kumimoji="1" lang="ja-JP" altLang="en-US" sz="2000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6606927" y="3493967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トランジスタ</a:t>
              </a:r>
              <a:endParaRPr kumimoji="1" lang="ja-JP" altLang="en-US" sz="2000"/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5978193" y="3691975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Ｂ</a:t>
              </a:r>
              <a:endParaRPr kumimoji="1" lang="ja-JP" altLang="en-US" sz="2000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6987802" y="3039602"/>
              <a:ext cx="375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Ｃ</a:t>
              </a:r>
              <a:endParaRPr kumimoji="1" lang="ja-JP" altLang="en-US" sz="2000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7025170" y="402686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smtClean="0"/>
                <a:t>Ｅ</a:t>
              </a:r>
              <a:endParaRPr kumimoji="1" lang="ja-JP" altLang="en-US" sz="2000"/>
            </a:p>
          </p:txBody>
        </p:sp>
        <p:sp>
          <p:nvSpPr>
            <p:cNvPr id="130" name="右矢印 129"/>
            <p:cNvSpPr/>
            <p:nvPr/>
          </p:nvSpPr>
          <p:spPr>
            <a:xfrm rot="16200000">
              <a:off x="1274085" y="297037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右矢印 130"/>
            <p:cNvSpPr/>
            <p:nvPr/>
          </p:nvSpPr>
          <p:spPr>
            <a:xfrm rot="16200000">
              <a:off x="1274084" y="258010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右矢印 131"/>
            <p:cNvSpPr/>
            <p:nvPr/>
          </p:nvSpPr>
          <p:spPr>
            <a:xfrm rot="16200000">
              <a:off x="1283810" y="220572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右矢印 132"/>
            <p:cNvSpPr/>
            <p:nvPr/>
          </p:nvSpPr>
          <p:spPr>
            <a:xfrm rot="16200000">
              <a:off x="1283810" y="182952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右矢印 133"/>
            <p:cNvSpPr/>
            <p:nvPr/>
          </p:nvSpPr>
          <p:spPr>
            <a:xfrm rot="16200000">
              <a:off x="1283810" y="143974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右矢印 134"/>
            <p:cNvSpPr/>
            <p:nvPr/>
          </p:nvSpPr>
          <p:spPr>
            <a:xfrm>
              <a:off x="1460594" y="121304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右矢印 135"/>
            <p:cNvSpPr/>
            <p:nvPr/>
          </p:nvSpPr>
          <p:spPr>
            <a:xfrm>
              <a:off x="1887192" y="121712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右矢印 136"/>
            <p:cNvSpPr/>
            <p:nvPr/>
          </p:nvSpPr>
          <p:spPr>
            <a:xfrm>
              <a:off x="2298000" y="121885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右矢印 137"/>
            <p:cNvSpPr/>
            <p:nvPr/>
          </p:nvSpPr>
          <p:spPr>
            <a:xfrm>
              <a:off x="2676788" y="121865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右矢印 138"/>
            <p:cNvSpPr/>
            <p:nvPr/>
          </p:nvSpPr>
          <p:spPr>
            <a:xfrm>
              <a:off x="3088699" y="121885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右矢印 139"/>
            <p:cNvSpPr/>
            <p:nvPr/>
          </p:nvSpPr>
          <p:spPr>
            <a:xfrm>
              <a:off x="3495440" y="121782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右矢印 140"/>
            <p:cNvSpPr/>
            <p:nvPr/>
          </p:nvSpPr>
          <p:spPr>
            <a:xfrm>
              <a:off x="3896246" y="122150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右矢印 141"/>
            <p:cNvSpPr/>
            <p:nvPr/>
          </p:nvSpPr>
          <p:spPr>
            <a:xfrm>
              <a:off x="4278269" y="123232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右矢印 143"/>
            <p:cNvSpPr/>
            <p:nvPr/>
          </p:nvSpPr>
          <p:spPr>
            <a:xfrm>
              <a:off x="5063598" y="1234064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右矢印 144"/>
            <p:cNvSpPr/>
            <p:nvPr/>
          </p:nvSpPr>
          <p:spPr>
            <a:xfrm>
              <a:off x="5458086" y="1233900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右矢印 145"/>
            <p:cNvSpPr/>
            <p:nvPr/>
          </p:nvSpPr>
          <p:spPr>
            <a:xfrm>
              <a:off x="5846125" y="124015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右矢印 146"/>
            <p:cNvSpPr/>
            <p:nvPr/>
          </p:nvSpPr>
          <p:spPr>
            <a:xfrm>
              <a:off x="6237779" y="1240990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右矢印 147"/>
            <p:cNvSpPr/>
            <p:nvPr/>
          </p:nvSpPr>
          <p:spPr>
            <a:xfrm>
              <a:off x="6637687" y="124053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右矢印 148"/>
            <p:cNvSpPr/>
            <p:nvPr/>
          </p:nvSpPr>
          <p:spPr>
            <a:xfrm>
              <a:off x="7096797" y="124731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右矢印 149"/>
            <p:cNvSpPr/>
            <p:nvPr/>
          </p:nvSpPr>
          <p:spPr>
            <a:xfrm>
              <a:off x="7473629" y="124731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右矢印 150"/>
            <p:cNvSpPr/>
            <p:nvPr/>
          </p:nvSpPr>
          <p:spPr>
            <a:xfrm>
              <a:off x="7858247" y="124731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右矢印 151"/>
            <p:cNvSpPr/>
            <p:nvPr/>
          </p:nvSpPr>
          <p:spPr>
            <a:xfrm>
              <a:off x="8234226" y="1249052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右矢印 152"/>
            <p:cNvSpPr/>
            <p:nvPr/>
          </p:nvSpPr>
          <p:spPr>
            <a:xfrm>
              <a:off x="8617991" y="124502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右矢印 153"/>
            <p:cNvSpPr/>
            <p:nvPr/>
          </p:nvSpPr>
          <p:spPr>
            <a:xfrm rot="5400000">
              <a:off x="8723427" y="158502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右矢印 154"/>
            <p:cNvSpPr/>
            <p:nvPr/>
          </p:nvSpPr>
          <p:spPr>
            <a:xfrm rot="5400000">
              <a:off x="8724447" y="198300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右矢印 155"/>
            <p:cNvSpPr/>
            <p:nvPr/>
          </p:nvSpPr>
          <p:spPr>
            <a:xfrm rot="5400000">
              <a:off x="8521717" y="2501164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右矢印 156"/>
            <p:cNvSpPr/>
            <p:nvPr/>
          </p:nvSpPr>
          <p:spPr>
            <a:xfrm rot="5400000">
              <a:off x="8522680" y="288341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右矢印 157"/>
            <p:cNvSpPr/>
            <p:nvPr/>
          </p:nvSpPr>
          <p:spPr>
            <a:xfrm rot="5400000">
              <a:off x="8521717" y="3259272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右矢印 158"/>
            <p:cNvSpPr/>
            <p:nvPr/>
          </p:nvSpPr>
          <p:spPr>
            <a:xfrm rot="5400000">
              <a:off x="8755470" y="3732842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右矢印 159"/>
            <p:cNvSpPr/>
            <p:nvPr/>
          </p:nvSpPr>
          <p:spPr>
            <a:xfrm rot="5400000">
              <a:off x="8755470" y="412150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右矢印 160"/>
            <p:cNvSpPr/>
            <p:nvPr/>
          </p:nvSpPr>
          <p:spPr>
            <a:xfrm rot="5400000">
              <a:off x="8513359" y="446083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右矢印 161"/>
            <p:cNvSpPr/>
            <p:nvPr/>
          </p:nvSpPr>
          <p:spPr>
            <a:xfrm rot="5400000">
              <a:off x="8513358" y="4843812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右矢印 162"/>
            <p:cNvSpPr/>
            <p:nvPr/>
          </p:nvSpPr>
          <p:spPr>
            <a:xfrm rot="5400000">
              <a:off x="8738382" y="525991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右矢印 163"/>
            <p:cNvSpPr/>
            <p:nvPr/>
          </p:nvSpPr>
          <p:spPr>
            <a:xfrm rot="5400000">
              <a:off x="8748877" y="5636656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右矢印 164"/>
            <p:cNvSpPr/>
            <p:nvPr/>
          </p:nvSpPr>
          <p:spPr>
            <a:xfrm rot="10800000">
              <a:off x="8623177" y="591341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右矢印 165"/>
            <p:cNvSpPr/>
            <p:nvPr/>
          </p:nvSpPr>
          <p:spPr>
            <a:xfrm rot="10800000">
              <a:off x="8223061" y="591215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右矢印 166"/>
            <p:cNvSpPr/>
            <p:nvPr/>
          </p:nvSpPr>
          <p:spPr>
            <a:xfrm rot="10800000">
              <a:off x="7817549" y="5911356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右矢印 167"/>
            <p:cNvSpPr/>
            <p:nvPr/>
          </p:nvSpPr>
          <p:spPr>
            <a:xfrm rot="10800000">
              <a:off x="7443538" y="591341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右矢印 168"/>
            <p:cNvSpPr/>
            <p:nvPr/>
          </p:nvSpPr>
          <p:spPr>
            <a:xfrm rot="10800000">
              <a:off x="7056597" y="590659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右矢印 169"/>
            <p:cNvSpPr/>
            <p:nvPr/>
          </p:nvSpPr>
          <p:spPr>
            <a:xfrm rot="10800000">
              <a:off x="6616774" y="591215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右矢印 170"/>
            <p:cNvSpPr/>
            <p:nvPr/>
          </p:nvSpPr>
          <p:spPr>
            <a:xfrm rot="10800000">
              <a:off x="6252027" y="591341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右矢印 171"/>
            <p:cNvSpPr/>
            <p:nvPr/>
          </p:nvSpPr>
          <p:spPr>
            <a:xfrm rot="10800000">
              <a:off x="5879523" y="5916120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右矢印 172"/>
            <p:cNvSpPr/>
            <p:nvPr/>
          </p:nvSpPr>
          <p:spPr>
            <a:xfrm rot="10800000">
              <a:off x="5509329" y="5916120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右矢印 173"/>
            <p:cNvSpPr/>
            <p:nvPr/>
          </p:nvSpPr>
          <p:spPr>
            <a:xfrm rot="10800000">
              <a:off x="5130135" y="5916101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右矢印 174"/>
            <p:cNvSpPr/>
            <p:nvPr/>
          </p:nvSpPr>
          <p:spPr>
            <a:xfrm rot="10800000">
              <a:off x="4753140" y="5918174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右矢印 175"/>
            <p:cNvSpPr/>
            <p:nvPr/>
          </p:nvSpPr>
          <p:spPr>
            <a:xfrm rot="10800000">
              <a:off x="4369010" y="591919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右矢印 176"/>
            <p:cNvSpPr/>
            <p:nvPr/>
          </p:nvSpPr>
          <p:spPr>
            <a:xfrm rot="10800000">
              <a:off x="3983531" y="5918174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右矢印 177"/>
            <p:cNvSpPr/>
            <p:nvPr/>
          </p:nvSpPr>
          <p:spPr>
            <a:xfrm rot="10800000">
              <a:off x="3596630" y="592068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右矢印 178"/>
            <p:cNvSpPr/>
            <p:nvPr/>
          </p:nvSpPr>
          <p:spPr>
            <a:xfrm rot="10800000">
              <a:off x="3199446" y="592068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右矢印 179"/>
            <p:cNvSpPr/>
            <p:nvPr/>
          </p:nvSpPr>
          <p:spPr>
            <a:xfrm rot="10800000">
              <a:off x="2804032" y="592217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右矢印 180"/>
            <p:cNvSpPr/>
            <p:nvPr/>
          </p:nvSpPr>
          <p:spPr>
            <a:xfrm rot="10800000">
              <a:off x="2408889" y="592525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右矢印 181"/>
            <p:cNvSpPr/>
            <p:nvPr/>
          </p:nvSpPr>
          <p:spPr>
            <a:xfrm rot="10800000">
              <a:off x="1999422" y="5925259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右矢印 182"/>
            <p:cNvSpPr/>
            <p:nvPr/>
          </p:nvSpPr>
          <p:spPr>
            <a:xfrm rot="10800000">
              <a:off x="1581562" y="5917474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右矢印 183"/>
            <p:cNvSpPr/>
            <p:nvPr/>
          </p:nvSpPr>
          <p:spPr>
            <a:xfrm rot="16200000">
              <a:off x="1292877" y="5842048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右矢印 184"/>
            <p:cNvSpPr/>
            <p:nvPr/>
          </p:nvSpPr>
          <p:spPr>
            <a:xfrm rot="16200000">
              <a:off x="1294923" y="546919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右矢印 185"/>
            <p:cNvSpPr/>
            <p:nvPr/>
          </p:nvSpPr>
          <p:spPr>
            <a:xfrm rot="16200000">
              <a:off x="1295069" y="509491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右矢印 186"/>
            <p:cNvSpPr/>
            <p:nvPr/>
          </p:nvSpPr>
          <p:spPr>
            <a:xfrm rot="16200000">
              <a:off x="1295216" y="473113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右矢印 187"/>
            <p:cNvSpPr/>
            <p:nvPr/>
          </p:nvSpPr>
          <p:spPr>
            <a:xfrm rot="16200000">
              <a:off x="1295216" y="435764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右矢印 188"/>
            <p:cNvSpPr/>
            <p:nvPr/>
          </p:nvSpPr>
          <p:spPr>
            <a:xfrm rot="16200000">
              <a:off x="1295215" y="3991977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右矢印 189"/>
            <p:cNvSpPr/>
            <p:nvPr/>
          </p:nvSpPr>
          <p:spPr>
            <a:xfrm rot="16200000">
              <a:off x="1295215" y="3620163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右矢印 109"/>
            <p:cNvSpPr/>
            <p:nvPr/>
          </p:nvSpPr>
          <p:spPr>
            <a:xfrm rot="5400000">
              <a:off x="6711149" y="1571736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右矢印 111"/>
            <p:cNvSpPr/>
            <p:nvPr/>
          </p:nvSpPr>
          <p:spPr>
            <a:xfrm rot="5400000">
              <a:off x="6707852" y="1947585"/>
              <a:ext cx="343920" cy="2148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右矢印 127"/>
            <p:cNvSpPr/>
            <p:nvPr/>
          </p:nvSpPr>
          <p:spPr>
            <a:xfrm rot="5400000">
              <a:off x="4215528" y="3394816"/>
              <a:ext cx="276255" cy="15077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右矢印 128"/>
            <p:cNvSpPr/>
            <p:nvPr/>
          </p:nvSpPr>
          <p:spPr>
            <a:xfrm>
              <a:off x="4509202" y="3776657"/>
              <a:ext cx="276255" cy="15077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右矢印 190"/>
            <p:cNvSpPr/>
            <p:nvPr/>
          </p:nvSpPr>
          <p:spPr>
            <a:xfrm>
              <a:off x="4905346" y="3773258"/>
              <a:ext cx="276255" cy="15077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右矢印 191"/>
            <p:cNvSpPr/>
            <p:nvPr/>
          </p:nvSpPr>
          <p:spPr>
            <a:xfrm>
              <a:off x="5286144" y="3764869"/>
              <a:ext cx="276255" cy="15077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右矢印 192"/>
            <p:cNvSpPr/>
            <p:nvPr/>
          </p:nvSpPr>
          <p:spPr>
            <a:xfrm>
              <a:off x="5663878" y="3756764"/>
              <a:ext cx="276255" cy="15077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右矢印 193"/>
            <p:cNvSpPr/>
            <p:nvPr/>
          </p:nvSpPr>
          <p:spPr>
            <a:xfrm rot="1435966">
              <a:off x="6374015" y="4110798"/>
              <a:ext cx="276255" cy="352147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右矢印 195"/>
            <p:cNvSpPr/>
            <p:nvPr/>
          </p:nvSpPr>
          <p:spPr>
            <a:xfrm rot="1435966">
              <a:off x="6652881" y="4235723"/>
              <a:ext cx="276255" cy="352147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6" name="テキスト ボックス 125"/>
          <p:cNvSpPr txBox="1"/>
          <p:nvPr/>
        </p:nvSpPr>
        <p:spPr>
          <a:xfrm>
            <a:off x="999600" y="29359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/>
              <a:t>電源</a:t>
            </a:r>
            <a:endParaRPr kumimoji="1" lang="ja-JP" altLang="en-US" sz="240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904154" y="2600382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+mn-ea"/>
              </a:rPr>
              <a:t>(</a:t>
            </a:r>
            <a:r>
              <a:rPr kumimoji="1" lang="ja-JP" altLang="en-US" sz="1600" smtClean="0">
                <a:latin typeface="+mn-ea"/>
              </a:rPr>
              <a:t>抵抗</a:t>
            </a:r>
            <a:r>
              <a:rPr kumimoji="1" lang="en-US" altLang="ja-JP" sz="1600" smtClean="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8404955" y="2838807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+mn-ea"/>
              </a:rPr>
              <a:t>(</a:t>
            </a:r>
            <a:r>
              <a:rPr kumimoji="1" lang="ja-JP" altLang="en-US" sz="1600" smtClean="0">
                <a:latin typeface="+mn-ea"/>
              </a:rPr>
              <a:t>抵抗</a:t>
            </a:r>
            <a:r>
              <a:rPr kumimoji="1" lang="en-US" altLang="ja-JP" sz="1600" smtClean="0">
                <a:latin typeface="+mn-ea"/>
              </a:rPr>
              <a:t>)</a:t>
            </a:r>
            <a:endParaRPr kumimoji="1" lang="ja-JP" altLang="en-US" sz="1600">
              <a:latin typeface="+mn-ea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9327967" y="1080270"/>
            <a:ext cx="2864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電源</a:t>
            </a:r>
            <a:r>
              <a:rPr kumimoji="1" lang="ja-JP" altLang="en-US" sz="1600" smtClean="0"/>
              <a:t>・・・・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電気を流す源</a:t>
            </a:r>
            <a:endParaRPr kumimoji="1" lang="ja-JP" altLang="en-US" sz="20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9327554" y="3640913"/>
            <a:ext cx="2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mtClean="0"/>
              <a:t>抵抗</a:t>
            </a:r>
            <a:r>
              <a:rPr kumimoji="1" lang="ja-JP" altLang="en-US" sz="1600" smtClean="0"/>
              <a:t>・・・・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流れる電流を</a:t>
            </a:r>
            <a:r>
              <a:rPr kumimoji="1" lang="ja-JP" altLang="en-US" sz="2000" smtClean="0"/>
              <a:t>　　　</a:t>
            </a:r>
            <a:endParaRPr kumimoji="1" lang="en-US" altLang="ja-JP" sz="2000" smtClean="0"/>
          </a:p>
          <a:p>
            <a:r>
              <a:rPr lang="ja-JP" altLang="en-US" sz="2000"/>
              <a:t>　</a:t>
            </a:r>
            <a:r>
              <a:rPr lang="ja-JP" altLang="en-US" sz="2000" smtClean="0"/>
              <a:t>　　　　　</a:t>
            </a:r>
            <a:endParaRPr kumimoji="1" lang="ja-JP" altLang="en-US" sz="2000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9756385" y="3897873"/>
            <a:ext cx="227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　　　</a:t>
            </a:r>
            <a:r>
              <a:rPr kumimoji="1" lang="ja-JP" altLang="en-US" sz="2000" b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調整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する役割</a:t>
            </a:r>
            <a:endParaRPr kumimoji="1" lang="ja-JP" altLang="en-US" sz="20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9347018" y="1838085"/>
            <a:ext cx="270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ブザー</a:t>
            </a:r>
            <a:r>
              <a:rPr kumimoji="1" lang="ja-JP" altLang="en-US" sz="1600" smtClean="0"/>
              <a:t>・・</a:t>
            </a:r>
            <a:r>
              <a:rPr lang="ja-JP" altLang="en-US" sz="2000" b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音</a:t>
            </a:r>
            <a:r>
              <a:rPr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に変換する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kumimoji="1" lang="en-US" altLang="ja-JP" sz="200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/>
              <a:t>　</a:t>
            </a:r>
            <a:r>
              <a:rPr lang="ja-JP" altLang="en-US" sz="2000" smtClean="0"/>
              <a:t>　　　　　</a:t>
            </a:r>
            <a:endParaRPr kumimoji="1" lang="ja-JP" altLang="en-US" sz="2000"/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9375593" y="2846874"/>
            <a:ext cx="284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smtClean="0"/>
              <a:t>LED</a:t>
            </a:r>
            <a:r>
              <a:rPr kumimoji="1" lang="ja-JP" altLang="en-US" sz="1600" smtClean="0"/>
              <a:t>・・・・・</a:t>
            </a:r>
            <a:r>
              <a:rPr kumimoji="1" lang="ja-JP" altLang="en-US" sz="2000" b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光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に変換する　　　</a:t>
            </a:r>
            <a:endParaRPr kumimoji="1" lang="en-US" altLang="ja-JP" sz="200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/>
              <a:t>　</a:t>
            </a:r>
            <a:r>
              <a:rPr lang="ja-JP" altLang="en-US" sz="2000" smtClean="0"/>
              <a:t>　　　　　</a:t>
            </a:r>
            <a:endParaRPr kumimoji="1" lang="ja-JP" altLang="en-US" sz="2000"/>
          </a:p>
        </p:txBody>
      </p:sp>
      <p:sp>
        <p:nvSpPr>
          <p:cNvPr id="12" name="正方形/長方形 11"/>
          <p:cNvSpPr/>
          <p:nvPr/>
        </p:nvSpPr>
        <p:spPr>
          <a:xfrm>
            <a:off x="9403342" y="1022188"/>
            <a:ext cx="2645782" cy="3532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9861160" y="2143558"/>
            <a:ext cx="173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　　  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役割</a:t>
            </a:r>
            <a:endParaRPr kumimoji="1" lang="ja-JP" altLang="en-US" sz="20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9839323" y="3136503"/>
            <a:ext cx="189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　　  </a:t>
            </a:r>
            <a:r>
              <a:rPr kumimoji="1" lang="ja-JP" altLang="en-US" sz="200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役割</a:t>
            </a:r>
            <a:endParaRPr kumimoji="1" lang="ja-JP" altLang="en-US" sz="200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4" name="サブタイトル 2"/>
          <p:cNvSpPr txBox="1">
            <a:spLocks/>
          </p:cNvSpPr>
          <p:nvPr/>
        </p:nvSpPr>
        <p:spPr>
          <a:xfrm>
            <a:off x="129543" y="186710"/>
            <a:ext cx="9366434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smtClean="0"/>
              <a:t>暗くなるとブザーが鳴る電気回路</a:t>
            </a:r>
            <a:endParaRPr lang="ja-JP" altLang="en-US" sz="4800"/>
          </a:p>
        </p:txBody>
      </p:sp>
    </p:spTree>
    <p:extLst>
      <p:ext uri="{BB962C8B-B14F-4D97-AF65-F5344CB8AC3E}">
        <p14:creationId xmlns:p14="http://schemas.microsoft.com/office/powerpoint/2010/main" val="18757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238326" y="237406"/>
            <a:ext cx="10982124" cy="785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smtClean="0"/>
              <a:t>豆電球に、９</a:t>
            </a:r>
            <a:r>
              <a:rPr lang="en-US" altLang="ja-JP" sz="4400" smtClean="0"/>
              <a:t>V</a:t>
            </a:r>
            <a:r>
              <a:rPr lang="ja-JP" altLang="en-US" sz="4400" smtClean="0"/>
              <a:t>の電圧で電気を流すと・・・</a:t>
            </a:r>
            <a:endParaRPr lang="ja-JP" altLang="en-US" sz="440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52" y="914400"/>
            <a:ext cx="6758297" cy="5148824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9101137" y="4504606"/>
            <a:ext cx="3090863" cy="1219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600" smtClean="0"/>
              <a:t>電圧１</a:t>
            </a:r>
            <a:r>
              <a:rPr lang="en-US" altLang="ja-JP" sz="3600" smtClean="0"/>
              <a:t>.</a:t>
            </a:r>
            <a:r>
              <a:rPr lang="ja-JP" altLang="en-US" sz="3600" smtClean="0"/>
              <a:t>５</a:t>
            </a:r>
            <a:r>
              <a:rPr lang="en-US" altLang="ja-JP" sz="3600" smtClean="0"/>
              <a:t>V</a:t>
            </a:r>
            <a:r>
              <a:rPr lang="ja-JP" altLang="en-US" sz="3600" smtClean="0"/>
              <a:t>時の</a:t>
            </a:r>
            <a:endParaRPr lang="en-US" altLang="ja-JP" sz="3600" smtClean="0"/>
          </a:p>
          <a:p>
            <a:pPr algn="l"/>
            <a:r>
              <a:rPr lang="ja-JP" altLang="en-US" sz="3600"/>
              <a:t>電球</a:t>
            </a:r>
            <a:r>
              <a:rPr lang="ja-JP" altLang="en-US" sz="3600" smtClean="0"/>
              <a:t>の明るさ</a:t>
            </a:r>
            <a:endParaRPr lang="en-US" altLang="ja-JP" sz="3600" smtClean="0"/>
          </a:p>
          <a:p>
            <a:endParaRPr lang="ja-JP" altLang="en-US" sz="440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95250" y="1133115"/>
            <a:ext cx="3452813" cy="1219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600" smtClean="0"/>
              <a:t>電圧４</a:t>
            </a:r>
            <a:r>
              <a:rPr lang="en-US" altLang="ja-JP" sz="3600" smtClean="0"/>
              <a:t>.</a:t>
            </a:r>
            <a:r>
              <a:rPr lang="ja-JP" altLang="en-US" sz="3600" smtClean="0"/>
              <a:t>５</a:t>
            </a:r>
            <a:r>
              <a:rPr lang="en-US" altLang="ja-JP" sz="3600" smtClean="0"/>
              <a:t>V</a:t>
            </a:r>
            <a:r>
              <a:rPr lang="ja-JP" altLang="en-US" sz="3600" smtClean="0"/>
              <a:t>時の</a:t>
            </a:r>
            <a:endParaRPr lang="en-US" altLang="ja-JP" sz="3600" smtClean="0"/>
          </a:p>
          <a:p>
            <a:pPr algn="l"/>
            <a:r>
              <a:rPr lang="ja-JP" altLang="en-US" sz="3600"/>
              <a:t>電球</a:t>
            </a:r>
            <a:r>
              <a:rPr lang="ja-JP" altLang="en-US" sz="3600" smtClean="0"/>
              <a:t>の明るさ</a:t>
            </a:r>
            <a:endParaRPr lang="en-US" altLang="ja-JP" sz="3600" smtClean="0"/>
          </a:p>
          <a:p>
            <a:endParaRPr lang="ja-JP" altLang="en-US" sz="440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262718" y="6063224"/>
            <a:ext cx="7705113" cy="37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mtClean="0"/>
              <a:t>※</a:t>
            </a:r>
            <a:r>
              <a:rPr lang="ja-JP" altLang="en-US" smtClean="0"/>
              <a:t>，ワークシートの２の□に，予想を書き込みましょう。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11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8339667" y="1736602"/>
            <a:ext cx="3670308" cy="359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mtClean="0"/>
              <a:t>※</a:t>
            </a:r>
            <a:r>
              <a:rPr lang="ja-JP" altLang="en-US" smtClean="0"/>
              <a:t>，乾電池で，短絡の</a:t>
            </a:r>
            <a:endParaRPr lang="en-US" altLang="ja-JP" smtClean="0"/>
          </a:p>
          <a:p>
            <a:pPr algn="l"/>
            <a:r>
              <a:rPr lang="ja-JP" altLang="en-US"/>
              <a:t>　</a:t>
            </a:r>
            <a:r>
              <a:rPr lang="ja-JP" altLang="en-US" smtClean="0"/>
              <a:t>　実験（ガムの包み紙）</a:t>
            </a:r>
            <a:endParaRPr lang="en-US" altLang="ja-JP" smtClean="0"/>
          </a:p>
          <a:p>
            <a:pPr algn="l"/>
            <a:r>
              <a:rPr lang="ja-JP" altLang="en-US"/>
              <a:t>　</a:t>
            </a:r>
            <a:r>
              <a:rPr lang="ja-JP" altLang="en-US" smtClean="0"/>
              <a:t>　を行うと，どのような</a:t>
            </a:r>
            <a:endParaRPr lang="en-US" altLang="ja-JP" smtClean="0"/>
          </a:p>
          <a:p>
            <a:pPr algn="l"/>
            <a:r>
              <a:rPr lang="ja-JP" altLang="en-US"/>
              <a:t>　</a:t>
            </a:r>
            <a:r>
              <a:rPr lang="ja-JP" altLang="en-US" smtClean="0"/>
              <a:t>　ことが起こると考えら</a:t>
            </a:r>
            <a:endParaRPr lang="en-US" altLang="ja-JP" smtClean="0"/>
          </a:p>
          <a:p>
            <a:pPr algn="l"/>
            <a:r>
              <a:rPr lang="ja-JP" altLang="en-US"/>
              <a:t>　</a:t>
            </a:r>
            <a:r>
              <a:rPr lang="ja-JP" altLang="en-US" smtClean="0"/>
              <a:t>　れますか</a:t>
            </a:r>
            <a:r>
              <a:rPr lang="en-US" altLang="ja-JP" smtClean="0"/>
              <a:t>?</a:t>
            </a:r>
          </a:p>
          <a:p>
            <a:pPr algn="l"/>
            <a:r>
              <a:rPr lang="ja-JP" altLang="en-US"/>
              <a:t>　</a:t>
            </a:r>
            <a:endParaRPr lang="en-US" altLang="ja-JP" smtClean="0"/>
          </a:p>
          <a:p>
            <a:pPr algn="l"/>
            <a:r>
              <a:rPr lang="ja-JP" altLang="en-US" smtClean="0"/>
              <a:t>　　予想をワークシートに</a:t>
            </a:r>
            <a:endParaRPr lang="en-US" altLang="ja-JP" smtClean="0"/>
          </a:p>
          <a:p>
            <a:pPr algn="l"/>
            <a:r>
              <a:rPr lang="ja-JP" altLang="en-US"/>
              <a:t>　</a:t>
            </a:r>
            <a:r>
              <a:rPr lang="ja-JP" altLang="en-US" smtClean="0"/>
              <a:t>　書き込みましょう。</a:t>
            </a: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0" y="309576"/>
            <a:ext cx="7410684" cy="58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782</Words>
  <Application>Microsoft Office PowerPoint</Application>
  <PresentationFormat>ワイド画面</PresentationFormat>
  <Paragraphs>301</Paragraphs>
  <Slides>20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ＭＳ Ｐゴシック</vt:lpstr>
      <vt:lpstr>ＭＳ 明朝</vt:lpstr>
      <vt:lpstr>Arial</vt:lpstr>
      <vt:lpstr>Calibri</vt:lpstr>
      <vt:lpstr>Calibri Light</vt:lpstr>
      <vt:lpstr>Office テーマ</vt:lpstr>
      <vt:lpstr>〇 めあて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相原 泰光</dc:creator>
  <cp:lastModifiedBy>嘉村淳一</cp:lastModifiedBy>
  <cp:revision>157</cp:revision>
  <cp:lastPrinted>2017-09-14T05:01:12Z</cp:lastPrinted>
  <dcterms:created xsi:type="dcterms:W3CDTF">2016-10-17T08:54:47Z</dcterms:created>
  <dcterms:modified xsi:type="dcterms:W3CDTF">2017-09-14T05:01:17Z</dcterms:modified>
</cp:coreProperties>
</file>