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276" r:id="rId2"/>
    <p:sldId id="278" r:id="rId3"/>
    <p:sldId id="282" r:id="rId4"/>
    <p:sldId id="279" r:id="rId5"/>
  </p:sldIdLst>
  <p:sldSz cx="9144000" cy="6858000" type="screen4x3"/>
  <p:notesSz cx="9906000" cy="67849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  <a:srgbClr val="FFFFCC"/>
    <a:srgbClr val="FFFF00"/>
    <a:srgbClr val="FF99FF"/>
    <a:srgbClr val="FFCCFF"/>
    <a:srgbClr val="FF66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68403" autoAdjust="0"/>
  </p:normalViewPr>
  <p:slideViewPr>
    <p:cSldViewPr snapToGrid="0">
      <p:cViewPr varScale="1">
        <p:scale>
          <a:sx n="79" d="100"/>
          <a:sy n="79" d="100"/>
        </p:scale>
        <p:origin x="2526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93456" cy="340504"/>
          </a:xfrm>
          <a:prstGeom prst="rect">
            <a:avLst/>
          </a:prstGeom>
        </p:spPr>
        <p:txBody>
          <a:bodyPr vert="horz" lIns="91906" tIns="45953" rIns="91906" bIns="4595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10209" y="0"/>
            <a:ext cx="4293455" cy="340504"/>
          </a:xfrm>
          <a:prstGeom prst="rect">
            <a:avLst/>
          </a:prstGeom>
        </p:spPr>
        <p:txBody>
          <a:bodyPr vert="horz" lIns="91906" tIns="45953" rIns="91906" bIns="45953" rtlCol="0"/>
          <a:lstStyle>
            <a:lvl1pPr algn="r">
              <a:defRPr sz="1200"/>
            </a:lvl1pPr>
          </a:lstStyle>
          <a:p>
            <a:fld id="{1496C4AB-F00A-484B-9F83-4942D5A55FC3}" type="datetimeFigureOut">
              <a:rPr kumimoji="1" lang="ja-JP" altLang="en-US" smtClean="0"/>
              <a:t>2018/1/25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444471"/>
            <a:ext cx="4293456" cy="340504"/>
          </a:xfrm>
          <a:prstGeom prst="rect">
            <a:avLst/>
          </a:prstGeom>
        </p:spPr>
        <p:txBody>
          <a:bodyPr vert="horz" lIns="91906" tIns="45953" rIns="91906" bIns="4595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10209" y="6444471"/>
            <a:ext cx="4293455" cy="340504"/>
          </a:xfrm>
          <a:prstGeom prst="rect">
            <a:avLst/>
          </a:prstGeom>
        </p:spPr>
        <p:txBody>
          <a:bodyPr vert="horz" lIns="91906" tIns="45953" rIns="91906" bIns="45953" rtlCol="0" anchor="b"/>
          <a:lstStyle>
            <a:lvl1pPr algn="r">
              <a:defRPr sz="1200"/>
            </a:lvl1pPr>
          </a:lstStyle>
          <a:p>
            <a:fld id="{0D1601A4-3216-4956-86AC-6A6959D8C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42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92601" cy="340427"/>
          </a:xfrm>
          <a:prstGeom prst="rect">
            <a:avLst/>
          </a:prstGeom>
        </p:spPr>
        <p:txBody>
          <a:bodyPr vert="horz" lIns="91906" tIns="45953" rIns="91906" bIns="4595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11108" y="0"/>
            <a:ext cx="4292601" cy="340427"/>
          </a:xfrm>
          <a:prstGeom prst="rect">
            <a:avLst/>
          </a:prstGeom>
        </p:spPr>
        <p:txBody>
          <a:bodyPr vert="horz" lIns="91906" tIns="45953" rIns="91906" bIns="45953" rtlCol="0"/>
          <a:lstStyle>
            <a:lvl1pPr algn="r">
              <a:defRPr sz="1200"/>
            </a:lvl1pPr>
          </a:lstStyle>
          <a:p>
            <a:fld id="{BAB1B9BF-01BA-4365-81B1-D2E06E304596}" type="datetimeFigureOut">
              <a:rPr kumimoji="1" lang="ja-JP" altLang="en-US" smtClean="0"/>
              <a:t>2018/1/25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27413" y="847725"/>
            <a:ext cx="3051175" cy="2289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06" tIns="45953" rIns="91906" bIns="4595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0601" y="3265270"/>
            <a:ext cx="7924800" cy="2671584"/>
          </a:xfrm>
          <a:prstGeom prst="rect">
            <a:avLst/>
          </a:prstGeom>
        </p:spPr>
        <p:txBody>
          <a:bodyPr vert="horz" lIns="91906" tIns="45953" rIns="91906" bIns="4595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44549"/>
            <a:ext cx="4292601" cy="340426"/>
          </a:xfrm>
          <a:prstGeom prst="rect">
            <a:avLst/>
          </a:prstGeom>
        </p:spPr>
        <p:txBody>
          <a:bodyPr vert="horz" lIns="91906" tIns="45953" rIns="91906" bIns="4595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11108" y="6444549"/>
            <a:ext cx="4292601" cy="340426"/>
          </a:xfrm>
          <a:prstGeom prst="rect">
            <a:avLst/>
          </a:prstGeom>
        </p:spPr>
        <p:txBody>
          <a:bodyPr vert="horz" lIns="91906" tIns="45953" rIns="91906" bIns="45953" rtlCol="0" anchor="b"/>
          <a:lstStyle>
            <a:lvl1pPr algn="r">
              <a:defRPr sz="1200"/>
            </a:lvl1pPr>
          </a:lstStyle>
          <a:p>
            <a:fld id="{CFC63211-70D0-45D1-8D18-91AE6E1F7B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678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baseline="0" dirty="0" smtClean="0"/>
              <a:t>導入段階</a:t>
            </a:r>
            <a:r>
              <a:rPr kumimoji="1" lang="ja-JP" altLang="en-US" baseline="0" smtClean="0"/>
              <a:t>　３　で</a:t>
            </a:r>
            <a:r>
              <a:rPr kumimoji="1" lang="ja-JP" altLang="en-US" baseline="0" dirty="0" smtClean="0"/>
              <a:t>使用</a:t>
            </a:r>
            <a:r>
              <a:rPr kumimoji="1" lang="ja-JP" altLang="en-US" baseline="0" smtClean="0"/>
              <a:t>した資料（帯活動４）</a:t>
            </a:r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63211-70D0-45D1-8D18-91AE6E1F7BB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767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baseline="0" dirty="0" smtClean="0"/>
              <a:t>展開段階　４　で使用した資料</a:t>
            </a:r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63211-70D0-45D1-8D18-91AE6E1F7BB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08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展開段階　５　で使用した資料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63211-70D0-45D1-8D18-91AE6E1F7BB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285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　展開段階　６　で使用した資料</a:t>
            </a:r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63211-70D0-45D1-8D18-91AE6E1F7BB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003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006F-B198-4A6F-AB96-4BBAF02B8990}" type="datetimeFigureOut">
              <a:rPr kumimoji="1" lang="ja-JP" altLang="en-US" smtClean="0"/>
              <a:t>2018/1/25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9616-96F7-4316-8503-E37EB055F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186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006F-B198-4A6F-AB96-4BBAF02B8990}" type="datetimeFigureOut">
              <a:rPr kumimoji="1" lang="ja-JP" altLang="en-US" smtClean="0"/>
              <a:t>2018/1/25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9616-96F7-4316-8503-E37EB055F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2020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006F-B198-4A6F-AB96-4BBAF02B8990}" type="datetimeFigureOut">
              <a:rPr kumimoji="1" lang="ja-JP" altLang="en-US" smtClean="0"/>
              <a:t>2018/1/25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9616-96F7-4316-8503-E37EB055F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712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006F-B198-4A6F-AB96-4BBAF02B8990}" type="datetimeFigureOut">
              <a:rPr kumimoji="1" lang="ja-JP" altLang="en-US" smtClean="0"/>
              <a:t>2018/1/25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9616-96F7-4316-8503-E37EB055F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736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006F-B198-4A6F-AB96-4BBAF02B8990}" type="datetimeFigureOut">
              <a:rPr kumimoji="1" lang="ja-JP" altLang="en-US" smtClean="0"/>
              <a:t>2018/1/25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9616-96F7-4316-8503-E37EB055F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79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006F-B198-4A6F-AB96-4BBAF02B8990}" type="datetimeFigureOut">
              <a:rPr kumimoji="1" lang="ja-JP" altLang="en-US" smtClean="0"/>
              <a:t>2018/1/25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9616-96F7-4316-8503-E37EB055F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889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006F-B198-4A6F-AB96-4BBAF02B8990}" type="datetimeFigureOut">
              <a:rPr kumimoji="1" lang="ja-JP" altLang="en-US" smtClean="0"/>
              <a:t>2018/1/25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9616-96F7-4316-8503-E37EB055F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658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006F-B198-4A6F-AB96-4BBAF02B8990}" type="datetimeFigureOut">
              <a:rPr kumimoji="1" lang="ja-JP" altLang="en-US" smtClean="0"/>
              <a:t>2018/1/25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9616-96F7-4316-8503-E37EB055F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7880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006F-B198-4A6F-AB96-4BBAF02B8990}" type="datetimeFigureOut">
              <a:rPr kumimoji="1" lang="ja-JP" altLang="en-US" smtClean="0"/>
              <a:t>2018/1/25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9616-96F7-4316-8503-E37EB055F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242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006F-B198-4A6F-AB96-4BBAF02B8990}" type="datetimeFigureOut">
              <a:rPr kumimoji="1" lang="ja-JP" altLang="en-US" smtClean="0"/>
              <a:t>2018/1/25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9616-96F7-4316-8503-E37EB055F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821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006F-B198-4A6F-AB96-4BBAF02B8990}" type="datetimeFigureOut">
              <a:rPr kumimoji="1" lang="ja-JP" altLang="en-US" smtClean="0"/>
              <a:t>2018/1/25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9616-96F7-4316-8503-E37EB055F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046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5006F-B198-4A6F-AB96-4BBAF02B8990}" type="datetimeFigureOut">
              <a:rPr kumimoji="1" lang="ja-JP" altLang="en-US" smtClean="0"/>
              <a:t>2018/1/25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D9616-96F7-4316-8503-E37EB055F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19225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833743" y="3383195"/>
            <a:ext cx="7784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u="sng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Do you make your own bed?</a:t>
            </a:r>
            <a:endParaRPr kumimoji="1" lang="ja-JP" altLang="en-US" sz="3600" u="sng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3743" y="4009179"/>
            <a:ext cx="7784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u="sng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Do you put away your own </a:t>
            </a:r>
            <a:r>
              <a:rPr kumimoji="1" lang="en-US" altLang="ja-JP" sz="3600" i="1" u="sng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futon</a:t>
            </a:r>
            <a:r>
              <a:rPr kumimoji="1" lang="en-US" altLang="ja-JP" sz="3600" u="sng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?</a:t>
            </a:r>
            <a:endParaRPr kumimoji="1" lang="ja-JP" altLang="en-US" sz="3600" u="sng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48402" y="215663"/>
            <a:ext cx="8144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u="sng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Do you sleep on a bed or </a:t>
            </a:r>
            <a:r>
              <a:rPr kumimoji="1" lang="en-US" altLang="ja-JP" sz="3600" i="1" u="sng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futon</a:t>
            </a:r>
            <a:r>
              <a:rPr kumimoji="1" lang="en-US" altLang="ja-JP" sz="3600" u="sng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?</a:t>
            </a:r>
            <a:endParaRPr kumimoji="1" lang="ja-JP" altLang="en-US" sz="3600" u="sng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7459198" y="5184411"/>
            <a:ext cx="1651229" cy="1631854"/>
            <a:chOff x="6853881" y="4914908"/>
            <a:chExt cx="1911178" cy="1911178"/>
          </a:xfrm>
        </p:grpSpPr>
        <p:sp>
          <p:nvSpPr>
            <p:cNvPr id="12" name="円/楕円 11"/>
            <p:cNvSpPr/>
            <p:nvPr/>
          </p:nvSpPr>
          <p:spPr>
            <a:xfrm>
              <a:off x="6853881" y="4914908"/>
              <a:ext cx="1911178" cy="1911178"/>
            </a:xfrm>
            <a:prstGeom prst="ellipse">
              <a:avLst/>
            </a:prstGeom>
            <a:solidFill>
              <a:schemeClr val="tx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82910" y="4972573"/>
              <a:ext cx="1724484" cy="1758778"/>
            </a:xfrm>
            <a:prstGeom prst="rect">
              <a:avLst/>
            </a:prstGeom>
          </p:spPr>
        </p:pic>
      </p:grpSp>
      <p:sp>
        <p:nvSpPr>
          <p:cNvPr id="8" name="テキスト ボックス 7"/>
          <p:cNvSpPr txBox="1"/>
          <p:nvPr/>
        </p:nvSpPr>
        <p:spPr>
          <a:xfrm>
            <a:off x="0" y="215663"/>
            <a:ext cx="751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A:</a:t>
            </a:r>
            <a:endParaRPr kumimoji="1" lang="ja-JP" altLang="en-US" sz="36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48399" y="1777293"/>
            <a:ext cx="6396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u="sng" dirty="0" smtClean="0">
                <a:solidFill>
                  <a:srgbClr val="FFCCFF"/>
                </a:solidFill>
                <a:latin typeface="Comic Sans MS" panose="030F0702030302020204" pitchFamily="66" charset="0"/>
              </a:rPr>
              <a:t>I sleep on ( a bed  /  </a:t>
            </a:r>
            <a:r>
              <a:rPr lang="en-US" altLang="ja-JP" sz="3600" i="1" u="sng" dirty="0" smtClean="0">
                <a:solidFill>
                  <a:srgbClr val="FFCCFF"/>
                </a:solidFill>
                <a:latin typeface="Comic Sans MS" panose="030F0702030302020204" pitchFamily="66" charset="0"/>
              </a:rPr>
              <a:t>futon </a:t>
            </a:r>
            <a:r>
              <a:rPr lang="en-US" altLang="ja-JP" sz="3600" u="sng" dirty="0" smtClean="0">
                <a:solidFill>
                  <a:srgbClr val="FFCCFF"/>
                </a:solidFill>
                <a:latin typeface="Comic Sans MS" panose="030F0702030302020204" pitchFamily="66" charset="0"/>
              </a:rPr>
              <a:t>).</a:t>
            </a:r>
            <a:endParaRPr kumimoji="1" lang="ja-JP" altLang="en-US" sz="3600" u="sng" dirty="0">
              <a:solidFill>
                <a:srgbClr val="FF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0960" y="1038858"/>
            <a:ext cx="751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>
                <a:solidFill>
                  <a:srgbClr val="FFCCFF"/>
                </a:solidFill>
                <a:latin typeface="Comic Sans MS" panose="030F0702030302020204" pitchFamily="66" charset="0"/>
              </a:rPr>
              <a:t>B</a:t>
            </a:r>
            <a:r>
              <a:rPr kumimoji="1" lang="en-US" altLang="ja-JP" sz="3600" dirty="0" smtClean="0">
                <a:solidFill>
                  <a:srgbClr val="FFCCFF"/>
                </a:solidFill>
                <a:latin typeface="Comic Sans MS" panose="030F0702030302020204" pitchFamily="66" charset="0"/>
              </a:rPr>
              <a:t>:</a:t>
            </a:r>
            <a:endParaRPr kumimoji="1" lang="ja-JP" altLang="en-US" sz="3600" dirty="0">
              <a:solidFill>
                <a:srgbClr val="FF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0" y="2744691"/>
            <a:ext cx="751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A:</a:t>
            </a:r>
            <a:endParaRPr kumimoji="1" lang="ja-JP" altLang="en-US" sz="36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左中かっこ 2"/>
          <p:cNvSpPr/>
          <p:nvPr/>
        </p:nvSpPr>
        <p:spPr>
          <a:xfrm>
            <a:off x="748399" y="3383195"/>
            <a:ext cx="114415" cy="1272315"/>
          </a:xfrm>
          <a:prstGeom prst="leftBrace">
            <a:avLst>
              <a:gd name="adj1" fmla="val 173942"/>
              <a:gd name="adj2" fmla="val 50000"/>
            </a:avLst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FF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05606" y="2744691"/>
            <a:ext cx="8144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u="sng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(</a:t>
            </a:r>
            <a:r>
              <a:rPr kumimoji="1" lang="ja-JP" altLang="en-US" sz="3600" u="sng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つなぎ言葉シートより</a:t>
            </a:r>
            <a:r>
              <a:rPr kumimoji="1" lang="en-US" altLang="ja-JP" sz="3600" u="sng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).</a:t>
            </a:r>
            <a:endParaRPr kumimoji="1" lang="ja-JP" altLang="en-US" sz="3600" u="sng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48399" y="4913925"/>
            <a:ext cx="5786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u="sng" dirty="0" smtClean="0">
                <a:solidFill>
                  <a:srgbClr val="FFCCFF"/>
                </a:solidFill>
                <a:latin typeface="Comic Sans MS" panose="030F0702030302020204" pitchFamily="66" charset="0"/>
              </a:rPr>
              <a:t>Yes, I do.  /  No, I don’t.</a:t>
            </a:r>
            <a:endParaRPr kumimoji="1" lang="ja-JP" altLang="en-US" sz="3600" u="sng" dirty="0">
              <a:solidFill>
                <a:srgbClr val="FF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0957" y="4909258"/>
            <a:ext cx="751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>
                <a:solidFill>
                  <a:srgbClr val="FFCCFF"/>
                </a:solidFill>
                <a:latin typeface="Comic Sans MS" panose="030F0702030302020204" pitchFamily="66" charset="0"/>
              </a:rPr>
              <a:t>B</a:t>
            </a:r>
            <a:r>
              <a:rPr kumimoji="1" lang="en-US" altLang="ja-JP" sz="3600" dirty="0" smtClean="0">
                <a:solidFill>
                  <a:srgbClr val="FFCCFF"/>
                </a:solidFill>
                <a:latin typeface="Comic Sans MS" panose="030F0702030302020204" pitchFamily="66" charset="0"/>
              </a:rPr>
              <a:t>:</a:t>
            </a:r>
            <a:endParaRPr kumimoji="1" lang="ja-JP" altLang="en-US" sz="3600" dirty="0">
              <a:solidFill>
                <a:srgbClr val="FF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48399" y="1064771"/>
            <a:ext cx="8144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u="sng" dirty="0" smtClean="0">
                <a:solidFill>
                  <a:srgbClr val="FFCCFF"/>
                </a:solidFill>
                <a:latin typeface="Comic Sans MS" panose="030F0702030302020204" pitchFamily="66" charset="0"/>
              </a:rPr>
              <a:t>(</a:t>
            </a:r>
            <a:r>
              <a:rPr lang="ja-JP" altLang="en-US" sz="3600" u="sng" dirty="0" smtClean="0">
                <a:solidFill>
                  <a:srgbClr val="FFCCFF"/>
                </a:solidFill>
                <a:latin typeface="Comic Sans MS" panose="030F0702030302020204" pitchFamily="66" charset="0"/>
              </a:rPr>
              <a:t>つなぎ言葉シートより</a:t>
            </a:r>
            <a:r>
              <a:rPr lang="en-US" altLang="ja-JP" sz="3600" u="sng" dirty="0" smtClean="0">
                <a:solidFill>
                  <a:srgbClr val="FFCCFF"/>
                </a:solidFill>
                <a:latin typeface="Comic Sans MS" panose="030F0702030302020204" pitchFamily="66" charset="0"/>
              </a:rPr>
              <a:t>).</a:t>
            </a:r>
            <a:endParaRPr kumimoji="1" lang="ja-JP" altLang="en-US" sz="3600" u="sng" dirty="0">
              <a:solidFill>
                <a:srgbClr val="FFCC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13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5295606" y="1075280"/>
            <a:ext cx="2257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dirty="0" smtClean="0">
                <a:latin typeface="Comic Sans MS" panose="030F0702030302020204" pitchFamily="66" charset="0"/>
              </a:rPr>
              <a:t>sleep well</a:t>
            </a:r>
            <a:endParaRPr kumimoji="1" lang="ja-JP" altLang="en-US" sz="3600" dirty="0">
              <a:latin typeface="Comic Sans MS" panose="030F0702030302020204" pitchFamily="66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78439" y="2477285"/>
            <a:ext cx="38192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 smtClean="0">
                <a:latin typeface="Comic Sans MS" panose="030F0702030302020204" pitchFamily="66" charset="0"/>
              </a:rPr>
              <a:t>make</a:t>
            </a:r>
            <a:r>
              <a:rPr lang="ja-JP" altLang="en-US" sz="3600" dirty="0" smtClean="0">
                <a:latin typeface="Comic Sans MS" panose="030F0702030302020204" pitchFamily="66" charset="0"/>
              </a:rPr>
              <a:t>　</a:t>
            </a:r>
            <a:r>
              <a:rPr lang="en-US" altLang="ja-JP" sz="3600" dirty="0" smtClean="0">
                <a:latin typeface="Comic Sans MS" panose="030F0702030302020204" pitchFamily="66" charset="0"/>
              </a:rPr>
              <a:t>your bed</a:t>
            </a:r>
            <a:endParaRPr kumimoji="1" lang="ja-JP" altLang="en-US" sz="3600" dirty="0">
              <a:latin typeface="Comic Sans MS" panose="030F0702030302020204" pitchFamily="66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18920" y="3160360"/>
            <a:ext cx="2504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dirty="0" smtClean="0">
                <a:latin typeface="Comic Sans MS" panose="030F0702030302020204" pitchFamily="66" charset="0"/>
              </a:rPr>
              <a:t>downstairs</a:t>
            </a:r>
            <a:endParaRPr kumimoji="1" lang="ja-JP" altLang="en-US" sz="3600" dirty="0">
              <a:latin typeface="Comic Sans MS" panose="030F0702030302020204" pitchFamily="66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046521" y="3806691"/>
            <a:ext cx="1869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dirty="0" smtClean="0">
                <a:latin typeface="Comic Sans MS" panose="030F0702030302020204" pitchFamily="66" charset="0"/>
              </a:rPr>
              <a:t>?</a:t>
            </a:r>
            <a:endParaRPr kumimoji="1" lang="ja-JP" altLang="en-US" sz="3600" dirty="0">
              <a:latin typeface="Comic Sans MS" panose="030F0702030302020204" pitchFamily="66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317464" y="5078221"/>
            <a:ext cx="13275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dirty="0" smtClean="0">
                <a:latin typeface="Comic Sans MS" panose="030F0702030302020204" pitchFamily="66" charset="0"/>
              </a:rPr>
              <a:t>how</a:t>
            </a:r>
            <a:endParaRPr kumimoji="1" lang="ja-JP" altLang="en-US" sz="3600" dirty="0">
              <a:latin typeface="Comic Sans MS" panose="030F0702030302020204" pitchFamily="66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4434" y="107091"/>
            <a:ext cx="50909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Comic Sans MS" panose="030F0702030302020204" pitchFamily="66" charset="0"/>
              </a:rPr>
              <a:t>本文を思い出そう</a:t>
            </a:r>
            <a:r>
              <a:rPr kumimoji="1" lang="en-US" altLang="ja-JP" sz="3200" dirty="0" smtClean="0">
                <a:latin typeface="Comic Sans MS" panose="030F0702030302020204" pitchFamily="66" charset="0"/>
              </a:rPr>
              <a:t> 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54466" y="4453022"/>
            <a:ext cx="1869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dirty="0" smtClean="0">
                <a:latin typeface="Comic Sans MS" panose="030F0702030302020204" pitchFamily="66" charset="0"/>
              </a:rPr>
              <a:t>have to</a:t>
            </a:r>
            <a:endParaRPr kumimoji="1" lang="ja-JP" altLang="en-US" sz="3600" dirty="0">
              <a:latin typeface="Comic Sans MS" panose="030F0702030302020204" pitchFamily="66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374231" y="5745684"/>
            <a:ext cx="13275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dirty="0" smtClean="0">
                <a:latin typeface="Comic Sans MS" panose="030F0702030302020204" pitchFamily="66" charset="0"/>
              </a:rPr>
              <a:t>show</a:t>
            </a:r>
            <a:endParaRPr kumimoji="1" lang="ja-JP" altLang="en-US" sz="3600" dirty="0"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609940" y="1773867"/>
            <a:ext cx="27426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dirty="0" smtClean="0">
                <a:latin typeface="Comic Sans MS" panose="030F0702030302020204" pitchFamily="66" charset="0"/>
              </a:rPr>
              <a:t>Thank you.</a:t>
            </a:r>
            <a:endParaRPr kumimoji="1" lang="ja-JP" altLang="en-US" sz="3600" dirty="0">
              <a:latin typeface="Comic Sans MS" panose="030F0702030302020204" pitchFamily="66" charset="0"/>
            </a:endParaRP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069" y="261292"/>
            <a:ext cx="1923329" cy="1707783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70" y="2400388"/>
            <a:ext cx="2019638" cy="1807576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402" y="3570674"/>
            <a:ext cx="1792532" cy="1492703"/>
          </a:xfrm>
          <a:prstGeom prst="rect">
            <a:avLst/>
          </a:prstGeom>
        </p:spPr>
      </p:pic>
      <p:sp>
        <p:nvSpPr>
          <p:cNvPr id="2" name="円/楕円 1"/>
          <p:cNvSpPr/>
          <p:nvPr/>
        </p:nvSpPr>
        <p:spPr>
          <a:xfrm>
            <a:off x="7654205" y="712829"/>
            <a:ext cx="1312926" cy="1292662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</a:rPr>
              <a:t>ホストマザーの絵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202937" y="1215170"/>
            <a:ext cx="1312926" cy="1292662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</a:rPr>
              <a:t>咲の絵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79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/>
      <p:bldP spid="10" grpId="0"/>
      <p:bldP spid="14" grpId="0"/>
      <p:bldP spid="16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868293" y="202455"/>
            <a:ext cx="5974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3600" dirty="0" smtClean="0">
                <a:latin typeface="Comic Sans MS" panose="030F0702030302020204" pitchFamily="66" charset="0"/>
              </a:rPr>
              <a:t>Saki, did you </a:t>
            </a:r>
            <a:r>
              <a:rPr kumimoji="1" lang="en-US" altLang="ja-JP" sz="36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(</a:t>
            </a:r>
            <a:r>
              <a:rPr kumimoji="1" lang="ja-JP" altLang="en-US" sz="36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　①　</a:t>
            </a:r>
            <a:r>
              <a:rPr kumimoji="1" lang="en-US" altLang="ja-JP" sz="36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)</a:t>
            </a:r>
            <a:r>
              <a:rPr kumimoji="1" lang="en-US" altLang="ja-JP" sz="3600" dirty="0" smtClean="0">
                <a:latin typeface="Comic Sans MS" panose="030F0702030302020204" pitchFamily="66" charset="0"/>
              </a:rPr>
              <a:t>?</a:t>
            </a:r>
            <a:endParaRPr kumimoji="1" lang="ja-JP" altLang="en-US" sz="3600" dirty="0">
              <a:latin typeface="Comic Sans MS" panose="030F0702030302020204" pitchFamily="66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43455" y="920987"/>
            <a:ext cx="5974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>
                <a:latin typeface="Comic Sans MS" panose="030F0702030302020204" pitchFamily="66" charset="0"/>
              </a:rPr>
              <a:t>Yes, </a:t>
            </a:r>
            <a:r>
              <a:rPr kumimoji="1" lang="en-US" altLang="ja-JP" sz="36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(</a:t>
            </a:r>
            <a:r>
              <a:rPr kumimoji="1" lang="ja-JP" altLang="en-US" sz="36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　②　</a:t>
            </a:r>
            <a:r>
              <a:rPr kumimoji="1" lang="en-US" altLang="ja-JP" sz="36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)</a:t>
            </a:r>
            <a:r>
              <a:rPr kumimoji="1" lang="en-US" altLang="ja-JP" sz="3600" dirty="0" smtClean="0">
                <a:latin typeface="Comic Sans MS" panose="030F0702030302020204" pitchFamily="66" charset="0"/>
              </a:rPr>
              <a:t>.</a:t>
            </a:r>
            <a:endParaRPr kumimoji="1" lang="ja-JP" altLang="en-US" sz="3600" dirty="0">
              <a:latin typeface="Comic Sans MS" panose="030F0702030302020204" pitchFamily="66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9486" y="1854995"/>
            <a:ext cx="7221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3600" dirty="0" smtClean="0">
                <a:latin typeface="Comic Sans MS" panose="030F0702030302020204" pitchFamily="66" charset="0"/>
                <a:cs typeface="Consolas" panose="020B0609020204030204" pitchFamily="49" charset="0"/>
              </a:rPr>
              <a:t>Well, </a:t>
            </a:r>
            <a:r>
              <a:rPr lang="en-US" altLang="ja-JP" sz="3600" dirty="0" smtClean="0">
                <a:solidFill>
                  <a:srgbClr val="FFFF00"/>
                </a:solidFill>
                <a:latin typeface="Comic Sans MS" panose="030F0702030302020204" pitchFamily="66" charset="0"/>
                <a:cs typeface="Consolas" panose="020B0609020204030204" pitchFamily="49" charset="0"/>
              </a:rPr>
              <a:t>(</a:t>
            </a:r>
            <a:r>
              <a:rPr lang="ja-JP" altLang="en-US" sz="3600" dirty="0" smtClean="0">
                <a:solidFill>
                  <a:srgbClr val="FFFF00"/>
                </a:solidFill>
                <a:latin typeface="Comic Sans MS" panose="030F0702030302020204" pitchFamily="66" charset="0"/>
                <a:cs typeface="Consolas" panose="020B0609020204030204" pitchFamily="49" charset="0"/>
              </a:rPr>
              <a:t>　③　</a:t>
            </a:r>
            <a:r>
              <a:rPr lang="en-US" altLang="ja-JP" sz="3600" dirty="0" smtClean="0">
                <a:solidFill>
                  <a:srgbClr val="FFFF00"/>
                </a:solidFill>
                <a:latin typeface="Comic Sans MS" panose="030F0702030302020204" pitchFamily="66" charset="0"/>
                <a:cs typeface="Consolas" panose="020B0609020204030204" pitchFamily="49" charset="0"/>
              </a:rPr>
              <a:t>) </a:t>
            </a:r>
            <a:r>
              <a:rPr lang="en-US" altLang="ja-JP" sz="3600" dirty="0" smtClean="0">
                <a:latin typeface="Comic Sans MS" panose="030F0702030302020204" pitchFamily="66" charset="0"/>
                <a:cs typeface="Consolas" panose="020B0609020204030204" pitchFamily="49" charset="0"/>
              </a:rPr>
              <a:t>and</a:t>
            </a:r>
            <a:r>
              <a:rPr lang="en-US" altLang="ja-JP" sz="3600" dirty="0" smtClean="0">
                <a:solidFill>
                  <a:srgbClr val="FFFF00"/>
                </a:solidFill>
                <a:latin typeface="Comic Sans MS" panose="030F0702030302020204" pitchFamily="66" charset="0"/>
                <a:cs typeface="Consolas" panose="020B0609020204030204" pitchFamily="49" charset="0"/>
              </a:rPr>
              <a:t> (</a:t>
            </a:r>
            <a:r>
              <a:rPr lang="ja-JP" altLang="en-US" sz="3600" dirty="0" smtClean="0">
                <a:solidFill>
                  <a:srgbClr val="FFFF00"/>
                </a:solidFill>
                <a:latin typeface="Comic Sans MS" panose="030F0702030302020204" pitchFamily="66" charset="0"/>
                <a:cs typeface="Consolas" panose="020B0609020204030204" pitchFamily="49" charset="0"/>
              </a:rPr>
              <a:t>　④　</a:t>
            </a:r>
            <a:r>
              <a:rPr lang="en-US" altLang="ja-JP" sz="3600" dirty="0" smtClean="0">
                <a:solidFill>
                  <a:srgbClr val="FFFF00"/>
                </a:solidFill>
                <a:latin typeface="Comic Sans MS" panose="030F0702030302020204" pitchFamily="66" charset="0"/>
                <a:cs typeface="Consolas" panose="020B0609020204030204" pitchFamily="49" charset="0"/>
              </a:rPr>
              <a:t>)</a:t>
            </a:r>
            <a:r>
              <a:rPr lang="en-US" altLang="ja-JP" sz="3600" dirty="0" smtClean="0">
                <a:latin typeface="Comic Sans MS" panose="030F0702030302020204" pitchFamily="66" charset="0"/>
                <a:cs typeface="Consolas" panose="020B0609020204030204" pitchFamily="49" charset="0"/>
              </a:rPr>
              <a:t>.</a:t>
            </a:r>
            <a:endParaRPr kumimoji="1" lang="ja-JP" altLang="en-US" sz="3600" dirty="0">
              <a:latin typeface="Comic Sans MS" panose="030F0702030302020204" pitchFamily="66" charset="0"/>
              <a:cs typeface="Consolas" panose="020B0609020204030204" pitchFamily="49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64515" y="2973533"/>
            <a:ext cx="7221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(</a:t>
            </a:r>
            <a:r>
              <a:rPr lang="ja-JP" altLang="en-US" sz="36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　⑤　</a:t>
            </a:r>
            <a:r>
              <a:rPr lang="en-US" altLang="ja-JP" sz="36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)</a:t>
            </a:r>
            <a:r>
              <a:rPr lang="en-US" altLang="ja-JP" sz="3600" dirty="0" smtClean="0">
                <a:latin typeface="Comic Sans MS" panose="030F0702030302020204" pitchFamily="66" charset="0"/>
              </a:rPr>
              <a:t>?</a:t>
            </a:r>
            <a:endParaRPr kumimoji="1" lang="ja-JP" altLang="en-US" sz="3600" dirty="0">
              <a:latin typeface="Comic Sans MS" panose="030F0702030302020204" pitchFamily="66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77290" y="3826628"/>
            <a:ext cx="68969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3600" dirty="0" smtClean="0">
                <a:latin typeface="Comic Sans MS" panose="030F0702030302020204" pitchFamily="66" charset="0"/>
              </a:rPr>
              <a:t>We all have to </a:t>
            </a:r>
            <a:r>
              <a:rPr lang="en-US" altLang="ja-JP" sz="36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(</a:t>
            </a:r>
            <a:r>
              <a:rPr lang="ja-JP" altLang="en-US" sz="36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　⑥　</a:t>
            </a:r>
            <a:r>
              <a:rPr lang="en-US" altLang="ja-JP" sz="36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)</a:t>
            </a:r>
            <a:r>
              <a:rPr lang="en-US" altLang="ja-JP" sz="3600" dirty="0" smtClean="0">
                <a:latin typeface="Comic Sans MS" panose="030F0702030302020204" pitchFamily="66" charset="0"/>
              </a:rPr>
              <a:t>.</a:t>
            </a:r>
            <a:endParaRPr kumimoji="1" lang="ja-JP" altLang="en-US" sz="3600" dirty="0">
              <a:latin typeface="Comic Sans MS" panose="030F0702030302020204" pitchFamily="66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93478" y="5134549"/>
            <a:ext cx="79945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 smtClean="0">
                <a:latin typeface="Comic Sans MS" panose="030F0702030302020204" pitchFamily="66" charset="0"/>
              </a:rPr>
              <a:t>OK.  But </a:t>
            </a:r>
            <a:r>
              <a:rPr lang="en-US" altLang="ja-JP" sz="36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(</a:t>
            </a:r>
            <a:r>
              <a:rPr lang="ja-JP" altLang="en-US" sz="36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　⑦　</a:t>
            </a:r>
            <a:r>
              <a:rPr lang="en-US" altLang="ja-JP" sz="36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)</a:t>
            </a:r>
            <a:r>
              <a:rPr lang="en-US" altLang="ja-JP" sz="3600" dirty="0" smtClean="0">
                <a:latin typeface="Comic Sans MS" panose="030F0702030302020204" pitchFamily="66" charset="0"/>
              </a:rPr>
              <a:t>.</a:t>
            </a:r>
            <a:endParaRPr kumimoji="1" lang="ja-JP" altLang="en-US" sz="3600" dirty="0">
              <a:latin typeface="Comic Sans MS" panose="030F0702030302020204" pitchFamily="66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852159" y="5972934"/>
            <a:ext cx="1945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3600" dirty="0" smtClean="0">
                <a:latin typeface="Comic Sans MS" panose="030F0702030302020204" pitchFamily="66" charset="0"/>
              </a:rPr>
              <a:t> </a:t>
            </a:r>
            <a:r>
              <a:rPr kumimoji="1" lang="en-US" altLang="ja-JP" sz="36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(</a:t>
            </a:r>
            <a:r>
              <a:rPr kumimoji="1" lang="ja-JP" altLang="en-US" sz="36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　⑧　</a:t>
            </a:r>
            <a:r>
              <a:rPr kumimoji="1" lang="en-US" altLang="ja-JP" sz="36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)</a:t>
            </a:r>
            <a:r>
              <a:rPr kumimoji="1" lang="en-US" altLang="ja-JP" sz="3600" dirty="0" smtClean="0">
                <a:latin typeface="Comic Sans MS" panose="030F0702030302020204" pitchFamily="66" charset="0"/>
              </a:rPr>
              <a:t>.</a:t>
            </a:r>
            <a:endParaRPr kumimoji="1" lang="ja-JP" altLang="en-US" sz="36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064515" y="2504469"/>
            <a:ext cx="3361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 smtClean="0">
                <a:solidFill>
                  <a:srgbClr val="FF99FF"/>
                </a:solidFill>
                <a:latin typeface="Comic Sans MS" panose="030F0702030302020204" pitchFamily="66" charset="0"/>
              </a:rPr>
              <a:t>Excuse me?</a:t>
            </a:r>
            <a:endParaRPr kumimoji="1" lang="ja-JP" altLang="en-US" sz="3600" dirty="0">
              <a:solidFill>
                <a:srgbClr val="FF99FF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64515" y="4584973"/>
            <a:ext cx="3361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 smtClean="0">
                <a:solidFill>
                  <a:srgbClr val="FF99FF"/>
                </a:solidFill>
                <a:latin typeface="Comic Sans MS" panose="030F0702030302020204" pitchFamily="66" charset="0"/>
              </a:rPr>
              <a:t>Umm…</a:t>
            </a:r>
            <a:endParaRPr kumimoji="1" lang="ja-JP" altLang="en-US" sz="3600" dirty="0">
              <a:solidFill>
                <a:srgbClr val="FF99FF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964915" y="5972933"/>
            <a:ext cx="30655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3600" dirty="0" smtClean="0">
                <a:solidFill>
                  <a:srgbClr val="FF99FF"/>
                </a:solidFill>
                <a:latin typeface="Comic Sans MS" panose="030F0702030302020204" pitchFamily="66" charset="0"/>
              </a:rPr>
              <a:t>No problem. </a:t>
            </a:r>
            <a:r>
              <a:rPr kumimoji="1" lang="en-US" altLang="ja-JP" sz="3600" dirty="0" smtClean="0">
                <a:latin typeface="Comic Sans MS" panose="030F0702030302020204" pitchFamily="66" charset="0"/>
              </a:rPr>
              <a:t> </a:t>
            </a:r>
            <a:endParaRPr kumimoji="1" lang="ja-JP" altLang="en-US" sz="3600" dirty="0">
              <a:latin typeface="Comic Sans MS" panose="030F0702030302020204" pitchFamily="66" charset="0"/>
            </a:endParaRPr>
          </a:p>
        </p:txBody>
      </p:sp>
      <p:sp>
        <p:nvSpPr>
          <p:cNvPr id="22" name="円/楕円 21"/>
          <p:cNvSpPr/>
          <p:nvPr/>
        </p:nvSpPr>
        <p:spPr>
          <a:xfrm>
            <a:off x="7775082" y="90126"/>
            <a:ext cx="1312926" cy="1292662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</a:rPr>
              <a:t>ホストマザーの絵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23" name="円/楕円 22"/>
          <p:cNvSpPr/>
          <p:nvPr/>
        </p:nvSpPr>
        <p:spPr>
          <a:xfrm>
            <a:off x="7772217" y="1573693"/>
            <a:ext cx="1312926" cy="1292662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</a:rPr>
              <a:t>ホストマザーの絵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24" name="円/楕円 23"/>
          <p:cNvSpPr/>
          <p:nvPr/>
        </p:nvSpPr>
        <p:spPr>
          <a:xfrm>
            <a:off x="7772217" y="3478283"/>
            <a:ext cx="1312926" cy="1292662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</a:rPr>
              <a:t>ホストマザーの絵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25" name="円/楕円 24"/>
          <p:cNvSpPr/>
          <p:nvPr/>
        </p:nvSpPr>
        <p:spPr>
          <a:xfrm>
            <a:off x="7772217" y="5498153"/>
            <a:ext cx="1312926" cy="1292662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</a:rPr>
              <a:t>ホストマザーの絵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26" name="円/楕円 25"/>
          <p:cNvSpPr/>
          <p:nvPr/>
        </p:nvSpPr>
        <p:spPr>
          <a:xfrm>
            <a:off x="30529" y="597821"/>
            <a:ext cx="1033986" cy="1018027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</a:rPr>
              <a:t>咲の絵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27" name="円/楕円 26"/>
          <p:cNvSpPr/>
          <p:nvPr/>
        </p:nvSpPr>
        <p:spPr>
          <a:xfrm>
            <a:off x="20248" y="2347444"/>
            <a:ext cx="1044267" cy="102815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</a:rPr>
              <a:t>咲の絵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30529" y="4498838"/>
            <a:ext cx="1044267" cy="102815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</a:rPr>
              <a:t>咲の絵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16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3"/>
          <a:srcRect l="241" t="179" r="-241" b="13954"/>
          <a:stretch/>
        </p:blipFill>
        <p:spPr>
          <a:xfrm>
            <a:off x="4040926" y="656829"/>
            <a:ext cx="5065776" cy="5888736"/>
          </a:xfrm>
          <a:prstGeom prst="rect">
            <a:avLst/>
          </a:prstGeom>
        </p:spPr>
      </p:pic>
      <p:sp>
        <p:nvSpPr>
          <p:cNvPr id="5" name="角丸四角形吹き出し 4"/>
          <p:cNvSpPr/>
          <p:nvPr/>
        </p:nvSpPr>
        <p:spPr>
          <a:xfrm>
            <a:off x="36576" y="695853"/>
            <a:ext cx="4004350" cy="853440"/>
          </a:xfrm>
          <a:prstGeom prst="wedgeRoundRectCallout">
            <a:avLst>
              <a:gd name="adj1" fmla="val 45953"/>
              <a:gd name="adj2" fmla="val 4174"/>
              <a:gd name="adj3" fmla="val 16667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 smtClean="0">
                <a:solidFill>
                  <a:schemeClr val="bg1"/>
                </a:solidFill>
              </a:rPr>
              <a:t>①つなぎ言葉を５つ考</a:t>
            </a:r>
            <a:endParaRPr kumimoji="1" lang="en-US" altLang="ja-JP" sz="2800" dirty="0" smtClean="0">
              <a:solidFill>
                <a:schemeClr val="bg1"/>
              </a:solidFill>
            </a:endParaRPr>
          </a:p>
          <a:p>
            <a:r>
              <a:rPr kumimoji="1" lang="ja-JP" altLang="en-US" sz="2800" dirty="0" smtClean="0">
                <a:solidFill>
                  <a:schemeClr val="bg1"/>
                </a:solidFill>
              </a:rPr>
              <a:t>　える。（まだ書かない）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6" name="角丸四角形吹き出し 5"/>
          <p:cNvSpPr/>
          <p:nvPr/>
        </p:nvSpPr>
        <p:spPr>
          <a:xfrm>
            <a:off x="36577" y="1724805"/>
            <a:ext cx="4004349" cy="853440"/>
          </a:xfrm>
          <a:prstGeom prst="wedgeRoundRectCallout">
            <a:avLst>
              <a:gd name="adj1" fmla="val 44796"/>
              <a:gd name="adj2" fmla="val -15589"/>
              <a:gd name="adj3" fmla="val 16667"/>
            </a:avLst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 smtClean="0">
                <a:solidFill>
                  <a:schemeClr val="bg1"/>
                </a:solidFill>
              </a:rPr>
              <a:t>②先生を呼び，発表する。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7" name="角丸四角形吹き出し 6"/>
          <p:cNvSpPr/>
          <p:nvPr/>
        </p:nvSpPr>
        <p:spPr>
          <a:xfrm>
            <a:off x="36576" y="3877772"/>
            <a:ext cx="4004350" cy="853440"/>
          </a:xfrm>
          <a:prstGeom prst="wedgeRoundRectCallout">
            <a:avLst>
              <a:gd name="adj1" fmla="val 46668"/>
              <a:gd name="adj2" fmla="val -3921"/>
              <a:gd name="adj3" fmla="val 16667"/>
            </a:avLst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 smtClean="0">
                <a:solidFill>
                  <a:schemeClr val="bg1"/>
                </a:solidFill>
              </a:rPr>
              <a:t>④手を挙げて先生を呼　  </a:t>
            </a:r>
            <a:endParaRPr kumimoji="1" lang="en-US" altLang="ja-JP" sz="2800" dirty="0" smtClean="0">
              <a:solidFill>
                <a:schemeClr val="bg1"/>
              </a:solidFill>
            </a:endParaRPr>
          </a:p>
          <a:p>
            <a:r>
              <a:rPr lang="en-US" altLang="ja-JP" sz="2800" dirty="0">
                <a:solidFill>
                  <a:schemeClr val="bg1"/>
                </a:solidFill>
              </a:rPr>
              <a:t> </a:t>
            </a:r>
            <a:r>
              <a:rPr lang="en-US" altLang="ja-JP" sz="2800" dirty="0" smtClean="0">
                <a:solidFill>
                  <a:schemeClr val="bg1"/>
                </a:solidFill>
              </a:rPr>
              <a:t>    </a:t>
            </a:r>
            <a:r>
              <a:rPr kumimoji="1" lang="ja-JP" altLang="en-US" sz="2800" dirty="0" smtClean="0">
                <a:solidFill>
                  <a:schemeClr val="bg1"/>
                </a:solidFill>
              </a:rPr>
              <a:t>び，チェックしてもらう。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4434" y="107091"/>
            <a:ext cx="7222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Comic Sans MS" panose="030F0702030302020204" pitchFamily="66" charset="0"/>
              </a:rPr>
              <a:t>咲とウィルソンさんの対話を考えよう</a:t>
            </a:r>
            <a:r>
              <a:rPr kumimoji="1" lang="en-US" altLang="ja-JP" sz="3200" dirty="0" smtClean="0">
                <a:latin typeface="Comic Sans MS" panose="030F0702030302020204" pitchFamily="66" charset="0"/>
              </a:rPr>
              <a:t> 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36576" y="2753757"/>
            <a:ext cx="4004350" cy="948503"/>
          </a:xfrm>
          <a:prstGeom prst="wedgeRoundRectCallout">
            <a:avLst>
              <a:gd name="adj1" fmla="val 46668"/>
              <a:gd name="adj2" fmla="val -3921"/>
              <a:gd name="adj3" fmla="val 16667"/>
            </a:avLst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 smtClean="0">
                <a:solidFill>
                  <a:schemeClr val="bg1"/>
                </a:solidFill>
              </a:rPr>
              <a:t>③考えた５つのつなぎ　</a:t>
            </a:r>
            <a:endParaRPr kumimoji="1" lang="en-US" altLang="ja-JP" sz="2800" dirty="0" smtClean="0">
              <a:solidFill>
                <a:schemeClr val="bg1"/>
              </a:solidFill>
            </a:endParaRPr>
          </a:p>
          <a:p>
            <a:r>
              <a:rPr kumimoji="1" lang="ja-JP" altLang="en-US" sz="2800" dirty="0" smtClean="0">
                <a:solidFill>
                  <a:schemeClr val="bg1"/>
                </a:solidFill>
              </a:rPr>
              <a:t>　 言葉を記入する。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16" name="角丸四角形吹き出し 15"/>
          <p:cNvSpPr/>
          <p:nvPr/>
        </p:nvSpPr>
        <p:spPr>
          <a:xfrm>
            <a:off x="36575" y="4906725"/>
            <a:ext cx="4004351" cy="919290"/>
          </a:xfrm>
          <a:prstGeom prst="wedgeRoundRectCallout">
            <a:avLst>
              <a:gd name="adj1" fmla="val 46668"/>
              <a:gd name="adj2" fmla="val -3921"/>
              <a:gd name="adj3" fmla="val 16667"/>
            </a:avLst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 smtClean="0">
                <a:solidFill>
                  <a:schemeClr val="bg1"/>
                </a:solidFill>
              </a:rPr>
              <a:t>⑤つなぎ言葉シート以外 </a:t>
            </a:r>
            <a:endParaRPr kumimoji="1" lang="en-US" altLang="ja-JP" sz="2800" dirty="0" smtClean="0">
              <a:solidFill>
                <a:schemeClr val="bg1"/>
              </a:solidFill>
            </a:endParaRPr>
          </a:p>
          <a:p>
            <a:r>
              <a:rPr lang="en-US" altLang="ja-JP" sz="2800" dirty="0">
                <a:solidFill>
                  <a:schemeClr val="bg1"/>
                </a:solidFill>
              </a:rPr>
              <a:t> </a:t>
            </a:r>
            <a:r>
              <a:rPr lang="en-US" altLang="ja-JP" sz="2800" dirty="0" smtClean="0">
                <a:solidFill>
                  <a:schemeClr val="bg1"/>
                </a:solidFill>
              </a:rPr>
              <a:t>   </a:t>
            </a:r>
            <a:r>
              <a:rPr kumimoji="1" lang="ja-JP" altLang="en-US" sz="2800" dirty="0" smtClean="0">
                <a:solidFill>
                  <a:schemeClr val="bg1"/>
                </a:solidFill>
              </a:rPr>
              <a:t>の言葉を３つ考える。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04434" y="5841336"/>
            <a:ext cx="35653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b="1" smtClean="0"/>
              <a:t>～１０：２２</a:t>
            </a:r>
            <a:endParaRPr kumimoji="1" lang="ja-JP" altLang="en-US" sz="5400" b="1" dirty="0"/>
          </a:p>
        </p:txBody>
      </p:sp>
      <p:sp>
        <p:nvSpPr>
          <p:cNvPr id="3" name="フリーフォーム 2"/>
          <p:cNvSpPr/>
          <p:nvPr/>
        </p:nvSpPr>
        <p:spPr>
          <a:xfrm>
            <a:off x="4876800" y="1541990"/>
            <a:ext cx="268224" cy="256032"/>
          </a:xfrm>
          <a:custGeom>
            <a:avLst/>
            <a:gdLst>
              <a:gd name="connsiteX0" fmla="*/ 0 w 268224"/>
              <a:gd name="connsiteY0" fmla="*/ 0 h 256032"/>
              <a:gd name="connsiteX1" fmla="*/ 60960 w 268224"/>
              <a:gd name="connsiteY1" fmla="*/ 12192 h 256032"/>
              <a:gd name="connsiteX2" fmla="*/ 97536 w 268224"/>
              <a:gd name="connsiteY2" fmla="*/ 36576 h 256032"/>
              <a:gd name="connsiteX3" fmla="*/ 195072 w 268224"/>
              <a:gd name="connsiteY3" fmla="*/ 60960 h 256032"/>
              <a:gd name="connsiteX4" fmla="*/ 268224 w 268224"/>
              <a:gd name="connsiteY4" fmla="*/ 85344 h 256032"/>
              <a:gd name="connsiteX5" fmla="*/ 195072 w 268224"/>
              <a:gd name="connsiteY5" fmla="*/ 134112 h 256032"/>
              <a:gd name="connsiteX6" fmla="*/ 121920 w 268224"/>
              <a:gd name="connsiteY6" fmla="*/ 182880 h 256032"/>
              <a:gd name="connsiteX7" fmla="*/ 85344 w 268224"/>
              <a:gd name="connsiteY7" fmla="*/ 207264 h 256032"/>
              <a:gd name="connsiteX8" fmla="*/ 48768 w 268224"/>
              <a:gd name="connsiteY8" fmla="*/ 231648 h 256032"/>
              <a:gd name="connsiteX9" fmla="*/ 24384 w 268224"/>
              <a:gd name="connsiteY9" fmla="*/ 256032 h 256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8224" h="256032">
                <a:moveTo>
                  <a:pt x="0" y="0"/>
                </a:moveTo>
                <a:cubicBezTo>
                  <a:pt x="20320" y="4064"/>
                  <a:pt x="41557" y="4916"/>
                  <a:pt x="60960" y="12192"/>
                </a:cubicBezTo>
                <a:cubicBezTo>
                  <a:pt x="74680" y="17337"/>
                  <a:pt x="83765" y="31568"/>
                  <a:pt x="97536" y="36576"/>
                </a:cubicBezTo>
                <a:cubicBezTo>
                  <a:pt x="129031" y="48029"/>
                  <a:pt x="163279" y="50362"/>
                  <a:pt x="195072" y="60960"/>
                </a:cubicBezTo>
                <a:lnTo>
                  <a:pt x="268224" y="85344"/>
                </a:lnTo>
                <a:cubicBezTo>
                  <a:pt x="198273" y="108661"/>
                  <a:pt x="263567" y="80838"/>
                  <a:pt x="195072" y="134112"/>
                </a:cubicBezTo>
                <a:cubicBezTo>
                  <a:pt x="171939" y="152104"/>
                  <a:pt x="146304" y="166624"/>
                  <a:pt x="121920" y="182880"/>
                </a:cubicBezTo>
                <a:lnTo>
                  <a:pt x="85344" y="207264"/>
                </a:lnTo>
                <a:cubicBezTo>
                  <a:pt x="73152" y="215392"/>
                  <a:pt x="59129" y="221287"/>
                  <a:pt x="48768" y="231648"/>
                </a:cubicBezTo>
                <a:lnTo>
                  <a:pt x="24384" y="256032"/>
                </a:ln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5779008" y="2322213"/>
            <a:ext cx="268224" cy="256032"/>
          </a:xfrm>
          <a:custGeom>
            <a:avLst/>
            <a:gdLst>
              <a:gd name="connsiteX0" fmla="*/ 0 w 268224"/>
              <a:gd name="connsiteY0" fmla="*/ 0 h 256032"/>
              <a:gd name="connsiteX1" fmla="*/ 60960 w 268224"/>
              <a:gd name="connsiteY1" fmla="*/ 12192 h 256032"/>
              <a:gd name="connsiteX2" fmla="*/ 97536 w 268224"/>
              <a:gd name="connsiteY2" fmla="*/ 36576 h 256032"/>
              <a:gd name="connsiteX3" fmla="*/ 195072 w 268224"/>
              <a:gd name="connsiteY3" fmla="*/ 60960 h 256032"/>
              <a:gd name="connsiteX4" fmla="*/ 268224 w 268224"/>
              <a:gd name="connsiteY4" fmla="*/ 85344 h 256032"/>
              <a:gd name="connsiteX5" fmla="*/ 195072 w 268224"/>
              <a:gd name="connsiteY5" fmla="*/ 134112 h 256032"/>
              <a:gd name="connsiteX6" fmla="*/ 121920 w 268224"/>
              <a:gd name="connsiteY6" fmla="*/ 182880 h 256032"/>
              <a:gd name="connsiteX7" fmla="*/ 85344 w 268224"/>
              <a:gd name="connsiteY7" fmla="*/ 207264 h 256032"/>
              <a:gd name="connsiteX8" fmla="*/ 48768 w 268224"/>
              <a:gd name="connsiteY8" fmla="*/ 231648 h 256032"/>
              <a:gd name="connsiteX9" fmla="*/ 24384 w 268224"/>
              <a:gd name="connsiteY9" fmla="*/ 256032 h 256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8224" h="256032">
                <a:moveTo>
                  <a:pt x="0" y="0"/>
                </a:moveTo>
                <a:cubicBezTo>
                  <a:pt x="20320" y="4064"/>
                  <a:pt x="41557" y="4916"/>
                  <a:pt x="60960" y="12192"/>
                </a:cubicBezTo>
                <a:cubicBezTo>
                  <a:pt x="74680" y="17337"/>
                  <a:pt x="83765" y="31568"/>
                  <a:pt x="97536" y="36576"/>
                </a:cubicBezTo>
                <a:cubicBezTo>
                  <a:pt x="129031" y="48029"/>
                  <a:pt x="163279" y="50362"/>
                  <a:pt x="195072" y="60960"/>
                </a:cubicBezTo>
                <a:lnTo>
                  <a:pt x="268224" y="85344"/>
                </a:lnTo>
                <a:cubicBezTo>
                  <a:pt x="198273" y="108661"/>
                  <a:pt x="263567" y="80838"/>
                  <a:pt x="195072" y="134112"/>
                </a:cubicBezTo>
                <a:cubicBezTo>
                  <a:pt x="171939" y="152104"/>
                  <a:pt x="146304" y="166624"/>
                  <a:pt x="121920" y="182880"/>
                </a:cubicBezTo>
                <a:lnTo>
                  <a:pt x="85344" y="207264"/>
                </a:lnTo>
                <a:cubicBezTo>
                  <a:pt x="73152" y="215392"/>
                  <a:pt x="59129" y="221287"/>
                  <a:pt x="48768" y="231648"/>
                </a:cubicBezTo>
                <a:lnTo>
                  <a:pt x="24384" y="256032"/>
                </a:ln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6047232" y="3877772"/>
            <a:ext cx="268224" cy="256032"/>
          </a:xfrm>
          <a:custGeom>
            <a:avLst/>
            <a:gdLst>
              <a:gd name="connsiteX0" fmla="*/ 0 w 268224"/>
              <a:gd name="connsiteY0" fmla="*/ 0 h 256032"/>
              <a:gd name="connsiteX1" fmla="*/ 60960 w 268224"/>
              <a:gd name="connsiteY1" fmla="*/ 12192 h 256032"/>
              <a:gd name="connsiteX2" fmla="*/ 97536 w 268224"/>
              <a:gd name="connsiteY2" fmla="*/ 36576 h 256032"/>
              <a:gd name="connsiteX3" fmla="*/ 195072 w 268224"/>
              <a:gd name="connsiteY3" fmla="*/ 60960 h 256032"/>
              <a:gd name="connsiteX4" fmla="*/ 268224 w 268224"/>
              <a:gd name="connsiteY4" fmla="*/ 85344 h 256032"/>
              <a:gd name="connsiteX5" fmla="*/ 195072 w 268224"/>
              <a:gd name="connsiteY5" fmla="*/ 134112 h 256032"/>
              <a:gd name="connsiteX6" fmla="*/ 121920 w 268224"/>
              <a:gd name="connsiteY6" fmla="*/ 182880 h 256032"/>
              <a:gd name="connsiteX7" fmla="*/ 85344 w 268224"/>
              <a:gd name="connsiteY7" fmla="*/ 207264 h 256032"/>
              <a:gd name="connsiteX8" fmla="*/ 48768 w 268224"/>
              <a:gd name="connsiteY8" fmla="*/ 231648 h 256032"/>
              <a:gd name="connsiteX9" fmla="*/ 24384 w 268224"/>
              <a:gd name="connsiteY9" fmla="*/ 256032 h 256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8224" h="256032">
                <a:moveTo>
                  <a:pt x="0" y="0"/>
                </a:moveTo>
                <a:cubicBezTo>
                  <a:pt x="20320" y="4064"/>
                  <a:pt x="41557" y="4916"/>
                  <a:pt x="60960" y="12192"/>
                </a:cubicBezTo>
                <a:cubicBezTo>
                  <a:pt x="74680" y="17337"/>
                  <a:pt x="83765" y="31568"/>
                  <a:pt x="97536" y="36576"/>
                </a:cubicBezTo>
                <a:cubicBezTo>
                  <a:pt x="129031" y="48029"/>
                  <a:pt x="163279" y="50362"/>
                  <a:pt x="195072" y="60960"/>
                </a:cubicBezTo>
                <a:lnTo>
                  <a:pt x="268224" y="85344"/>
                </a:lnTo>
                <a:cubicBezTo>
                  <a:pt x="198273" y="108661"/>
                  <a:pt x="263567" y="80838"/>
                  <a:pt x="195072" y="134112"/>
                </a:cubicBezTo>
                <a:cubicBezTo>
                  <a:pt x="171939" y="152104"/>
                  <a:pt x="146304" y="166624"/>
                  <a:pt x="121920" y="182880"/>
                </a:cubicBezTo>
                <a:lnTo>
                  <a:pt x="85344" y="207264"/>
                </a:lnTo>
                <a:cubicBezTo>
                  <a:pt x="73152" y="215392"/>
                  <a:pt x="59129" y="221287"/>
                  <a:pt x="48768" y="231648"/>
                </a:cubicBezTo>
                <a:lnTo>
                  <a:pt x="24384" y="256032"/>
                </a:ln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リーフォーム 13"/>
          <p:cNvSpPr/>
          <p:nvPr/>
        </p:nvSpPr>
        <p:spPr>
          <a:xfrm>
            <a:off x="4970927" y="4731212"/>
            <a:ext cx="268224" cy="256032"/>
          </a:xfrm>
          <a:custGeom>
            <a:avLst/>
            <a:gdLst>
              <a:gd name="connsiteX0" fmla="*/ 0 w 268224"/>
              <a:gd name="connsiteY0" fmla="*/ 0 h 256032"/>
              <a:gd name="connsiteX1" fmla="*/ 60960 w 268224"/>
              <a:gd name="connsiteY1" fmla="*/ 12192 h 256032"/>
              <a:gd name="connsiteX2" fmla="*/ 97536 w 268224"/>
              <a:gd name="connsiteY2" fmla="*/ 36576 h 256032"/>
              <a:gd name="connsiteX3" fmla="*/ 195072 w 268224"/>
              <a:gd name="connsiteY3" fmla="*/ 60960 h 256032"/>
              <a:gd name="connsiteX4" fmla="*/ 268224 w 268224"/>
              <a:gd name="connsiteY4" fmla="*/ 85344 h 256032"/>
              <a:gd name="connsiteX5" fmla="*/ 195072 w 268224"/>
              <a:gd name="connsiteY5" fmla="*/ 134112 h 256032"/>
              <a:gd name="connsiteX6" fmla="*/ 121920 w 268224"/>
              <a:gd name="connsiteY6" fmla="*/ 182880 h 256032"/>
              <a:gd name="connsiteX7" fmla="*/ 85344 w 268224"/>
              <a:gd name="connsiteY7" fmla="*/ 207264 h 256032"/>
              <a:gd name="connsiteX8" fmla="*/ 48768 w 268224"/>
              <a:gd name="connsiteY8" fmla="*/ 231648 h 256032"/>
              <a:gd name="connsiteX9" fmla="*/ 24384 w 268224"/>
              <a:gd name="connsiteY9" fmla="*/ 256032 h 256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8224" h="256032">
                <a:moveTo>
                  <a:pt x="0" y="0"/>
                </a:moveTo>
                <a:cubicBezTo>
                  <a:pt x="20320" y="4064"/>
                  <a:pt x="41557" y="4916"/>
                  <a:pt x="60960" y="12192"/>
                </a:cubicBezTo>
                <a:cubicBezTo>
                  <a:pt x="74680" y="17337"/>
                  <a:pt x="83765" y="31568"/>
                  <a:pt x="97536" y="36576"/>
                </a:cubicBezTo>
                <a:cubicBezTo>
                  <a:pt x="129031" y="48029"/>
                  <a:pt x="163279" y="50362"/>
                  <a:pt x="195072" y="60960"/>
                </a:cubicBezTo>
                <a:lnTo>
                  <a:pt x="268224" y="85344"/>
                </a:lnTo>
                <a:cubicBezTo>
                  <a:pt x="198273" y="108661"/>
                  <a:pt x="263567" y="80838"/>
                  <a:pt x="195072" y="134112"/>
                </a:cubicBezTo>
                <a:cubicBezTo>
                  <a:pt x="171939" y="152104"/>
                  <a:pt x="146304" y="166624"/>
                  <a:pt x="121920" y="182880"/>
                </a:cubicBezTo>
                <a:lnTo>
                  <a:pt x="85344" y="207264"/>
                </a:lnTo>
                <a:cubicBezTo>
                  <a:pt x="73152" y="215392"/>
                  <a:pt x="59129" y="221287"/>
                  <a:pt x="48768" y="231648"/>
                </a:cubicBezTo>
                <a:lnTo>
                  <a:pt x="24384" y="256032"/>
                </a:ln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フリーフォーム 17"/>
          <p:cNvSpPr/>
          <p:nvPr/>
        </p:nvSpPr>
        <p:spPr>
          <a:xfrm>
            <a:off x="6766560" y="5585304"/>
            <a:ext cx="268224" cy="256032"/>
          </a:xfrm>
          <a:custGeom>
            <a:avLst/>
            <a:gdLst>
              <a:gd name="connsiteX0" fmla="*/ 0 w 268224"/>
              <a:gd name="connsiteY0" fmla="*/ 0 h 256032"/>
              <a:gd name="connsiteX1" fmla="*/ 60960 w 268224"/>
              <a:gd name="connsiteY1" fmla="*/ 12192 h 256032"/>
              <a:gd name="connsiteX2" fmla="*/ 97536 w 268224"/>
              <a:gd name="connsiteY2" fmla="*/ 36576 h 256032"/>
              <a:gd name="connsiteX3" fmla="*/ 195072 w 268224"/>
              <a:gd name="connsiteY3" fmla="*/ 60960 h 256032"/>
              <a:gd name="connsiteX4" fmla="*/ 268224 w 268224"/>
              <a:gd name="connsiteY4" fmla="*/ 85344 h 256032"/>
              <a:gd name="connsiteX5" fmla="*/ 195072 w 268224"/>
              <a:gd name="connsiteY5" fmla="*/ 134112 h 256032"/>
              <a:gd name="connsiteX6" fmla="*/ 121920 w 268224"/>
              <a:gd name="connsiteY6" fmla="*/ 182880 h 256032"/>
              <a:gd name="connsiteX7" fmla="*/ 85344 w 268224"/>
              <a:gd name="connsiteY7" fmla="*/ 207264 h 256032"/>
              <a:gd name="connsiteX8" fmla="*/ 48768 w 268224"/>
              <a:gd name="connsiteY8" fmla="*/ 231648 h 256032"/>
              <a:gd name="connsiteX9" fmla="*/ 24384 w 268224"/>
              <a:gd name="connsiteY9" fmla="*/ 256032 h 256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8224" h="256032">
                <a:moveTo>
                  <a:pt x="0" y="0"/>
                </a:moveTo>
                <a:cubicBezTo>
                  <a:pt x="20320" y="4064"/>
                  <a:pt x="41557" y="4916"/>
                  <a:pt x="60960" y="12192"/>
                </a:cubicBezTo>
                <a:cubicBezTo>
                  <a:pt x="74680" y="17337"/>
                  <a:pt x="83765" y="31568"/>
                  <a:pt x="97536" y="36576"/>
                </a:cubicBezTo>
                <a:cubicBezTo>
                  <a:pt x="129031" y="48029"/>
                  <a:pt x="163279" y="50362"/>
                  <a:pt x="195072" y="60960"/>
                </a:cubicBezTo>
                <a:lnTo>
                  <a:pt x="268224" y="85344"/>
                </a:lnTo>
                <a:cubicBezTo>
                  <a:pt x="198273" y="108661"/>
                  <a:pt x="263567" y="80838"/>
                  <a:pt x="195072" y="134112"/>
                </a:cubicBezTo>
                <a:cubicBezTo>
                  <a:pt x="171939" y="152104"/>
                  <a:pt x="146304" y="166624"/>
                  <a:pt x="121920" y="182880"/>
                </a:cubicBezTo>
                <a:lnTo>
                  <a:pt x="85344" y="207264"/>
                </a:lnTo>
                <a:cubicBezTo>
                  <a:pt x="73152" y="215392"/>
                  <a:pt x="59129" y="221287"/>
                  <a:pt x="48768" y="231648"/>
                </a:cubicBezTo>
                <a:lnTo>
                  <a:pt x="24384" y="256032"/>
                </a:ln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2537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" grpId="0" animBg="1"/>
      <p:bldP spid="11" grpId="0" animBg="1"/>
      <p:bldP spid="12" grpId="0" animBg="1"/>
      <p:bldP spid="14" grpId="0" animBg="1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1198</TotalTime>
  <Words>195</Words>
  <Application>Microsoft Office PowerPoint</Application>
  <PresentationFormat>画面に合わせる (4:3)</PresentationFormat>
  <Paragraphs>58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ＭＳ Ｐゴシック</vt:lpstr>
      <vt:lpstr>游ゴシック</vt:lpstr>
      <vt:lpstr>Arial</vt:lpstr>
      <vt:lpstr>Calibri</vt:lpstr>
      <vt:lpstr>Calibri Light</vt:lpstr>
      <vt:lpstr>Comic Sans MS</vt:lpstr>
      <vt:lpstr>Consolas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92</cp:revision>
  <cp:lastPrinted>2018-01-15T07:17:17Z</cp:lastPrinted>
  <dcterms:created xsi:type="dcterms:W3CDTF">2017-08-24T00:00:17Z</dcterms:created>
  <dcterms:modified xsi:type="dcterms:W3CDTF">2018-01-25T01:38:22Z</dcterms:modified>
</cp:coreProperties>
</file>