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8" r:id="rId2"/>
    <p:sldId id="272" r:id="rId3"/>
    <p:sldId id="287" r:id="rId4"/>
    <p:sldId id="286" r:id="rId5"/>
    <p:sldId id="282" r:id="rId6"/>
    <p:sldId id="295" r:id="rId7"/>
    <p:sldId id="290" r:id="rId8"/>
    <p:sldId id="302" r:id="rId9"/>
    <p:sldId id="288" r:id="rId10"/>
    <p:sldId id="300" r:id="rId11"/>
    <p:sldId id="297" r:id="rId12"/>
    <p:sldId id="289" r:id="rId13"/>
    <p:sldId id="303" r:id="rId14"/>
    <p:sldId id="293" r:id="rId15"/>
    <p:sldId id="292" r:id="rId16"/>
    <p:sldId id="294" r:id="rId17"/>
    <p:sldId id="301" r:id="rId18"/>
    <p:sldId id="291" r:id="rId19"/>
    <p:sldId id="298" r:id="rId2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265" autoAdjust="0"/>
    <p:restoredTop sz="94660"/>
  </p:normalViewPr>
  <p:slideViewPr>
    <p:cSldViewPr snapToGrid="0">
      <p:cViewPr varScale="1">
        <p:scale>
          <a:sx n="72" d="100"/>
          <a:sy n="72" d="100"/>
        </p:scale>
        <p:origin x="7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ED2CF4A-FA8D-44DE-A579-928D7A24686B}" type="datetimeFigureOut">
              <a:rPr kumimoji="1" lang="ja-JP" altLang="en-US" smtClean="0"/>
              <a:t>2018/1/6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437AA7-8433-44D9-9BAD-C1F2193C1058}" type="slidenum">
              <a:rPr kumimoji="1" lang="ja-JP" altLang="en-US" smtClean="0"/>
              <a:t>‹#›</a:t>
            </a:fld>
            <a:endParaRPr kumimoji="1" lang="ja-JP" altLang="en-US"/>
          </a:p>
        </p:txBody>
      </p:sp>
    </p:spTree>
    <p:extLst>
      <p:ext uri="{BB962C8B-B14F-4D97-AF65-F5344CB8AC3E}">
        <p14:creationId xmlns:p14="http://schemas.microsoft.com/office/powerpoint/2010/main" val="793033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ED2CF4A-FA8D-44DE-A579-928D7A24686B}" type="datetimeFigureOut">
              <a:rPr kumimoji="1" lang="ja-JP" altLang="en-US" smtClean="0"/>
              <a:t>2018/1/6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437AA7-8433-44D9-9BAD-C1F2193C1058}" type="slidenum">
              <a:rPr kumimoji="1" lang="ja-JP" altLang="en-US" smtClean="0"/>
              <a:t>‹#›</a:t>
            </a:fld>
            <a:endParaRPr kumimoji="1" lang="ja-JP" altLang="en-US"/>
          </a:p>
        </p:txBody>
      </p:sp>
    </p:spTree>
    <p:extLst>
      <p:ext uri="{BB962C8B-B14F-4D97-AF65-F5344CB8AC3E}">
        <p14:creationId xmlns:p14="http://schemas.microsoft.com/office/powerpoint/2010/main" val="1154584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ED2CF4A-FA8D-44DE-A579-928D7A24686B}" type="datetimeFigureOut">
              <a:rPr kumimoji="1" lang="ja-JP" altLang="en-US" smtClean="0"/>
              <a:t>2018/1/6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437AA7-8433-44D9-9BAD-C1F2193C1058}" type="slidenum">
              <a:rPr kumimoji="1" lang="ja-JP" altLang="en-US" smtClean="0"/>
              <a:t>‹#›</a:t>
            </a:fld>
            <a:endParaRPr kumimoji="1" lang="ja-JP" altLang="en-US"/>
          </a:p>
        </p:txBody>
      </p:sp>
    </p:spTree>
    <p:extLst>
      <p:ext uri="{BB962C8B-B14F-4D97-AF65-F5344CB8AC3E}">
        <p14:creationId xmlns:p14="http://schemas.microsoft.com/office/powerpoint/2010/main" val="1817215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ED2CF4A-FA8D-44DE-A579-928D7A24686B}" type="datetimeFigureOut">
              <a:rPr kumimoji="1" lang="ja-JP" altLang="en-US" smtClean="0"/>
              <a:t>2018/1/6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437AA7-8433-44D9-9BAD-C1F2193C1058}" type="slidenum">
              <a:rPr kumimoji="1" lang="ja-JP" altLang="en-US" smtClean="0"/>
              <a:t>‹#›</a:t>
            </a:fld>
            <a:endParaRPr kumimoji="1" lang="ja-JP" altLang="en-US"/>
          </a:p>
        </p:txBody>
      </p:sp>
    </p:spTree>
    <p:extLst>
      <p:ext uri="{BB962C8B-B14F-4D97-AF65-F5344CB8AC3E}">
        <p14:creationId xmlns:p14="http://schemas.microsoft.com/office/powerpoint/2010/main" val="3883643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ED2CF4A-FA8D-44DE-A579-928D7A24686B}" type="datetimeFigureOut">
              <a:rPr kumimoji="1" lang="ja-JP" altLang="en-US" smtClean="0"/>
              <a:t>2018/1/6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8437AA7-8433-44D9-9BAD-C1F2193C1058}" type="slidenum">
              <a:rPr kumimoji="1" lang="ja-JP" altLang="en-US" smtClean="0"/>
              <a:t>‹#›</a:t>
            </a:fld>
            <a:endParaRPr kumimoji="1" lang="ja-JP" altLang="en-US"/>
          </a:p>
        </p:txBody>
      </p:sp>
    </p:spTree>
    <p:extLst>
      <p:ext uri="{BB962C8B-B14F-4D97-AF65-F5344CB8AC3E}">
        <p14:creationId xmlns:p14="http://schemas.microsoft.com/office/powerpoint/2010/main" val="2598303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ED2CF4A-FA8D-44DE-A579-928D7A24686B}" type="datetimeFigureOut">
              <a:rPr kumimoji="1" lang="ja-JP" altLang="en-US" smtClean="0"/>
              <a:t>2018/1/6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8437AA7-8433-44D9-9BAD-C1F2193C1058}" type="slidenum">
              <a:rPr kumimoji="1" lang="ja-JP" altLang="en-US" smtClean="0"/>
              <a:t>‹#›</a:t>
            </a:fld>
            <a:endParaRPr kumimoji="1" lang="ja-JP" altLang="en-US"/>
          </a:p>
        </p:txBody>
      </p:sp>
    </p:spTree>
    <p:extLst>
      <p:ext uri="{BB962C8B-B14F-4D97-AF65-F5344CB8AC3E}">
        <p14:creationId xmlns:p14="http://schemas.microsoft.com/office/powerpoint/2010/main" val="3771165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ED2CF4A-FA8D-44DE-A579-928D7A24686B}" type="datetimeFigureOut">
              <a:rPr kumimoji="1" lang="ja-JP" altLang="en-US" smtClean="0"/>
              <a:t>2018/1/6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8437AA7-8433-44D9-9BAD-C1F2193C1058}" type="slidenum">
              <a:rPr kumimoji="1" lang="ja-JP" altLang="en-US" smtClean="0"/>
              <a:t>‹#›</a:t>
            </a:fld>
            <a:endParaRPr kumimoji="1" lang="ja-JP" altLang="en-US"/>
          </a:p>
        </p:txBody>
      </p:sp>
    </p:spTree>
    <p:extLst>
      <p:ext uri="{BB962C8B-B14F-4D97-AF65-F5344CB8AC3E}">
        <p14:creationId xmlns:p14="http://schemas.microsoft.com/office/powerpoint/2010/main" val="20409503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ED2CF4A-FA8D-44DE-A579-928D7A24686B}" type="datetimeFigureOut">
              <a:rPr kumimoji="1" lang="ja-JP" altLang="en-US" smtClean="0"/>
              <a:t>2018/1/6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8437AA7-8433-44D9-9BAD-C1F2193C1058}" type="slidenum">
              <a:rPr kumimoji="1" lang="ja-JP" altLang="en-US" smtClean="0"/>
              <a:t>‹#›</a:t>
            </a:fld>
            <a:endParaRPr kumimoji="1" lang="ja-JP" altLang="en-US"/>
          </a:p>
        </p:txBody>
      </p:sp>
    </p:spTree>
    <p:extLst>
      <p:ext uri="{BB962C8B-B14F-4D97-AF65-F5344CB8AC3E}">
        <p14:creationId xmlns:p14="http://schemas.microsoft.com/office/powerpoint/2010/main" val="7339786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ED2CF4A-FA8D-44DE-A579-928D7A24686B}" type="datetimeFigureOut">
              <a:rPr kumimoji="1" lang="ja-JP" altLang="en-US" smtClean="0"/>
              <a:t>2018/1/6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8437AA7-8433-44D9-9BAD-C1F2193C1058}" type="slidenum">
              <a:rPr kumimoji="1" lang="ja-JP" altLang="en-US" smtClean="0"/>
              <a:t>‹#›</a:t>
            </a:fld>
            <a:endParaRPr kumimoji="1" lang="ja-JP" altLang="en-US"/>
          </a:p>
        </p:txBody>
      </p:sp>
    </p:spTree>
    <p:extLst>
      <p:ext uri="{BB962C8B-B14F-4D97-AF65-F5344CB8AC3E}">
        <p14:creationId xmlns:p14="http://schemas.microsoft.com/office/powerpoint/2010/main" val="4067003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D2CF4A-FA8D-44DE-A579-928D7A24686B}" type="datetimeFigureOut">
              <a:rPr kumimoji="1" lang="ja-JP" altLang="en-US" smtClean="0"/>
              <a:t>2018/1/6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8437AA7-8433-44D9-9BAD-C1F2193C1058}" type="slidenum">
              <a:rPr kumimoji="1" lang="ja-JP" altLang="en-US" smtClean="0"/>
              <a:t>‹#›</a:t>
            </a:fld>
            <a:endParaRPr kumimoji="1" lang="ja-JP" altLang="en-US"/>
          </a:p>
        </p:txBody>
      </p:sp>
    </p:spTree>
    <p:extLst>
      <p:ext uri="{BB962C8B-B14F-4D97-AF65-F5344CB8AC3E}">
        <p14:creationId xmlns:p14="http://schemas.microsoft.com/office/powerpoint/2010/main" val="3011517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D2CF4A-FA8D-44DE-A579-928D7A24686B}" type="datetimeFigureOut">
              <a:rPr kumimoji="1" lang="ja-JP" altLang="en-US" smtClean="0"/>
              <a:t>2018/1/6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8437AA7-8433-44D9-9BAD-C1F2193C1058}" type="slidenum">
              <a:rPr kumimoji="1" lang="ja-JP" altLang="en-US" smtClean="0"/>
              <a:t>‹#›</a:t>
            </a:fld>
            <a:endParaRPr kumimoji="1" lang="ja-JP" altLang="en-US"/>
          </a:p>
        </p:txBody>
      </p:sp>
    </p:spTree>
    <p:extLst>
      <p:ext uri="{BB962C8B-B14F-4D97-AF65-F5344CB8AC3E}">
        <p14:creationId xmlns:p14="http://schemas.microsoft.com/office/powerpoint/2010/main" val="2464783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D2CF4A-FA8D-44DE-A579-928D7A24686B}" type="datetimeFigureOut">
              <a:rPr kumimoji="1" lang="ja-JP" altLang="en-US" smtClean="0"/>
              <a:t>2018/1/6</a:t>
            </a:fld>
            <a:endParaRPr kumimoji="1"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437AA7-8433-44D9-9BAD-C1F2193C1058}" type="slidenum">
              <a:rPr kumimoji="1" lang="ja-JP" altLang="en-US" smtClean="0"/>
              <a:t>‹#›</a:t>
            </a:fld>
            <a:endParaRPr kumimoji="1" lang="ja-JP" altLang="en-US"/>
          </a:p>
        </p:txBody>
      </p:sp>
    </p:spTree>
    <p:extLst>
      <p:ext uri="{BB962C8B-B14F-4D97-AF65-F5344CB8AC3E}">
        <p14:creationId xmlns:p14="http://schemas.microsoft.com/office/powerpoint/2010/main" val="531821648"/>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40913" y="257578"/>
            <a:ext cx="11294772" cy="6117463"/>
          </a:xfrm>
        </p:spPr>
        <p:txBody>
          <a:bodyPr vert="eaVert">
            <a:normAutofit/>
          </a:bodyPr>
          <a:lstStyle/>
          <a:p>
            <a:pPr marL="0" indent="0">
              <a:buNone/>
            </a:pPr>
            <a:r>
              <a:rPr lang="ja-JP" altLang="en-US" sz="4800" dirty="0"/>
              <a:t>「身銭」を切るコミュニケーション（内田樹）</a:t>
            </a:r>
            <a:endParaRPr lang="en-US" altLang="ja-JP" sz="4800" dirty="0"/>
          </a:p>
          <a:p>
            <a:pPr marL="0" indent="0">
              <a:buNone/>
            </a:pPr>
            <a:endParaRPr lang="en-US" altLang="ja-JP" sz="4800" dirty="0"/>
          </a:p>
          <a:p>
            <a:pPr marL="0" indent="0">
              <a:buNone/>
            </a:pPr>
            <a:r>
              <a:rPr lang="ja-JP" altLang="en-US" sz="4800" dirty="0"/>
              <a:t>今日の流れ</a:t>
            </a:r>
            <a:endParaRPr lang="en-US" altLang="ja-JP" sz="4800" dirty="0"/>
          </a:p>
          <a:p>
            <a:pPr marL="0" indent="0">
              <a:buNone/>
            </a:pPr>
            <a:r>
              <a:rPr lang="ja-JP" altLang="en-US" sz="4800" dirty="0"/>
              <a:t>１　目標と流れの確認</a:t>
            </a:r>
            <a:endParaRPr lang="en-US" altLang="ja-JP" sz="4800" dirty="0"/>
          </a:p>
          <a:p>
            <a:pPr marL="0" indent="0">
              <a:buNone/>
            </a:pPr>
            <a:r>
              <a:rPr lang="ja-JP" altLang="en-US" sz="4800" dirty="0"/>
              <a:t>２　自分の答案作成方</a:t>
            </a:r>
            <a:endParaRPr lang="en-US" altLang="ja-JP" sz="4800" dirty="0"/>
          </a:p>
          <a:p>
            <a:pPr marL="0" indent="0">
              <a:buNone/>
            </a:pPr>
            <a:r>
              <a:rPr lang="ja-JP" altLang="en-US" sz="4800" dirty="0"/>
              <a:t>　　 法（思考過程）を</a:t>
            </a:r>
            <a:endParaRPr lang="en-US" altLang="ja-JP" sz="4800" dirty="0"/>
          </a:p>
          <a:p>
            <a:pPr marL="0" indent="0">
              <a:buNone/>
            </a:pPr>
            <a:r>
              <a:rPr lang="ja-JP" altLang="en-US" sz="4800" dirty="0"/>
              <a:t>　　 記入する。</a:t>
            </a:r>
            <a:r>
              <a:rPr lang="en-US" altLang="ja-JP" sz="4800" dirty="0"/>
              <a:t>                    </a:t>
            </a:r>
          </a:p>
          <a:p>
            <a:pPr marL="0" indent="0">
              <a:buNone/>
            </a:pPr>
            <a:r>
              <a:rPr lang="ja-JP" altLang="en-US" sz="4800" dirty="0"/>
              <a:t>３　グループ協議</a:t>
            </a:r>
            <a:endParaRPr lang="en-US" altLang="ja-JP" sz="4800" dirty="0"/>
          </a:p>
          <a:p>
            <a:pPr marL="0" indent="0">
              <a:buNone/>
            </a:pPr>
            <a:r>
              <a:rPr lang="ja-JP" altLang="en-US" sz="4800" dirty="0"/>
              <a:t>４　答案及び答案作成</a:t>
            </a:r>
            <a:endParaRPr lang="en-US" altLang="ja-JP" sz="4800" dirty="0"/>
          </a:p>
          <a:p>
            <a:pPr marL="0" indent="0">
              <a:buNone/>
            </a:pPr>
            <a:r>
              <a:rPr lang="ja-JP" altLang="en-US" sz="4800" dirty="0"/>
              <a:t>　　 方法の選定</a:t>
            </a:r>
            <a:endParaRPr lang="en-US" altLang="ja-JP" sz="4800" dirty="0"/>
          </a:p>
          <a:p>
            <a:pPr marL="0" indent="0">
              <a:buNone/>
            </a:pPr>
            <a:r>
              <a:rPr lang="ja-JP" altLang="en-US" sz="4800" dirty="0"/>
              <a:t>５　発表（シェアリング）</a:t>
            </a:r>
            <a:endParaRPr lang="en-US" altLang="ja-JP" sz="4800" dirty="0"/>
          </a:p>
          <a:p>
            <a:pPr marL="0" indent="0">
              <a:buNone/>
            </a:pPr>
            <a:r>
              <a:rPr lang="ja-JP" altLang="en-US" sz="4800" dirty="0"/>
              <a:t>　　 解説</a:t>
            </a:r>
            <a:endParaRPr lang="en-US" altLang="ja-JP" sz="4800" dirty="0"/>
          </a:p>
          <a:p>
            <a:pPr marL="0" indent="0">
              <a:buNone/>
            </a:pPr>
            <a:r>
              <a:rPr lang="ja-JP" altLang="en-US" sz="4800" dirty="0"/>
              <a:t>６　振り返り</a:t>
            </a:r>
            <a:endParaRPr lang="en-US" altLang="ja-JP" sz="3600" dirty="0"/>
          </a:p>
          <a:p>
            <a:pPr marL="0" indent="0">
              <a:buNone/>
            </a:pPr>
            <a:endParaRPr lang="en-US" altLang="ja-JP" sz="3600" dirty="0"/>
          </a:p>
        </p:txBody>
      </p:sp>
    </p:spTree>
    <p:extLst>
      <p:ext uri="{BB962C8B-B14F-4D97-AF65-F5344CB8AC3E}">
        <p14:creationId xmlns:p14="http://schemas.microsoft.com/office/powerpoint/2010/main" val="42744255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40913" y="244699"/>
            <a:ext cx="11294772" cy="6233374"/>
          </a:xfrm>
        </p:spPr>
        <p:txBody>
          <a:bodyPr vert="eaVert">
            <a:normAutofit fontScale="85000" lnSpcReduction="20000"/>
          </a:bodyPr>
          <a:lstStyle/>
          <a:p>
            <a:pPr marL="0" indent="0">
              <a:buNone/>
            </a:pPr>
            <a:r>
              <a:rPr lang="ja-JP" altLang="en-US" sz="4800" dirty="0"/>
              <a:t>答案例４（２点）</a:t>
            </a:r>
            <a:endParaRPr lang="en-US" altLang="ja-JP" sz="4800" dirty="0"/>
          </a:p>
          <a:p>
            <a:pPr marL="0" indent="0">
              <a:buNone/>
            </a:pPr>
            <a:r>
              <a:rPr lang="ja-JP" altLang="en-US" sz="4800" dirty="0"/>
              <a:t>他責的なメタ・コミュニ</a:t>
            </a:r>
            <a:endParaRPr lang="en-US" altLang="ja-JP" sz="4800" dirty="0"/>
          </a:p>
          <a:p>
            <a:pPr marL="0" indent="0">
              <a:buNone/>
            </a:pPr>
            <a:r>
              <a:rPr lang="ja-JP" altLang="en-US" sz="4800" dirty="0"/>
              <a:t>ケーションは、相手の期</a:t>
            </a:r>
            <a:endParaRPr lang="en-US" altLang="ja-JP" sz="4800" dirty="0"/>
          </a:p>
          <a:p>
            <a:pPr marL="0" indent="0">
              <a:buNone/>
            </a:pPr>
            <a:r>
              <a:rPr lang="ja-JP" altLang="en-US" sz="4800" dirty="0"/>
              <a:t>待する文脈から外れた</a:t>
            </a:r>
            <a:endParaRPr lang="en-US" altLang="ja-JP" sz="4800" dirty="0"/>
          </a:p>
          <a:p>
            <a:pPr marL="0" indent="0">
              <a:buNone/>
            </a:pPr>
            <a:r>
              <a:rPr lang="ja-JP" altLang="en-US" sz="4800" dirty="0"/>
              <a:t>言葉を話している可能性</a:t>
            </a:r>
            <a:endParaRPr lang="en-US" altLang="ja-JP" sz="4800" dirty="0"/>
          </a:p>
          <a:p>
            <a:pPr marL="0" indent="0">
              <a:buNone/>
            </a:pPr>
            <a:r>
              <a:rPr lang="ja-JP" altLang="en-US" sz="4800" dirty="0"/>
              <a:t>を吟味しない（１点）ので</a:t>
            </a:r>
            <a:endParaRPr lang="en-US" altLang="ja-JP" sz="4800" dirty="0"/>
          </a:p>
          <a:p>
            <a:pPr marL="0" indent="0">
              <a:buNone/>
            </a:pPr>
            <a:r>
              <a:rPr lang="ja-JP" altLang="en-US" sz="4800" dirty="0"/>
              <a:t>好ましくない（１点）から。</a:t>
            </a:r>
            <a:endParaRPr lang="en-US" altLang="ja-JP" sz="4800" dirty="0"/>
          </a:p>
          <a:p>
            <a:pPr marL="0" indent="0">
              <a:buNone/>
            </a:pPr>
            <a:endParaRPr lang="en-US" altLang="ja-JP" sz="4800" dirty="0"/>
          </a:p>
          <a:p>
            <a:pPr marL="0" indent="0">
              <a:buNone/>
            </a:pPr>
            <a:endParaRPr lang="en-US" altLang="ja-JP" sz="4800" dirty="0"/>
          </a:p>
          <a:p>
            <a:pPr marL="0" indent="0">
              <a:buNone/>
            </a:pPr>
            <a:r>
              <a:rPr lang="ja-JP" altLang="en-US" sz="4800" dirty="0"/>
              <a:t>解法例</a:t>
            </a:r>
            <a:endParaRPr lang="en-US" altLang="ja-JP" sz="4800" dirty="0"/>
          </a:p>
          <a:p>
            <a:pPr marL="0" indent="0">
              <a:buNone/>
            </a:pPr>
            <a:r>
              <a:rPr lang="ja-JP" altLang="en-US" sz="4800" dirty="0"/>
              <a:t>・理由説明は話し言葉（方</a:t>
            </a:r>
            <a:endParaRPr lang="en-US" altLang="ja-JP" sz="4800" dirty="0"/>
          </a:p>
          <a:p>
            <a:pPr marL="0" indent="0">
              <a:buNone/>
            </a:pPr>
            <a:r>
              <a:rPr lang="ja-JP" altLang="en-US" sz="4800" dirty="0"/>
              <a:t>言可）で二度問う。</a:t>
            </a:r>
            <a:endParaRPr lang="en-US" altLang="ja-JP" sz="4800" dirty="0"/>
          </a:p>
          <a:p>
            <a:pPr marL="0" indent="0">
              <a:buNone/>
            </a:pPr>
            <a:r>
              <a:rPr lang="ja-JP" altLang="en-US" sz="4800" dirty="0"/>
              <a:t>・答案中に筆者独自の表</a:t>
            </a:r>
            <a:endParaRPr lang="en-US" altLang="ja-JP" sz="4800" dirty="0"/>
          </a:p>
          <a:p>
            <a:pPr marL="0" indent="0">
              <a:buNone/>
            </a:pPr>
            <a:r>
              <a:rPr lang="ja-JP" altLang="en-US" sz="4800" dirty="0"/>
              <a:t>現、比喩、指示内容のない</a:t>
            </a:r>
            <a:endParaRPr lang="en-US" altLang="ja-JP" sz="4800" dirty="0"/>
          </a:p>
          <a:p>
            <a:pPr marL="0" indent="0">
              <a:buNone/>
            </a:pPr>
            <a:r>
              <a:rPr lang="ja-JP" altLang="en-US" sz="4800" dirty="0"/>
              <a:t>指示語を残さない。</a:t>
            </a:r>
            <a:endParaRPr lang="en-US" altLang="ja-JP" sz="4800" dirty="0"/>
          </a:p>
          <a:p>
            <a:pPr marL="0" indent="0">
              <a:buNone/>
            </a:pPr>
            <a:r>
              <a:rPr lang="ja-JP" altLang="en-US" sz="4800" dirty="0"/>
              <a:t>・筆者の言いたいこと</a:t>
            </a:r>
            <a:endParaRPr lang="en-US" altLang="ja-JP" sz="4800" dirty="0"/>
          </a:p>
          <a:p>
            <a:pPr marL="0" indent="0">
              <a:buNone/>
            </a:pPr>
            <a:r>
              <a:rPr lang="ja-JP" altLang="en-US" sz="4800" dirty="0"/>
              <a:t>＝繰り返し</a:t>
            </a:r>
            <a:endParaRPr lang="en-US" altLang="ja-JP" sz="4800" dirty="0"/>
          </a:p>
          <a:p>
            <a:pPr marL="0" indent="0">
              <a:buNone/>
            </a:pPr>
            <a:r>
              <a:rPr lang="ja-JP" altLang="en-US" sz="4800" dirty="0"/>
              <a:t>＝感情表明</a:t>
            </a:r>
            <a:endParaRPr lang="en-US" altLang="ja-JP" sz="4800" dirty="0"/>
          </a:p>
          <a:p>
            <a:pPr marL="0" indent="0">
              <a:buNone/>
            </a:pPr>
            <a:r>
              <a:rPr lang="ja-JP" altLang="en-US" sz="4800" dirty="0"/>
              <a:t>＝具体例で補強（重ね読み）</a:t>
            </a:r>
            <a:endParaRPr lang="en-US" altLang="ja-JP" sz="4800" dirty="0"/>
          </a:p>
        </p:txBody>
      </p:sp>
    </p:spTree>
    <p:extLst>
      <p:ext uri="{BB962C8B-B14F-4D97-AF65-F5344CB8AC3E}">
        <p14:creationId xmlns:p14="http://schemas.microsoft.com/office/powerpoint/2010/main" val="26618431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04800" y="257579"/>
            <a:ext cx="11530885" cy="6027312"/>
          </a:xfrm>
        </p:spPr>
        <p:txBody>
          <a:bodyPr vert="eaVert">
            <a:normAutofit fontScale="92500" lnSpcReduction="10000"/>
          </a:bodyPr>
          <a:lstStyle/>
          <a:p>
            <a:pPr marL="0" indent="0">
              <a:buNone/>
            </a:pPr>
            <a:r>
              <a:rPr lang="ja-JP" altLang="en-US" sz="4800" dirty="0"/>
              <a:t>問いＡ</a:t>
            </a:r>
            <a:endParaRPr lang="en-US" altLang="ja-JP" sz="4800" dirty="0"/>
          </a:p>
          <a:p>
            <a:pPr marL="0" indent="0">
              <a:buNone/>
            </a:pPr>
            <a:r>
              <a:rPr lang="ja-JP" altLang="en-US" sz="4800" dirty="0"/>
              <a:t>・傍線部「まず自分が</a:t>
            </a:r>
            <a:r>
              <a:rPr lang="en-US" altLang="ja-JP" sz="4800" dirty="0"/>
              <a:t>『</a:t>
            </a:r>
            <a:r>
              <a:rPr lang="ja-JP" altLang="en-US" sz="4800" dirty="0"/>
              <a:t>身</a:t>
            </a:r>
            <a:endParaRPr lang="en-US" altLang="ja-JP" sz="4800" dirty="0"/>
          </a:p>
          <a:p>
            <a:pPr marL="0" indent="0">
              <a:buNone/>
            </a:pPr>
            <a:r>
              <a:rPr lang="ja-JP" altLang="en-US" sz="4800" dirty="0"/>
              <a:t>銭</a:t>
            </a:r>
            <a:r>
              <a:rPr lang="en-US" altLang="ja-JP" sz="4800" dirty="0"/>
              <a:t>』</a:t>
            </a:r>
            <a:r>
              <a:rPr lang="ja-JP" altLang="en-US" sz="4800" dirty="0"/>
              <a:t>を切って」とあるが、</a:t>
            </a:r>
            <a:endParaRPr lang="en-US" altLang="ja-JP" sz="4800" dirty="0"/>
          </a:p>
          <a:p>
            <a:pPr marL="0" indent="0">
              <a:buNone/>
            </a:pPr>
            <a:r>
              <a:rPr lang="ja-JP" altLang="en-US" sz="4800" dirty="0"/>
              <a:t>ここで</a:t>
            </a:r>
            <a:r>
              <a:rPr lang="ja-JP" altLang="en-US" sz="4800" u="sng" dirty="0"/>
              <a:t>「身銭を切る」とい</a:t>
            </a:r>
            <a:endParaRPr lang="en-US" altLang="ja-JP" sz="4800" u="sng" dirty="0"/>
          </a:p>
          <a:p>
            <a:pPr marL="0" indent="0">
              <a:buNone/>
            </a:pPr>
            <a:r>
              <a:rPr lang="ja-JP" altLang="en-US" sz="4800" u="sng" dirty="0"/>
              <a:t>う表現が用いられている</a:t>
            </a:r>
            <a:endParaRPr lang="en-US" altLang="ja-JP" sz="4800" u="sng" dirty="0"/>
          </a:p>
          <a:p>
            <a:pPr marL="0" indent="0">
              <a:buNone/>
            </a:pPr>
            <a:r>
              <a:rPr lang="ja-JP" altLang="en-US" sz="4800" u="sng" dirty="0" err="1"/>
              <a:t>のは</a:t>
            </a:r>
            <a:r>
              <a:rPr lang="ja-JP" altLang="en-US" sz="4800" u="sng" dirty="0"/>
              <a:t>なぜか</a:t>
            </a:r>
            <a:r>
              <a:rPr lang="ja-JP" altLang="en-US" sz="4800" dirty="0"/>
              <a:t>。その理由を</a:t>
            </a:r>
            <a:endParaRPr lang="en-US" altLang="ja-JP" sz="4800" dirty="0"/>
          </a:p>
          <a:p>
            <a:pPr marL="0" indent="0">
              <a:buNone/>
            </a:pPr>
            <a:r>
              <a:rPr lang="ja-JP" altLang="en-US" sz="4800" dirty="0"/>
              <a:t>二十字から六十字で答</a:t>
            </a:r>
            <a:endParaRPr lang="en-US" altLang="ja-JP" sz="4800" dirty="0"/>
          </a:p>
          <a:p>
            <a:pPr marL="0" indent="0">
              <a:buNone/>
            </a:pPr>
            <a:r>
              <a:rPr lang="ja-JP" altLang="en-US" sz="4800" dirty="0"/>
              <a:t>えよ。</a:t>
            </a:r>
            <a:endParaRPr lang="en-US" altLang="ja-JP" sz="4800" dirty="0"/>
          </a:p>
          <a:p>
            <a:pPr marL="0" indent="0">
              <a:buNone/>
            </a:pPr>
            <a:r>
              <a:rPr lang="ja-JP" altLang="en-US" sz="4800" dirty="0"/>
              <a:t>→解答１、２</a:t>
            </a:r>
            <a:endParaRPr lang="en-US" altLang="ja-JP" sz="4800" dirty="0"/>
          </a:p>
          <a:p>
            <a:pPr marL="0" indent="0">
              <a:buNone/>
            </a:pPr>
            <a:endParaRPr lang="en-US" altLang="ja-JP" sz="4800" dirty="0"/>
          </a:p>
          <a:p>
            <a:pPr marL="0" indent="0">
              <a:buNone/>
            </a:pPr>
            <a:endParaRPr lang="en-US" altLang="ja-JP" sz="4800" dirty="0"/>
          </a:p>
          <a:p>
            <a:pPr marL="0" indent="0">
              <a:buNone/>
            </a:pPr>
            <a:r>
              <a:rPr lang="ja-JP" altLang="en-US" sz="4800" dirty="0"/>
              <a:t>問いＢ</a:t>
            </a:r>
            <a:endParaRPr lang="en-US" altLang="ja-JP" sz="4800" dirty="0"/>
          </a:p>
          <a:p>
            <a:pPr marL="0" indent="0">
              <a:buNone/>
            </a:pPr>
            <a:r>
              <a:rPr lang="ja-JP" altLang="en-US" sz="4800" dirty="0"/>
              <a:t>・傍線部「まず自分が</a:t>
            </a:r>
            <a:r>
              <a:rPr lang="en-US" altLang="ja-JP" sz="4800" dirty="0"/>
              <a:t>『</a:t>
            </a:r>
            <a:r>
              <a:rPr lang="ja-JP" altLang="en-US" sz="4800" dirty="0"/>
              <a:t>身</a:t>
            </a:r>
            <a:endParaRPr lang="en-US" altLang="ja-JP" sz="4800" dirty="0"/>
          </a:p>
          <a:p>
            <a:pPr marL="0" indent="0">
              <a:buNone/>
            </a:pPr>
            <a:r>
              <a:rPr lang="ja-JP" altLang="en-US" sz="4800" dirty="0"/>
              <a:t>銭</a:t>
            </a:r>
            <a:r>
              <a:rPr lang="en-US" altLang="ja-JP" sz="4800" dirty="0"/>
              <a:t>』</a:t>
            </a:r>
            <a:r>
              <a:rPr lang="ja-JP" altLang="en-US" sz="4800" dirty="0"/>
              <a:t>を切って」とあるが、</a:t>
            </a:r>
            <a:endParaRPr lang="en-US" altLang="ja-JP" sz="4800" dirty="0"/>
          </a:p>
          <a:p>
            <a:pPr marL="0" indent="0">
              <a:buNone/>
            </a:pPr>
            <a:r>
              <a:rPr lang="ja-JP" altLang="en-US" sz="4800" dirty="0"/>
              <a:t>なぜか、その理由を答え</a:t>
            </a:r>
            <a:endParaRPr lang="en-US" altLang="ja-JP" sz="4800" dirty="0"/>
          </a:p>
          <a:p>
            <a:pPr marL="0" indent="0">
              <a:buNone/>
            </a:pPr>
            <a:r>
              <a:rPr lang="ja-JP" altLang="en-US" sz="4800" dirty="0"/>
              <a:t>よ。</a:t>
            </a:r>
            <a:endParaRPr lang="en-US" altLang="ja-JP" sz="4800" dirty="0"/>
          </a:p>
          <a:p>
            <a:pPr marL="0" indent="0">
              <a:buNone/>
            </a:pPr>
            <a:r>
              <a:rPr lang="ja-JP" altLang="en-US" sz="4800" dirty="0"/>
              <a:t>→解答３、４</a:t>
            </a:r>
            <a:endParaRPr lang="en-US" altLang="ja-JP" sz="4800" dirty="0"/>
          </a:p>
        </p:txBody>
      </p:sp>
    </p:spTree>
    <p:extLst>
      <p:ext uri="{BB962C8B-B14F-4D97-AF65-F5344CB8AC3E}">
        <p14:creationId xmlns:p14="http://schemas.microsoft.com/office/powerpoint/2010/main" val="9972768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40913" y="257579"/>
            <a:ext cx="11294772" cy="6027312"/>
          </a:xfrm>
        </p:spPr>
        <p:txBody>
          <a:bodyPr vert="eaVert">
            <a:normAutofit fontScale="92500"/>
          </a:bodyPr>
          <a:lstStyle/>
          <a:p>
            <a:pPr marL="0" indent="0">
              <a:buNone/>
            </a:pPr>
            <a:r>
              <a:rPr lang="ja-JP" altLang="en-US" sz="4800" dirty="0"/>
              <a:t>今回用いた解法例</a:t>
            </a:r>
            <a:endParaRPr lang="en-US" altLang="ja-JP" sz="4800" dirty="0"/>
          </a:p>
          <a:p>
            <a:pPr marL="0" indent="0">
              <a:buNone/>
            </a:pPr>
            <a:r>
              <a:rPr lang="ja-JP" altLang="en-US" sz="4800" dirty="0"/>
              <a:t>（読み方・解き方）</a:t>
            </a:r>
            <a:endParaRPr lang="en-US" altLang="ja-JP" sz="4800" dirty="0"/>
          </a:p>
          <a:p>
            <a:pPr marL="0" indent="0">
              <a:buNone/>
            </a:pPr>
            <a:endParaRPr lang="en-US" altLang="ja-JP" sz="4800" dirty="0"/>
          </a:p>
          <a:p>
            <a:pPr marL="0" indent="0">
              <a:buNone/>
            </a:pPr>
            <a:r>
              <a:rPr lang="ja-JP" altLang="en-US" sz="4800" dirty="0"/>
              <a:t>①傍線部を一文に延長する。</a:t>
            </a:r>
            <a:endParaRPr lang="en-US" altLang="ja-JP" sz="4800" dirty="0"/>
          </a:p>
          <a:p>
            <a:pPr marL="0" indent="0">
              <a:buNone/>
            </a:pPr>
            <a:endParaRPr lang="en-US" altLang="ja-JP" sz="4800" dirty="0"/>
          </a:p>
          <a:p>
            <a:pPr marL="0" indent="0">
              <a:buNone/>
            </a:pPr>
            <a:r>
              <a:rPr lang="ja-JP" altLang="en-US" sz="4800" dirty="0"/>
              <a:t>②傍線部中・付近の指示語・接続語はヒント。</a:t>
            </a:r>
            <a:endParaRPr lang="en-US" altLang="ja-JP" sz="4800" dirty="0"/>
          </a:p>
          <a:p>
            <a:pPr marL="0" indent="0">
              <a:buNone/>
            </a:pPr>
            <a:endParaRPr lang="en-US" altLang="ja-JP" sz="4800" dirty="0"/>
          </a:p>
          <a:p>
            <a:pPr marL="0" indent="0">
              <a:buNone/>
            </a:pPr>
            <a:r>
              <a:rPr lang="ja-JP" altLang="en-US" sz="4800" dirty="0"/>
              <a:t>③理由説明は話し言</a:t>
            </a:r>
            <a:endParaRPr lang="en-US" altLang="ja-JP" sz="4800" dirty="0"/>
          </a:p>
          <a:p>
            <a:pPr marL="0" indent="0">
              <a:buNone/>
            </a:pPr>
            <a:r>
              <a:rPr lang="ja-JP" altLang="en-US" sz="4800" dirty="0"/>
              <a:t>葉（方言可）で二度問う。</a:t>
            </a:r>
            <a:endParaRPr lang="en-US" altLang="ja-JP" sz="4800" dirty="0"/>
          </a:p>
          <a:p>
            <a:pPr marL="0" indent="0">
              <a:buNone/>
            </a:pPr>
            <a:endParaRPr lang="en-US" altLang="ja-JP" sz="4800" dirty="0"/>
          </a:p>
          <a:p>
            <a:pPr marL="0" indent="0">
              <a:buNone/>
            </a:pPr>
            <a:r>
              <a:rPr lang="ja-JP" altLang="en-US" sz="4800" dirty="0"/>
              <a:t>④答案中に筆者独自の表現、指示内容のない指示語、比喩を残さない。</a:t>
            </a:r>
            <a:endParaRPr lang="en-US" altLang="ja-JP" sz="4800" dirty="0"/>
          </a:p>
        </p:txBody>
      </p:sp>
    </p:spTree>
    <p:extLst>
      <p:ext uri="{BB962C8B-B14F-4D97-AF65-F5344CB8AC3E}">
        <p14:creationId xmlns:p14="http://schemas.microsoft.com/office/powerpoint/2010/main" val="3062219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99245" y="257579"/>
            <a:ext cx="11565228" cy="6027312"/>
          </a:xfrm>
        </p:spPr>
        <p:txBody>
          <a:bodyPr vert="eaVert">
            <a:normAutofit fontScale="47500" lnSpcReduction="20000"/>
          </a:bodyPr>
          <a:lstStyle/>
          <a:p>
            <a:pPr marL="0" indent="0">
              <a:buNone/>
            </a:pPr>
            <a:r>
              <a:rPr lang="ja-JP" altLang="en-US" sz="4800" dirty="0"/>
              <a:t>③詳細</a:t>
            </a:r>
            <a:endParaRPr lang="en-US" altLang="ja-JP" sz="4800" dirty="0"/>
          </a:p>
          <a:p>
            <a:pPr marL="0" indent="0">
              <a:buNone/>
            </a:pPr>
            <a:r>
              <a:rPr lang="ja-JP" altLang="en-US" sz="4800" dirty="0"/>
              <a:t>理由説明は話し言葉（方言可）で二度問う。</a:t>
            </a:r>
            <a:endParaRPr lang="en-US" altLang="ja-JP" sz="4800" dirty="0"/>
          </a:p>
          <a:p>
            <a:pPr marL="0" indent="0">
              <a:buNone/>
            </a:pPr>
            <a:endParaRPr lang="en-US" altLang="ja-JP" sz="4800" dirty="0"/>
          </a:p>
          <a:p>
            <a:pPr marL="0" indent="0">
              <a:buNone/>
            </a:pPr>
            <a:r>
              <a:rPr lang="ja-JP" altLang="en-US" sz="4800" dirty="0"/>
              <a:t>Ｑ１</a:t>
            </a:r>
            <a:endParaRPr lang="en-US" altLang="ja-JP" sz="4800" dirty="0"/>
          </a:p>
          <a:p>
            <a:pPr marL="0" indent="0">
              <a:buNone/>
            </a:pPr>
            <a:r>
              <a:rPr lang="ja-JP" altLang="en-US" sz="4800" dirty="0"/>
              <a:t>「なんで身銭を切らないといけないの？</a:t>
            </a:r>
            <a:endParaRPr lang="en-US" altLang="ja-JP" sz="4800" dirty="0"/>
          </a:p>
          <a:p>
            <a:pPr marL="0" indent="0">
              <a:buNone/>
            </a:pPr>
            <a:r>
              <a:rPr lang="ja-JP" altLang="en-US" sz="4800" dirty="0"/>
              <a:t>（自分が損をしないといけないの？）」</a:t>
            </a:r>
          </a:p>
          <a:p>
            <a:pPr marL="0" indent="0">
              <a:buNone/>
            </a:pPr>
            <a:r>
              <a:rPr lang="ja-JP" altLang="en-US" sz="4800" dirty="0"/>
              <a:t>Ａ１</a:t>
            </a:r>
            <a:endParaRPr lang="en-US" altLang="ja-JP" sz="4800" dirty="0"/>
          </a:p>
          <a:p>
            <a:pPr marL="0" indent="0">
              <a:buNone/>
            </a:pPr>
            <a:r>
              <a:rPr lang="ja-JP" altLang="en-US" sz="4800" dirty="0"/>
              <a:t>「コミュニケーションの不調を回復するためさ。」</a:t>
            </a:r>
          </a:p>
          <a:p>
            <a:pPr marL="0" indent="0">
              <a:buNone/>
            </a:pPr>
            <a:r>
              <a:rPr lang="ja-JP" altLang="en-US" sz="4800" dirty="0"/>
              <a:t>Ｑ２</a:t>
            </a:r>
            <a:endParaRPr lang="en-US" altLang="ja-JP" sz="4800" dirty="0"/>
          </a:p>
          <a:p>
            <a:pPr marL="0" indent="0">
              <a:buNone/>
            </a:pPr>
            <a:r>
              <a:rPr lang="ja-JP" altLang="en-US" sz="4800" dirty="0"/>
              <a:t>「なんで不調を回復するのに身銭を切らないと</a:t>
            </a:r>
            <a:endParaRPr lang="en-US" altLang="ja-JP" sz="4800" dirty="0"/>
          </a:p>
          <a:p>
            <a:pPr marL="0" indent="0">
              <a:buNone/>
            </a:pPr>
            <a:r>
              <a:rPr lang="ja-JP" altLang="en-US" sz="4800" dirty="0"/>
              <a:t>いけないの？（自分が損せんばと？）」</a:t>
            </a:r>
          </a:p>
          <a:p>
            <a:pPr marL="0" indent="0">
              <a:buNone/>
            </a:pPr>
            <a:r>
              <a:rPr lang="ja-JP" altLang="en-US" sz="4800" dirty="0"/>
              <a:t>Ａ２</a:t>
            </a:r>
            <a:endParaRPr lang="en-US" altLang="ja-JP" sz="4800" dirty="0"/>
          </a:p>
          <a:p>
            <a:pPr marL="0" indent="0">
              <a:buNone/>
            </a:pPr>
            <a:r>
              <a:rPr lang="ja-JP" altLang="en-US" sz="4800" dirty="0"/>
              <a:t>「不調の原因は、必ず自分と相手、両方にある</a:t>
            </a:r>
            <a:endParaRPr lang="en-US" altLang="ja-JP" sz="4800" dirty="0"/>
          </a:p>
          <a:p>
            <a:pPr marL="0" indent="0">
              <a:buNone/>
            </a:pPr>
            <a:r>
              <a:rPr lang="ja-JP" altLang="en-US" sz="4800" dirty="0"/>
              <a:t>からさ。」</a:t>
            </a:r>
          </a:p>
          <a:p>
            <a:pPr marL="0" indent="0">
              <a:buNone/>
            </a:pPr>
            <a:endParaRPr lang="en-US" altLang="ja-JP" sz="4800" dirty="0"/>
          </a:p>
          <a:p>
            <a:pPr marL="0" indent="0">
              <a:buNone/>
            </a:pPr>
            <a:r>
              <a:rPr lang="ja-JP" altLang="en-US" sz="4800" dirty="0"/>
              <a:t>Ｑ１（３）</a:t>
            </a:r>
            <a:endParaRPr lang="en-US" altLang="ja-JP" sz="4800" dirty="0"/>
          </a:p>
          <a:p>
            <a:pPr marL="0" indent="0">
              <a:buNone/>
            </a:pPr>
            <a:r>
              <a:rPr lang="ja-JP" altLang="en-US" sz="4800" dirty="0"/>
              <a:t>「なんで身銭を切らないといけないの？</a:t>
            </a:r>
            <a:endParaRPr lang="en-US" altLang="ja-JP" sz="4800" dirty="0"/>
          </a:p>
          <a:p>
            <a:pPr marL="0" indent="0">
              <a:buNone/>
            </a:pPr>
            <a:r>
              <a:rPr lang="ja-JP" altLang="en-US" sz="4800" dirty="0"/>
              <a:t>（なんで自分が損をしないといけないの？</a:t>
            </a:r>
            <a:endParaRPr lang="en-US" altLang="ja-JP" sz="4800" dirty="0"/>
          </a:p>
          <a:p>
            <a:pPr marL="0" indent="0">
              <a:buNone/>
            </a:pPr>
            <a:r>
              <a:rPr lang="ja-JP" altLang="en-US" sz="4800" dirty="0"/>
              <a:t>相手に損をさせればいいじゃない。）」</a:t>
            </a:r>
          </a:p>
          <a:p>
            <a:pPr marL="0" indent="0">
              <a:buNone/>
            </a:pPr>
            <a:r>
              <a:rPr lang="ja-JP" altLang="en-US" sz="4800" dirty="0"/>
              <a:t>Ａ１（３）</a:t>
            </a:r>
            <a:endParaRPr lang="en-US" altLang="ja-JP" sz="4800" dirty="0"/>
          </a:p>
          <a:p>
            <a:pPr marL="0" indent="0">
              <a:buNone/>
            </a:pPr>
            <a:r>
              <a:rPr lang="ja-JP" altLang="en-US" sz="4800" dirty="0"/>
              <a:t>「相手のせいにする他責的なメタ・コミュニ</a:t>
            </a:r>
            <a:endParaRPr lang="en-US" altLang="ja-JP" sz="4800" dirty="0"/>
          </a:p>
          <a:p>
            <a:pPr marL="0" indent="0">
              <a:buNone/>
            </a:pPr>
            <a:r>
              <a:rPr lang="ja-JP" altLang="en-US" sz="4800" dirty="0"/>
              <a:t>ケーションは好ましくないからさ。」</a:t>
            </a:r>
          </a:p>
          <a:p>
            <a:pPr marL="0" indent="0">
              <a:buNone/>
            </a:pPr>
            <a:r>
              <a:rPr lang="ja-JP" altLang="en-US" sz="4800" dirty="0"/>
              <a:t>Ｑ２（４）</a:t>
            </a:r>
            <a:endParaRPr lang="en-US" altLang="ja-JP" sz="4800" dirty="0"/>
          </a:p>
          <a:p>
            <a:pPr marL="0" indent="0">
              <a:buNone/>
            </a:pPr>
            <a:r>
              <a:rPr lang="ja-JP" altLang="en-US" sz="4800" dirty="0"/>
              <a:t>「なんで好ましくないの？」</a:t>
            </a:r>
          </a:p>
          <a:p>
            <a:pPr marL="0" indent="0">
              <a:buNone/>
            </a:pPr>
            <a:r>
              <a:rPr lang="ja-JP" altLang="en-US" sz="4800" dirty="0"/>
              <a:t>Ａ２（４）</a:t>
            </a:r>
            <a:endParaRPr lang="en-US" altLang="ja-JP" sz="4800" dirty="0"/>
          </a:p>
          <a:p>
            <a:pPr marL="0" indent="0">
              <a:buNone/>
            </a:pPr>
            <a:r>
              <a:rPr lang="ja-JP" altLang="en-US" sz="4800" dirty="0"/>
              <a:t>「人のせいにばっかりする人間は、相手の期待し</a:t>
            </a:r>
            <a:endParaRPr lang="en-US" altLang="ja-JP" sz="4800" dirty="0"/>
          </a:p>
          <a:p>
            <a:pPr marL="0" indent="0">
              <a:buNone/>
            </a:pPr>
            <a:r>
              <a:rPr lang="ja-JP" altLang="en-US" sz="4800" dirty="0"/>
              <a:t>てないことばかりを自分がしゃべっているかも</a:t>
            </a:r>
            <a:r>
              <a:rPr lang="ja-JP" altLang="en-US" sz="4800" dirty="0" err="1"/>
              <a:t>っ</a:t>
            </a:r>
            <a:endParaRPr lang="en-US" altLang="ja-JP" sz="4800" dirty="0"/>
          </a:p>
          <a:p>
            <a:pPr marL="0" indent="0">
              <a:buNone/>
            </a:pPr>
            <a:r>
              <a:rPr lang="ja-JP" altLang="en-US" sz="4800" dirty="0"/>
              <a:t>て、考えないからさ。」</a:t>
            </a:r>
          </a:p>
          <a:p>
            <a:pPr marL="0" indent="0">
              <a:buNone/>
            </a:pPr>
            <a:endParaRPr lang="en-US" altLang="ja-JP" sz="4800" dirty="0"/>
          </a:p>
        </p:txBody>
      </p:sp>
    </p:spTree>
    <p:extLst>
      <p:ext uri="{BB962C8B-B14F-4D97-AF65-F5344CB8AC3E}">
        <p14:creationId xmlns:p14="http://schemas.microsoft.com/office/powerpoint/2010/main" val="1988313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40913" y="257579"/>
            <a:ext cx="11294772" cy="6027312"/>
          </a:xfrm>
        </p:spPr>
        <p:txBody>
          <a:bodyPr vert="eaVert">
            <a:normAutofit/>
          </a:bodyPr>
          <a:lstStyle/>
          <a:p>
            <a:pPr marL="0" indent="0">
              <a:buNone/>
            </a:pPr>
            <a:endParaRPr lang="en-US" altLang="ja-JP" sz="4800" dirty="0"/>
          </a:p>
          <a:p>
            <a:pPr marL="0" indent="0">
              <a:buNone/>
            </a:pPr>
            <a:r>
              <a:rPr lang="ja-JP" altLang="en-US" sz="4800" dirty="0"/>
              <a:t>⑤筆者の言いたいこと＝繰り返し</a:t>
            </a:r>
            <a:endParaRPr lang="en-US" altLang="ja-JP" sz="4800" dirty="0"/>
          </a:p>
          <a:p>
            <a:pPr marL="0" indent="0">
              <a:buNone/>
            </a:pPr>
            <a:r>
              <a:rPr lang="ja-JP" altLang="en-US" sz="4800" dirty="0"/>
              <a:t>＝感情表明</a:t>
            </a:r>
            <a:endParaRPr lang="en-US" altLang="ja-JP" sz="4800" dirty="0"/>
          </a:p>
          <a:p>
            <a:pPr marL="0" indent="0">
              <a:buNone/>
            </a:pPr>
            <a:endParaRPr lang="en-US" altLang="ja-JP" sz="4800" dirty="0"/>
          </a:p>
          <a:p>
            <a:pPr marL="0" indent="0">
              <a:buNone/>
            </a:pPr>
            <a:r>
              <a:rPr lang="ja-JP" altLang="en-US" sz="4800" dirty="0"/>
              <a:t>⑥筆者の言いたいこと（抽象）は具体例を使って補強される。重ねて読む。</a:t>
            </a:r>
            <a:endParaRPr lang="en-US" altLang="ja-JP" sz="4800" dirty="0"/>
          </a:p>
          <a:p>
            <a:pPr marL="0" indent="0">
              <a:buNone/>
            </a:pPr>
            <a:endParaRPr lang="en-US" altLang="ja-JP" sz="4800" dirty="0"/>
          </a:p>
          <a:p>
            <a:pPr marL="0" indent="0">
              <a:buNone/>
            </a:pPr>
            <a:endParaRPr lang="en-US" altLang="ja-JP" sz="4800" dirty="0"/>
          </a:p>
        </p:txBody>
      </p:sp>
    </p:spTree>
    <p:extLst>
      <p:ext uri="{BB962C8B-B14F-4D97-AF65-F5344CB8AC3E}">
        <p14:creationId xmlns:p14="http://schemas.microsoft.com/office/powerpoint/2010/main" val="28399625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40913" y="257579"/>
            <a:ext cx="11294772" cy="6027312"/>
          </a:xfrm>
        </p:spPr>
        <p:txBody>
          <a:bodyPr vert="eaVert">
            <a:normAutofit/>
          </a:bodyPr>
          <a:lstStyle/>
          <a:p>
            <a:pPr marL="0" indent="0">
              <a:buNone/>
            </a:pPr>
            <a:endParaRPr lang="en-US" altLang="ja-JP" sz="4800" dirty="0"/>
          </a:p>
          <a:p>
            <a:pPr marL="0" indent="0">
              <a:buNone/>
            </a:pPr>
            <a:r>
              <a:rPr lang="ja-JP" altLang="en-US" sz="4800" dirty="0"/>
              <a:t>⑦問いに正面から答える。</a:t>
            </a:r>
            <a:endParaRPr lang="en-US" altLang="ja-JP" sz="4800" dirty="0"/>
          </a:p>
          <a:p>
            <a:pPr marL="0" indent="0">
              <a:buNone/>
            </a:pPr>
            <a:r>
              <a:rPr lang="ja-JP" altLang="en-US" sz="4800" dirty="0"/>
              <a:t>作問者・採点者の意図に応える。</a:t>
            </a:r>
            <a:endParaRPr lang="en-US" altLang="ja-JP" sz="4800" dirty="0"/>
          </a:p>
          <a:p>
            <a:pPr marL="0" indent="0">
              <a:buNone/>
            </a:pPr>
            <a:endParaRPr lang="en-US" altLang="ja-JP" sz="4800" dirty="0"/>
          </a:p>
          <a:p>
            <a:pPr marL="0" indent="0">
              <a:buNone/>
            </a:pPr>
            <a:r>
              <a:rPr lang="ja-JP" altLang="en-US" sz="4800" dirty="0"/>
              <a:t>⑧（Ａを）Ｂという（呼ぶ）のはなぜか問題</a:t>
            </a:r>
            <a:endParaRPr lang="en-US" altLang="ja-JP" sz="4800" dirty="0"/>
          </a:p>
          <a:p>
            <a:pPr marL="0" indent="0">
              <a:buNone/>
            </a:pPr>
            <a:r>
              <a:rPr lang="ja-JP" altLang="en-US" sz="4800" dirty="0"/>
              <a:t>＝ＡとＢの共通点や類似点に目を向ける。</a:t>
            </a:r>
            <a:endParaRPr lang="en-US" altLang="ja-JP" sz="4800" dirty="0"/>
          </a:p>
        </p:txBody>
      </p:sp>
    </p:spTree>
    <p:extLst>
      <p:ext uri="{BB962C8B-B14F-4D97-AF65-F5344CB8AC3E}">
        <p14:creationId xmlns:p14="http://schemas.microsoft.com/office/powerpoint/2010/main" val="13521282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40913" y="257579"/>
            <a:ext cx="11294772" cy="6027312"/>
          </a:xfrm>
        </p:spPr>
        <p:txBody>
          <a:bodyPr vert="eaVert">
            <a:normAutofit/>
          </a:bodyPr>
          <a:lstStyle/>
          <a:p>
            <a:pPr marL="0" indent="0">
              <a:buNone/>
            </a:pPr>
            <a:r>
              <a:rPr lang="ja-JP" altLang="en-US" sz="4800" dirty="0"/>
              <a:t>⑨傍線部にこだわる。傍線部から逃げない。傍線部（の辞書的意味）を答案の内容・作成（過程）・文構造に反映させる。</a:t>
            </a:r>
            <a:endParaRPr lang="en-US" altLang="ja-JP" sz="4800" dirty="0"/>
          </a:p>
          <a:p>
            <a:pPr marL="0" indent="0">
              <a:buNone/>
            </a:pPr>
            <a:endParaRPr lang="en-US" altLang="ja-JP" sz="4800" dirty="0"/>
          </a:p>
          <a:p>
            <a:pPr marL="0" indent="0">
              <a:buNone/>
            </a:pPr>
            <a:r>
              <a:rPr lang="ja-JP" altLang="en-US" sz="4800" dirty="0"/>
              <a:t>ここを説明しないといけないんだろうなあ。作問者・採点者はここの説明を見たい、採点したいんだろうなあ。なんとなくはわかるけど、書きにくいなあ。隣の受験者も同じ思いです。</a:t>
            </a:r>
            <a:endParaRPr lang="en-US" altLang="ja-JP" sz="4800" dirty="0"/>
          </a:p>
        </p:txBody>
      </p:sp>
    </p:spTree>
    <p:extLst>
      <p:ext uri="{BB962C8B-B14F-4D97-AF65-F5344CB8AC3E}">
        <p14:creationId xmlns:p14="http://schemas.microsoft.com/office/powerpoint/2010/main" val="21459172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399245" y="257579"/>
            <a:ext cx="11565228" cy="6027312"/>
          </a:xfrm>
        </p:spPr>
        <p:txBody>
          <a:bodyPr vert="eaVert">
            <a:normAutofit fontScale="47500" lnSpcReduction="20000"/>
          </a:bodyPr>
          <a:lstStyle/>
          <a:p>
            <a:pPr marL="0" indent="0">
              <a:buNone/>
            </a:pPr>
            <a:r>
              <a:rPr lang="ja-JP" altLang="en-US" sz="4800" dirty="0"/>
              <a:t>③詳細２</a:t>
            </a:r>
            <a:endParaRPr lang="en-US" altLang="ja-JP" sz="4800" dirty="0"/>
          </a:p>
          <a:p>
            <a:pPr marL="0" indent="0">
              <a:buNone/>
            </a:pPr>
            <a:r>
              <a:rPr lang="ja-JP" altLang="en-US" sz="4800" dirty="0"/>
              <a:t>理由説明は話し言葉（方言可）で二度問う。</a:t>
            </a:r>
            <a:endParaRPr lang="en-US" altLang="ja-JP" sz="4800" dirty="0"/>
          </a:p>
          <a:p>
            <a:pPr marL="0" indent="0">
              <a:buNone/>
            </a:pPr>
            <a:endParaRPr lang="en-US" altLang="ja-JP" sz="4800" dirty="0"/>
          </a:p>
          <a:p>
            <a:pPr marL="0" indent="0">
              <a:buNone/>
            </a:pPr>
            <a:r>
              <a:rPr lang="ja-JP" altLang="en-US" sz="4800" dirty="0"/>
              <a:t>Ｑ１</a:t>
            </a:r>
            <a:endParaRPr lang="en-US" altLang="ja-JP" sz="4800" dirty="0"/>
          </a:p>
          <a:p>
            <a:pPr marL="0" indent="0">
              <a:buNone/>
            </a:pPr>
            <a:r>
              <a:rPr lang="ja-JP" altLang="en-US" sz="4800" dirty="0"/>
              <a:t>「なんで身銭</a:t>
            </a:r>
            <a:r>
              <a:rPr lang="ja-JP" altLang="en-US" sz="4800" dirty="0" err="1"/>
              <a:t>ば</a:t>
            </a:r>
            <a:r>
              <a:rPr lang="ja-JP" altLang="en-US" sz="4800" dirty="0"/>
              <a:t>切らんといかんと？（自分</a:t>
            </a:r>
            <a:endParaRPr lang="en-US" altLang="ja-JP" sz="4800" dirty="0"/>
          </a:p>
          <a:p>
            <a:pPr marL="0" indent="0">
              <a:buNone/>
            </a:pPr>
            <a:r>
              <a:rPr lang="ja-JP" altLang="en-US" sz="4800" dirty="0"/>
              <a:t>が損せんといかんと？）」</a:t>
            </a:r>
          </a:p>
          <a:p>
            <a:pPr marL="0" indent="0">
              <a:buNone/>
            </a:pPr>
            <a:r>
              <a:rPr lang="ja-JP" altLang="en-US" sz="4800" dirty="0"/>
              <a:t>Ａ１</a:t>
            </a:r>
            <a:endParaRPr lang="en-US" altLang="ja-JP" sz="4800" dirty="0"/>
          </a:p>
          <a:p>
            <a:pPr marL="0" indent="0">
              <a:buNone/>
            </a:pPr>
            <a:r>
              <a:rPr lang="ja-JP" altLang="en-US" sz="4800" dirty="0"/>
              <a:t>「コミュニケーションの不調を回復するため</a:t>
            </a:r>
            <a:endParaRPr lang="en-US" altLang="ja-JP" sz="4800" dirty="0"/>
          </a:p>
          <a:p>
            <a:pPr marL="0" indent="0">
              <a:buNone/>
            </a:pPr>
            <a:r>
              <a:rPr lang="ja-JP" altLang="en-US" sz="4800" dirty="0"/>
              <a:t>さ。」</a:t>
            </a:r>
          </a:p>
          <a:p>
            <a:pPr marL="0" indent="0">
              <a:buNone/>
            </a:pPr>
            <a:r>
              <a:rPr lang="ja-JP" altLang="en-US" sz="4800" dirty="0"/>
              <a:t>Ｑ２</a:t>
            </a:r>
            <a:endParaRPr lang="en-US" altLang="ja-JP" sz="4800" dirty="0"/>
          </a:p>
          <a:p>
            <a:pPr marL="0" indent="0">
              <a:buNone/>
            </a:pPr>
            <a:r>
              <a:rPr lang="ja-JP" altLang="en-US" sz="4800" dirty="0"/>
              <a:t>「なんで不調</a:t>
            </a:r>
            <a:r>
              <a:rPr lang="ja-JP" altLang="en-US" sz="4800" dirty="0" err="1"/>
              <a:t>ば</a:t>
            </a:r>
            <a:r>
              <a:rPr lang="ja-JP" altLang="en-US" sz="4800" dirty="0"/>
              <a:t>回復するとに身銭ば切ら</a:t>
            </a:r>
            <a:endParaRPr lang="en-US" altLang="ja-JP" sz="4800" dirty="0"/>
          </a:p>
          <a:p>
            <a:pPr marL="0" indent="0">
              <a:buNone/>
            </a:pPr>
            <a:r>
              <a:rPr lang="ja-JP" altLang="en-US" sz="4800" dirty="0"/>
              <a:t>んばと？（自分が損せんばと？）」</a:t>
            </a:r>
          </a:p>
          <a:p>
            <a:pPr marL="0" indent="0">
              <a:buNone/>
            </a:pPr>
            <a:r>
              <a:rPr lang="ja-JP" altLang="en-US" sz="4800" dirty="0"/>
              <a:t>Ａ２</a:t>
            </a:r>
            <a:endParaRPr lang="en-US" altLang="ja-JP" sz="4800" dirty="0"/>
          </a:p>
          <a:p>
            <a:pPr marL="0" indent="0">
              <a:buNone/>
            </a:pPr>
            <a:r>
              <a:rPr lang="ja-JP" altLang="en-US" sz="4800" dirty="0"/>
              <a:t>「不調の原因は必ず自分と相手、両方に</a:t>
            </a:r>
            <a:r>
              <a:rPr lang="ja-JP" altLang="en-US" sz="4800" dirty="0" err="1"/>
              <a:t>あ</a:t>
            </a:r>
            <a:endParaRPr lang="en-US" altLang="ja-JP" sz="4800" dirty="0"/>
          </a:p>
          <a:p>
            <a:pPr marL="0" indent="0">
              <a:buNone/>
            </a:pPr>
            <a:r>
              <a:rPr lang="ja-JP" altLang="en-US" sz="4800" dirty="0"/>
              <a:t>ろうもん。」</a:t>
            </a:r>
          </a:p>
          <a:p>
            <a:pPr marL="0" indent="0">
              <a:buNone/>
            </a:pPr>
            <a:endParaRPr lang="en-US" altLang="ja-JP" sz="4800" dirty="0"/>
          </a:p>
          <a:p>
            <a:pPr marL="0" indent="0">
              <a:buNone/>
            </a:pPr>
            <a:r>
              <a:rPr lang="ja-JP" altLang="en-US" sz="4800" dirty="0"/>
              <a:t>Ｑ１（３）</a:t>
            </a:r>
            <a:endParaRPr lang="en-US" altLang="ja-JP" sz="4800" dirty="0"/>
          </a:p>
          <a:p>
            <a:pPr marL="0" indent="0">
              <a:buNone/>
            </a:pPr>
            <a:r>
              <a:rPr lang="ja-JP" altLang="en-US" sz="4800" dirty="0"/>
              <a:t>「なんで身銭</a:t>
            </a:r>
            <a:r>
              <a:rPr lang="ja-JP" altLang="en-US" sz="4800" dirty="0" err="1"/>
              <a:t>ば</a:t>
            </a:r>
            <a:r>
              <a:rPr lang="ja-JP" altLang="en-US" sz="4800" dirty="0"/>
              <a:t>切らんといかんと？（なんで自</a:t>
            </a:r>
            <a:endParaRPr lang="en-US" altLang="ja-JP" sz="4800" dirty="0"/>
          </a:p>
          <a:p>
            <a:pPr marL="0" indent="0">
              <a:buNone/>
            </a:pPr>
            <a:r>
              <a:rPr lang="ja-JP" altLang="en-US" sz="4800" dirty="0"/>
              <a:t>分が損せんといかんと？相手に損させればいい</a:t>
            </a:r>
            <a:endParaRPr lang="en-US" altLang="ja-JP" sz="4800" dirty="0"/>
          </a:p>
          <a:p>
            <a:pPr marL="0" indent="0">
              <a:buNone/>
            </a:pPr>
            <a:r>
              <a:rPr lang="ja-JP" altLang="en-US" sz="4800" dirty="0"/>
              <a:t>やん。）」</a:t>
            </a:r>
          </a:p>
          <a:p>
            <a:pPr marL="0" indent="0">
              <a:buNone/>
            </a:pPr>
            <a:r>
              <a:rPr lang="ja-JP" altLang="en-US" sz="4800" dirty="0"/>
              <a:t>Ａ１（３）</a:t>
            </a:r>
            <a:endParaRPr lang="en-US" altLang="ja-JP" sz="4800" dirty="0"/>
          </a:p>
          <a:p>
            <a:pPr marL="0" indent="0">
              <a:buNone/>
            </a:pPr>
            <a:r>
              <a:rPr lang="ja-JP" altLang="en-US" sz="4800" dirty="0"/>
              <a:t>「相手のせいにする他責的なメタ・コミュニ</a:t>
            </a:r>
            <a:endParaRPr lang="en-US" altLang="ja-JP" sz="4800" dirty="0"/>
          </a:p>
          <a:p>
            <a:pPr marL="0" indent="0">
              <a:buNone/>
            </a:pPr>
            <a:r>
              <a:rPr lang="ja-JP" altLang="en-US" sz="4800" dirty="0"/>
              <a:t>ケーションは好かんけんさ。」</a:t>
            </a:r>
          </a:p>
          <a:p>
            <a:pPr marL="0" indent="0">
              <a:buNone/>
            </a:pPr>
            <a:r>
              <a:rPr lang="ja-JP" altLang="en-US" sz="4800" dirty="0"/>
              <a:t>Ｑ２（４）</a:t>
            </a:r>
            <a:endParaRPr lang="en-US" altLang="ja-JP" sz="4800" dirty="0"/>
          </a:p>
          <a:p>
            <a:pPr marL="0" indent="0">
              <a:buNone/>
            </a:pPr>
            <a:r>
              <a:rPr lang="ja-JP" altLang="en-US" sz="4800" dirty="0"/>
              <a:t>「なんで好かんと？」</a:t>
            </a:r>
          </a:p>
          <a:p>
            <a:pPr marL="0" indent="0">
              <a:buNone/>
            </a:pPr>
            <a:r>
              <a:rPr lang="ja-JP" altLang="en-US" sz="4800" dirty="0"/>
              <a:t>Ａ２（４）</a:t>
            </a:r>
            <a:endParaRPr lang="en-US" altLang="ja-JP" sz="4800" dirty="0"/>
          </a:p>
          <a:p>
            <a:pPr marL="0" indent="0">
              <a:buNone/>
            </a:pPr>
            <a:r>
              <a:rPr lang="ja-JP" altLang="en-US" sz="4800" dirty="0"/>
              <a:t>「人のせいにばっかりする人間は、相手の</a:t>
            </a:r>
            <a:endParaRPr lang="en-US" altLang="ja-JP" sz="4800" dirty="0"/>
          </a:p>
          <a:p>
            <a:pPr marL="0" indent="0">
              <a:buNone/>
            </a:pPr>
            <a:r>
              <a:rPr lang="ja-JP" altLang="en-US" sz="4800" dirty="0"/>
              <a:t>期待しとらんことば自分がしゃべりよるか</a:t>
            </a:r>
            <a:endParaRPr lang="en-US" altLang="ja-JP" sz="4800" dirty="0"/>
          </a:p>
          <a:p>
            <a:pPr marL="0" indent="0">
              <a:buNone/>
            </a:pPr>
            <a:r>
              <a:rPr lang="ja-JP" altLang="en-US" sz="4800" dirty="0"/>
              <a:t>もって、考えんけんさ。」</a:t>
            </a:r>
          </a:p>
          <a:p>
            <a:pPr marL="0" indent="0">
              <a:buNone/>
            </a:pPr>
            <a:endParaRPr lang="en-US" altLang="ja-JP" sz="4800" dirty="0"/>
          </a:p>
        </p:txBody>
      </p:sp>
    </p:spTree>
    <p:extLst>
      <p:ext uri="{BB962C8B-B14F-4D97-AF65-F5344CB8AC3E}">
        <p14:creationId xmlns:p14="http://schemas.microsoft.com/office/powerpoint/2010/main" val="4119533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40913" y="244699"/>
            <a:ext cx="11294772" cy="6233374"/>
          </a:xfrm>
        </p:spPr>
        <p:txBody>
          <a:bodyPr vert="eaVert">
            <a:normAutofit/>
          </a:bodyPr>
          <a:lstStyle/>
          <a:p>
            <a:pPr marL="0" indent="0">
              <a:buNone/>
            </a:pPr>
            <a:r>
              <a:rPr lang="ja-JP" altLang="en-US" sz="4800" dirty="0"/>
              <a:t>７段落１行目～</a:t>
            </a:r>
            <a:endParaRPr lang="en-US" altLang="ja-JP" sz="4800" dirty="0"/>
          </a:p>
          <a:p>
            <a:pPr marL="0" indent="0">
              <a:buNone/>
            </a:pPr>
            <a:r>
              <a:rPr lang="ja-JP" altLang="en-US" sz="4800" dirty="0"/>
              <a:t>私は「話が通じないので、肩をすくめて話を打ち切る。」という作法（＝他責的なメタ・コミュニケーション・９段落）を好まない。そのような態度をとる人は、～自分が相手の「期待の地平」から外れた言葉を口にしている可能性を吟味していないからである。</a:t>
            </a:r>
            <a:endParaRPr lang="en-US" altLang="ja-JP" sz="4800" dirty="0"/>
          </a:p>
          <a:p>
            <a:pPr marL="0" indent="0">
              <a:buNone/>
            </a:pPr>
            <a:endParaRPr lang="en-US" altLang="ja-JP" sz="4800" dirty="0"/>
          </a:p>
          <a:p>
            <a:pPr marL="0" indent="0">
              <a:buNone/>
            </a:pPr>
            <a:r>
              <a:rPr lang="ja-JP" altLang="en-US" sz="4800" dirty="0"/>
              <a:t>・期待の地平</a:t>
            </a:r>
            <a:endParaRPr lang="en-US" altLang="ja-JP" sz="4800" dirty="0"/>
          </a:p>
          <a:p>
            <a:pPr marL="0" indent="0">
              <a:buNone/>
            </a:pPr>
            <a:r>
              <a:rPr lang="ja-JP" altLang="en-US" sz="4800" dirty="0"/>
              <a:t>　　＝期待する文脈</a:t>
            </a:r>
            <a:endParaRPr lang="en-US" altLang="ja-JP" sz="4800" dirty="0"/>
          </a:p>
        </p:txBody>
      </p:sp>
    </p:spTree>
    <p:extLst>
      <p:ext uri="{BB962C8B-B14F-4D97-AF65-F5344CB8AC3E}">
        <p14:creationId xmlns:p14="http://schemas.microsoft.com/office/powerpoint/2010/main" val="14648316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40913" y="257579"/>
            <a:ext cx="11294772" cy="6027312"/>
          </a:xfrm>
        </p:spPr>
        <p:txBody>
          <a:bodyPr vert="eaVert">
            <a:normAutofit lnSpcReduction="10000"/>
          </a:bodyPr>
          <a:lstStyle/>
          <a:p>
            <a:pPr marL="0" indent="0">
              <a:buNone/>
            </a:pPr>
            <a:r>
              <a:rPr lang="ja-JP" altLang="en-US" sz="4800" dirty="0"/>
              <a:t>８段落２行目～</a:t>
            </a:r>
            <a:endParaRPr lang="en-US" altLang="ja-JP" sz="4800" dirty="0"/>
          </a:p>
          <a:p>
            <a:pPr marL="0" indent="0">
              <a:buNone/>
            </a:pPr>
            <a:endParaRPr lang="en-US" altLang="ja-JP" sz="4800" dirty="0"/>
          </a:p>
          <a:p>
            <a:pPr marL="0" indent="0">
              <a:buNone/>
            </a:pPr>
            <a:r>
              <a:rPr lang="ja-JP" altLang="en-US" sz="4800" dirty="0"/>
              <a:t>そういう場合には両者のどちらにとっても誤解の余地なくコミュニケーションが可能なレベル（＝「分岐点」）を探りあて、そこから再度スタートする努力が必要である。</a:t>
            </a:r>
            <a:endParaRPr lang="en-US" altLang="ja-JP" sz="4800" dirty="0"/>
          </a:p>
          <a:p>
            <a:pPr marL="0" indent="0">
              <a:buNone/>
            </a:pPr>
            <a:endParaRPr lang="en-US" altLang="ja-JP" sz="4800" dirty="0"/>
          </a:p>
          <a:p>
            <a:pPr marL="0" indent="0">
              <a:buNone/>
            </a:pPr>
            <a:r>
              <a:rPr lang="ja-JP" altLang="en-US" sz="4800" dirty="0"/>
              <a:t>・分岐点＝両者にとっても誤解の余地なくコミュニケーションが可能なレベル</a:t>
            </a:r>
            <a:endParaRPr lang="en-US" altLang="ja-JP" sz="4800" dirty="0"/>
          </a:p>
          <a:p>
            <a:pPr marL="0" indent="0">
              <a:buNone/>
            </a:pPr>
            <a:r>
              <a:rPr lang="ja-JP" altLang="en-US" sz="4800" dirty="0"/>
              <a:t>・努力＝手間暇</a:t>
            </a:r>
            <a:endParaRPr lang="en-US" altLang="ja-JP" sz="4800" dirty="0"/>
          </a:p>
          <a:p>
            <a:pPr marL="0" indent="0">
              <a:buNone/>
            </a:pPr>
            <a:r>
              <a:rPr lang="ja-JP" altLang="en-US" sz="4800" dirty="0"/>
              <a:t>・両者＝自他双方</a:t>
            </a:r>
            <a:endParaRPr lang="en-US" altLang="ja-JP" sz="4800" dirty="0"/>
          </a:p>
          <a:p>
            <a:pPr marL="0" indent="0">
              <a:buNone/>
            </a:pPr>
            <a:endParaRPr lang="en-US" altLang="ja-JP" sz="4800" dirty="0"/>
          </a:p>
          <a:p>
            <a:pPr marL="0" indent="0">
              <a:buNone/>
            </a:pPr>
            <a:endParaRPr lang="en-US" altLang="ja-JP" sz="4800" dirty="0"/>
          </a:p>
        </p:txBody>
      </p:sp>
    </p:spTree>
    <p:extLst>
      <p:ext uri="{BB962C8B-B14F-4D97-AF65-F5344CB8AC3E}">
        <p14:creationId xmlns:p14="http://schemas.microsoft.com/office/powerpoint/2010/main" val="25581206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40913" y="257579"/>
            <a:ext cx="11294772" cy="6078828"/>
          </a:xfrm>
        </p:spPr>
        <p:txBody>
          <a:bodyPr vert="eaVert">
            <a:normAutofit lnSpcReduction="10000"/>
          </a:bodyPr>
          <a:lstStyle/>
          <a:p>
            <a:pPr marL="0" indent="0">
              <a:buNone/>
            </a:pPr>
            <a:r>
              <a:rPr lang="ja-JP" altLang="en-US" sz="4800" dirty="0"/>
              <a:t>「身銭」を切るコミュニケーション（内田樹）</a:t>
            </a:r>
            <a:endParaRPr lang="en-US" altLang="ja-JP" sz="4800" dirty="0"/>
          </a:p>
          <a:p>
            <a:pPr marL="0" indent="0">
              <a:buNone/>
            </a:pPr>
            <a:endParaRPr lang="en-US" altLang="ja-JP" sz="4800" dirty="0"/>
          </a:p>
          <a:p>
            <a:pPr marL="0" indent="0">
              <a:buNone/>
            </a:pPr>
            <a:endParaRPr lang="en-US" altLang="ja-JP" sz="4800" dirty="0"/>
          </a:p>
          <a:p>
            <a:pPr marL="0" indent="0">
              <a:buNone/>
            </a:pPr>
            <a:r>
              <a:rPr lang="ja-JP" altLang="en-US" sz="4800" dirty="0"/>
              <a:t>目標</a:t>
            </a:r>
            <a:endParaRPr lang="en-US" altLang="ja-JP" sz="4800" dirty="0"/>
          </a:p>
          <a:p>
            <a:pPr marL="0" indent="0">
              <a:buNone/>
            </a:pPr>
            <a:r>
              <a:rPr lang="ja-JP" altLang="en-US" sz="4800" dirty="0"/>
              <a:t>　　本文中の表現に</a:t>
            </a:r>
            <a:r>
              <a:rPr lang="ja-JP" altLang="en-US" sz="4800" dirty="0" err="1"/>
              <a:t>こ</a:t>
            </a:r>
            <a:r>
              <a:rPr lang="ja-JP" altLang="en-US" sz="4800" dirty="0"/>
              <a:t>　</a:t>
            </a:r>
            <a:endParaRPr lang="en-US" altLang="ja-JP" sz="4800" dirty="0"/>
          </a:p>
          <a:p>
            <a:pPr marL="0" indent="0">
              <a:buNone/>
            </a:pPr>
            <a:r>
              <a:rPr lang="ja-JP" altLang="en-US" sz="4800" dirty="0"/>
              <a:t>　　だわって読むこと</a:t>
            </a:r>
            <a:endParaRPr lang="en-US" altLang="ja-JP" sz="4800" dirty="0"/>
          </a:p>
          <a:p>
            <a:pPr marL="0" indent="0">
              <a:buNone/>
            </a:pPr>
            <a:r>
              <a:rPr lang="ja-JP" altLang="en-US" sz="4800" dirty="0"/>
              <a:t>　　で、筆者の意図を</a:t>
            </a:r>
            <a:endParaRPr lang="en-US" altLang="ja-JP" sz="4800" dirty="0"/>
          </a:p>
          <a:p>
            <a:pPr marL="0" indent="0">
              <a:buNone/>
            </a:pPr>
            <a:r>
              <a:rPr lang="ja-JP" altLang="en-US" sz="4800" dirty="0"/>
              <a:t>　　理解する。</a:t>
            </a:r>
            <a:endParaRPr lang="en-US" altLang="ja-JP" sz="4800" dirty="0"/>
          </a:p>
          <a:p>
            <a:pPr marL="0" indent="0">
              <a:buNone/>
            </a:pPr>
            <a:endParaRPr lang="en-US" altLang="ja-JP" sz="4800" dirty="0"/>
          </a:p>
          <a:p>
            <a:pPr marL="0" indent="0">
              <a:buNone/>
            </a:pPr>
            <a:endParaRPr lang="en-US" altLang="ja-JP" sz="4800" dirty="0"/>
          </a:p>
          <a:p>
            <a:pPr marL="0" indent="0">
              <a:buNone/>
            </a:pPr>
            <a:endParaRPr lang="en-US" altLang="ja-JP" sz="4800" dirty="0"/>
          </a:p>
          <a:p>
            <a:pPr marL="0" indent="0">
              <a:buNone/>
            </a:pPr>
            <a:endParaRPr lang="en-US" altLang="ja-JP" sz="4800" dirty="0"/>
          </a:p>
          <a:p>
            <a:pPr marL="0" indent="0">
              <a:buNone/>
            </a:pPr>
            <a:endParaRPr lang="en-US" altLang="ja-JP" sz="4800" dirty="0"/>
          </a:p>
          <a:p>
            <a:pPr marL="0" indent="0">
              <a:buNone/>
            </a:pPr>
            <a:endParaRPr lang="en-US" altLang="ja-JP" sz="4800" dirty="0"/>
          </a:p>
          <a:p>
            <a:pPr marL="0" indent="0">
              <a:buNone/>
            </a:pPr>
            <a:r>
              <a:rPr lang="ja-JP" altLang="en-US" sz="3600" dirty="0"/>
              <a:t>　　</a:t>
            </a:r>
            <a:endParaRPr lang="en-US" altLang="ja-JP" sz="3600" dirty="0"/>
          </a:p>
          <a:p>
            <a:pPr marL="0" indent="0">
              <a:buNone/>
            </a:pPr>
            <a:endParaRPr lang="en-US" altLang="ja-JP" sz="3600" dirty="0"/>
          </a:p>
        </p:txBody>
      </p:sp>
    </p:spTree>
    <p:extLst>
      <p:ext uri="{BB962C8B-B14F-4D97-AF65-F5344CB8AC3E}">
        <p14:creationId xmlns:p14="http://schemas.microsoft.com/office/powerpoint/2010/main" val="4346416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40913" y="257579"/>
            <a:ext cx="11294772" cy="6027312"/>
          </a:xfrm>
        </p:spPr>
        <p:txBody>
          <a:bodyPr vert="eaVert">
            <a:normAutofit/>
          </a:bodyPr>
          <a:lstStyle/>
          <a:p>
            <a:pPr marL="0" indent="0">
              <a:buNone/>
            </a:pPr>
            <a:r>
              <a:rPr lang="ja-JP" altLang="en-US" sz="4800" dirty="0"/>
              <a:t>「身銭を切る」</a:t>
            </a:r>
            <a:endParaRPr lang="en-US" altLang="ja-JP" sz="4800" dirty="0"/>
          </a:p>
          <a:p>
            <a:pPr marL="0" indent="0">
              <a:buNone/>
            </a:pPr>
            <a:r>
              <a:rPr lang="ja-JP" altLang="en-US" sz="4800" dirty="0"/>
              <a:t>　</a:t>
            </a:r>
            <a:endParaRPr lang="en-US" altLang="ja-JP" sz="4800" dirty="0"/>
          </a:p>
          <a:p>
            <a:pPr marL="0" indent="0">
              <a:buNone/>
            </a:pPr>
            <a:r>
              <a:rPr lang="ja-JP" altLang="en-US" sz="4800" dirty="0"/>
              <a:t>試験会場で辞書は引</a:t>
            </a:r>
            <a:endParaRPr lang="en-US" altLang="ja-JP" sz="4800" dirty="0"/>
          </a:p>
          <a:p>
            <a:pPr marL="0" indent="0">
              <a:buNone/>
            </a:pPr>
            <a:r>
              <a:rPr lang="ja-JP" altLang="en-US" sz="4800" dirty="0"/>
              <a:t>けない。</a:t>
            </a:r>
            <a:endParaRPr lang="en-US" altLang="ja-JP" sz="4800" dirty="0"/>
          </a:p>
          <a:p>
            <a:pPr marL="0" indent="0">
              <a:buNone/>
            </a:pPr>
            <a:endParaRPr lang="en-US" altLang="ja-JP" sz="4800" dirty="0"/>
          </a:p>
          <a:p>
            <a:pPr marL="0" indent="0">
              <a:buNone/>
            </a:pPr>
            <a:r>
              <a:rPr lang="ja-JP" altLang="en-US" sz="4800" dirty="0"/>
              <a:t>古典の方法を適用</a:t>
            </a:r>
            <a:endParaRPr lang="en-US" altLang="ja-JP" sz="4800" dirty="0"/>
          </a:p>
          <a:p>
            <a:pPr marL="0" indent="0">
              <a:buNone/>
            </a:pPr>
            <a:r>
              <a:rPr lang="ja-JP" altLang="en-US" sz="4800" dirty="0"/>
              <a:t>・古文は平仮名を漢字に、漢文は一文字を二字の熟語に変換する。</a:t>
            </a:r>
            <a:endParaRPr lang="en-US" altLang="ja-JP" sz="4800" dirty="0"/>
          </a:p>
          <a:p>
            <a:pPr marL="0" indent="0">
              <a:buNone/>
            </a:pPr>
            <a:endParaRPr lang="en-US" altLang="ja-JP" sz="4800" dirty="0"/>
          </a:p>
          <a:p>
            <a:pPr marL="0" indent="0">
              <a:buNone/>
            </a:pPr>
            <a:r>
              <a:rPr lang="ja-JP" altLang="en-US" sz="4800" dirty="0"/>
              <a:t>身・・・（自分）自身</a:t>
            </a:r>
            <a:endParaRPr lang="en-US" altLang="ja-JP" sz="4800" dirty="0"/>
          </a:p>
          <a:p>
            <a:pPr marL="0" indent="0">
              <a:buNone/>
            </a:pPr>
            <a:r>
              <a:rPr lang="ja-JP" altLang="en-US" sz="4800" dirty="0"/>
              <a:t>銭・・・金銭</a:t>
            </a:r>
            <a:endParaRPr lang="en-US" altLang="ja-JP" sz="4800" dirty="0"/>
          </a:p>
          <a:p>
            <a:pPr marL="0" indent="0">
              <a:buNone/>
            </a:pPr>
            <a:r>
              <a:rPr lang="ja-JP" altLang="en-US" sz="4800" dirty="0"/>
              <a:t>切・・・切削</a:t>
            </a:r>
            <a:endParaRPr lang="en-US" altLang="ja-JP" sz="4800" dirty="0"/>
          </a:p>
          <a:p>
            <a:pPr marL="0" indent="0">
              <a:buNone/>
            </a:pPr>
            <a:r>
              <a:rPr lang="ja-JP" altLang="en-US" sz="4800" dirty="0"/>
              <a:t> </a:t>
            </a:r>
            <a:endParaRPr lang="en-US" altLang="ja-JP" sz="4800" dirty="0"/>
          </a:p>
        </p:txBody>
      </p:sp>
    </p:spTree>
    <p:extLst>
      <p:ext uri="{BB962C8B-B14F-4D97-AF65-F5344CB8AC3E}">
        <p14:creationId xmlns:p14="http://schemas.microsoft.com/office/powerpoint/2010/main" val="3244035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40913" y="257579"/>
            <a:ext cx="11294772" cy="6027312"/>
          </a:xfrm>
        </p:spPr>
        <p:txBody>
          <a:bodyPr vert="eaVert">
            <a:normAutofit/>
          </a:bodyPr>
          <a:lstStyle/>
          <a:p>
            <a:pPr marL="0" indent="0">
              <a:buNone/>
            </a:pPr>
            <a:r>
              <a:rPr lang="ja-JP" altLang="en-US" sz="4800" dirty="0"/>
              <a:t>「身銭を切る」</a:t>
            </a:r>
            <a:endParaRPr lang="en-US" altLang="ja-JP" sz="4800" dirty="0"/>
          </a:p>
          <a:p>
            <a:pPr marL="0" indent="0">
              <a:buNone/>
            </a:pPr>
            <a:r>
              <a:rPr lang="ja-JP" altLang="en-US" sz="4800" dirty="0"/>
              <a:t>　</a:t>
            </a:r>
            <a:endParaRPr lang="en-US" altLang="ja-JP" sz="4800" dirty="0"/>
          </a:p>
          <a:p>
            <a:pPr marL="0" indent="0">
              <a:buNone/>
            </a:pPr>
            <a:r>
              <a:rPr lang="ja-JP" altLang="en-US" sz="4800" dirty="0"/>
              <a:t>・身銭</a:t>
            </a:r>
            <a:endParaRPr lang="en-US" altLang="ja-JP" sz="4800" dirty="0"/>
          </a:p>
          <a:p>
            <a:pPr marL="0" indent="0">
              <a:buNone/>
            </a:pPr>
            <a:r>
              <a:rPr lang="ja-JP" altLang="en-US" sz="4800" dirty="0"/>
              <a:t>　＝自分のお金。</a:t>
            </a:r>
            <a:endParaRPr lang="en-US" altLang="ja-JP" sz="4800" dirty="0"/>
          </a:p>
          <a:p>
            <a:pPr marL="0" indent="0">
              <a:buNone/>
            </a:pPr>
            <a:endParaRPr lang="en-US" altLang="ja-JP" sz="4800" dirty="0"/>
          </a:p>
          <a:p>
            <a:pPr marL="0" indent="0">
              <a:buNone/>
            </a:pPr>
            <a:r>
              <a:rPr lang="ja-JP" altLang="en-US" sz="4800" dirty="0"/>
              <a:t>・身銭を切る</a:t>
            </a:r>
            <a:endParaRPr lang="en-US" altLang="ja-JP" sz="4800" dirty="0"/>
          </a:p>
          <a:p>
            <a:pPr marL="0" indent="0">
              <a:buNone/>
            </a:pPr>
            <a:r>
              <a:rPr lang="ja-JP" altLang="en-US" sz="4800" dirty="0"/>
              <a:t>　＝公用など、自分自</a:t>
            </a:r>
            <a:endParaRPr lang="en-US" altLang="ja-JP" sz="4800" dirty="0"/>
          </a:p>
          <a:p>
            <a:pPr marL="0" indent="0">
              <a:buNone/>
            </a:pPr>
            <a:r>
              <a:rPr lang="ja-JP" altLang="en-US" sz="4800" dirty="0"/>
              <a:t>　　  身のためではない</a:t>
            </a:r>
            <a:endParaRPr lang="en-US" altLang="ja-JP" sz="4800" dirty="0"/>
          </a:p>
          <a:p>
            <a:pPr marL="0" indent="0">
              <a:buNone/>
            </a:pPr>
            <a:r>
              <a:rPr lang="en-US" altLang="ja-JP" sz="4800" dirty="0"/>
              <a:t>        </a:t>
            </a:r>
            <a:r>
              <a:rPr lang="ja-JP" altLang="en-US" sz="4800" dirty="0"/>
              <a:t>ことのために、自</a:t>
            </a:r>
            <a:endParaRPr lang="en-US" altLang="ja-JP" sz="4800" dirty="0"/>
          </a:p>
          <a:p>
            <a:pPr marL="0" indent="0">
              <a:buNone/>
            </a:pPr>
            <a:r>
              <a:rPr lang="en-US" altLang="ja-JP" sz="4800" dirty="0"/>
              <a:t>        </a:t>
            </a:r>
            <a:r>
              <a:rPr lang="ja-JP" altLang="en-US" sz="4800" dirty="0"/>
              <a:t>分のお金を使う。 </a:t>
            </a:r>
            <a:endParaRPr lang="en-US" altLang="ja-JP" sz="4800" dirty="0"/>
          </a:p>
        </p:txBody>
      </p:sp>
    </p:spTree>
    <p:extLst>
      <p:ext uri="{BB962C8B-B14F-4D97-AF65-F5344CB8AC3E}">
        <p14:creationId xmlns:p14="http://schemas.microsoft.com/office/powerpoint/2010/main" val="15392085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40913" y="257579"/>
            <a:ext cx="11294772" cy="6027312"/>
          </a:xfrm>
        </p:spPr>
        <p:txBody>
          <a:bodyPr vert="eaVert">
            <a:normAutofit/>
          </a:bodyPr>
          <a:lstStyle/>
          <a:p>
            <a:pPr marL="0" indent="0">
              <a:buNone/>
            </a:pPr>
            <a:r>
              <a:rPr lang="ja-JP" altLang="en-US" sz="4800" dirty="0"/>
              <a:t>問い</a:t>
            </a:r>
            <a:endParaRPr lang="en-US" altLang="ja-JP" sz="4800" dirty="0"/>
          </a:p>
          <a:p>
            <a:pPr marL="0" indent="0">
              <a:buNone/>
            </a:pPr>
            <a:endParaRPr lang="en-US" altLang="ja-JP" sz="4800" dirty="0"/>
          </a:p>
          <a:p>
            <a:pPr marL="0" indent="0">
              <a:buNone/>
            </a:pPr>
            <a:r>
              <a:rPr lang="ja-JP" altLang="en-US" sz="4800" dirty="0"/>
              <a:t>　 傍線部「まず自分が</a:t>
            </a:r>
            <a:endParaRPr lang="en-US" altLang="ja-JP" sz="4800" dirty="0"/>
          </a:p>
          <a:p>
            <a:pPr marL="0" indent="0">
              <a:buNone/>
            </a:pPr>
            <a:r>
              <a:rPr lang="en-US" altLang="ja-JP" sz="4800" dirty="0"/>
              <a:t>『</a:t>
            </a:r>
            <a:r>
              <a:rPr lang="ja-JP" altLang="en-US" sz="4800" dirty="0"/>
              <a:t>身銭</a:t>
            </a:r>
            <a:r>
              <a:rPr lang="en-US" altLang="ja-JP" sz="4800" dirty="0"/>
              <a:t>』</a:t>
            </a:r>
            <a:r>
              <a:rPr lang="ja-JP" altLang="en-US" sz="4800" dirty="0"/>
              <a:t>を切って」と</a:t>
            </a:r>
            <a:r>
              <a:rPr lang="ja-JP" altLang="en-US" sz="4800" dirty="0" err="1"/>
              <a:t>あ</a:t>
            </a:r>
            <a:endParaRPr lang="en-US" altLang="ja-JP" sz="4800" dirty="0"/>
          </a:p>
          <a:p>
            <a:pPr marL="0" indent="0">
              <a:buNone/>
            </a:pPr>
            <a:r>
              <a:rPr lang="ja-JP" altLang="en-US" sz="4800" dirty="0"/>
              <a:t>るが、ここで「身銭を</a:t>
            </a:r>
            <a:endParaRPr lang="en-US" altLang="ja-JP" sz="4800" dirty="0"/>
          </a:p>
          <a:p>
            <a:pPr marL="0" indent="0">
              <a:buNone/>
            </a:pPr>
            <a:r>
              <a:rPr lang="ja-JP" altLang="en-US" sz="4800" dirty="0"/>
              <a:t>切る」という表現が用</a:t>
            </a:r>
            <a:endParaRPr lang="en-US" altLang="ja-JP" sz="4800" dirty="0"/>
          </a:p>
          <a:p>
            <a:pPr marL="0" indent="0">
              <a:buNone/>
            </a:pPr>
            <a:r>
              <a:rPr lang="ja-JP" altLang="en-US" sz="4800" dirty="0"/>
              <a:t>いられているのはなぜ</a:t>
            </a:r>
            <a:endParaRPr lang="en-US" altLang="ja-JP" sz="4800" dirty="0"/>
          </a:p>
          <a:p>
            <a:pPr marL="0" indent="0">
              <a:buNone/>
            </a:pPr>
            <a:r>
              <a:rPr lang="ja-JP" altLang="en-US" sz="4800" dirty="0"/>
              <a:t>か。その理由を、それ</a:t>
            </a:r>
            <a:endParaRPr lang="en-US" altLang="ja-JP" sz="4800" dirty="0"/>
          </a:p>
          <a:p>
            <a:pPr marL="0" indent="0">
              <a:buNone/>
            </a:pPr>
            <a:r>
              <a:rPr lang="ja-JP" altLang="en-US" sz="4800" dirty="0" err="1"/>
              <a:t>ぞれ</a:t>
            </a:r>
            <a:r>
              <a:rPr lang="ja-JP" altLang="en-US" sz="4800" dirty="0"/>
              <a:t>二十字から六十</a:t>
            </a:r>
            <a:endParaRPr lang="en-US" altLang="ja-JP" sz="4800" dirty="0"/>
          </a:p>
          <a:p>
            <a:pPr marL="0" indent="0">
              <a:buNone/>
            </a:pPr>
            <a:r>
              <a:rPr lang="ja-JP" altLang="en-US" sz="4800" dirty="0"/>
              <a:t>字で、三つ答えよ。</a:t>
            </a:r>
            <a:endParaRPr lang="en-US" altLang="ja-JP" sz="4800" dirty="0"/>
          </a:p>
        </p:txBody>
      </p:sp>
    </p:spTree>
    <p:extLst>
      <p:ext uri="{BB962C8B-B14F-4D97-AF65-F5344CB8AC3E}">
        <p14:creationId xmlns:p14="http://schemas.microsoft.com/office/powerpoint/2010/main" val="1289371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278296" y="257579"/>
            <a:ext cx="11557389" cy="6027312"/>
          </a:xfrm>
        </p:spPr>
        <p:txBody>
          <a:bodyPr vert="eaVert">
            <a:normAutofit fontScale="85000" lnSpcReduction="20000"/>
          </a:bodyPr>
          <a:lstStyle/>
          <a:p>
            <a:pPr marL="0" indent="0">
              <a:buNone/>
            </a:pPr>
            <a:r>
              <a:rPr lang="ja-JP" altLang="en-US" sz="4800" dirty="0"/>
              <a:t>答案例１（３点）</a:t>
            </a:r>
            <a:endParaRPr lang="en-US" altLang="ja-JP" sz="4800" dirty="0"/>
          </a:p>
          <a:p>
            <a:pPr marL="0" indent="0">
              <a:buNone/>
            </a:pPr>
            <a:r>
              <a:rPr lang="ja-JP" altLang="en-US" sz="4800" dirty="0"/>
              <a:t>全ての具体例が買い物の</a:t>
            </a:r>
            <a:endParaRPr lang="en-US" altLang="ja-JP" sz="4800" dirty="0"/>
          </a:p>
          <a:p>
            <a:pPr marL="0" indent="0">
              <a:buNone/>
            </a:pPr>
            <a:r>
              <a:rPr lang="ja-JP" altLang="en-US" sz="4800" dirty="0"/>
              <a:t>場面なので、買い物と関係</a:t>
            </a:r>
            <a:endParaRPr lang="en-US" altLang="ja-JP" sz="4800" dirty="0"/>
          </a:p>
          <a:p>
            <a:pPr marL="0" indent="0">
              <a:buNone/>
            </a:pPr>
            <a:r>
              <a:rPr lang="ja-JP" altLang="en-US" sz="4800" dirty="0"/>
              <a:t>のある「銭」を含む表現が</a:t>
            </a:r>
            <a:endParaRPr lang="en-US" altLang="ja-JP" sz="4800" dirty="0"/>
          </a:p>
          <a:p>
            <a:pPr marL="0" indent="0">
              <a:buNone/>
            </a:pPr>
            <a:r>
              <a:rPr lang="ja-JP" altLang="en-US" sz="4800" dirty="0"/>
              <a:t>レトリックとして適して</a:t>
            </a:r>
            <a:r>
              <a:rPr lang="ja-JP" altLang="en-US" sz="4800" dirty="0" err="1"/>
              <a:t>い</a:t>
            </a:r>
            <a:endParaRPr lang="en-US" altLang="ja-JP" sz="4800" dirty="0"/>
          </a:p>
          <a:p>
            <a:pPr marL="0" indent="0">
              <a:buNone/>
            </a:pPr>
            <a:r>
              <a:rPr lang="ja-JP" altLang="en-US" sz="4800" dirty="0"/>
              <a:t>るから。（３点）</a:t>
            </a:r>
            <a:endParaRPr lang="en-US" altLang="ja-JP" sz="4800" dirty="0"/>
          </a:p>
          <a:p>
            <a:pPr marL="0" indent="0">
              <a:buNone/>
            </a:pPr>
            <a:endParaRPr lang="en-US" altLang="ja-JP" sz="4800" dirty="0"/>
          </a:p>
          <a:p>
            <a:pPr marL="0" indent="0">
              <a:buNone/>
            </a:pPr>
            <a:endParaRPr lang="en-US" altLang="ja-JP" sz="4800" dirty="0"/>
          </a:p>
          <a:p>
            <a:pPr marL="0" indent="0">
              <a:buNone/>
            </a:pPr>
            <a:r>
              <a:rPr lang="ja-JP" altLang="en-US" sz="4800" dirty="0"/>
              <a:t>解法例</a:t>
            </a:r>
            <a:endParaRPr lang="en-US" altLang="ja-JP" sz="4800" dirty="0"/>
          </a:p>
          <a:p>
            <a:pPr marL="0" indent="0">
              <a:buNone/>
            </a:pPr>
            <a:r>
              <a:rPr lang="ja-JP" altLang="en-US" sz="4800" dirty="0"/>
              <a:t>・問いに正面から答える。</a:t>
            </a:r>
            <a:endParaRPr lang="en-US" altLang="ja-JP" sz="4800" dirty="0"/>
          </a:p>
          <a:p>
            <a:pPr marL="0" indent="0">
              <a:buNone/>
            </a:pPr>
            <a:r>
              <a:rPr lang="ja-JP" altLang="en-US" sz="4800" dirty="0"/>
              <a:t>作問者・採点者の意図に応</a:t>
            </a:r>
            <a:endParaRPr lang="en-US" altLang="ja-JP" sz="4800" dirty="0"/>
          </a:p>
          <a:p>
            <a:pPr marL="0" indent="0">
              <a:buNone/>
            </a:pPr>
            <a:r>
              <a:rPr lang="ja-JP" altLang="en-US" sz="4800" dirty="0"/>
              <a:t>える。</a:t>
            </a:r>
          </a:p>
          <a:p>
            <a:pPr marL="0" indent="0">
              <a:buNone/>
            </a:pPr>
            <a:r>
              <a:rPr lang="ja-JP" altLang="en-US" sz="4800" dirty="0"/>
              <a:t>・筆者の言いたいことは具</a:t>
            </a:r>
            <a:endParaRPr lang="en-US" altLang="ja-JP" sz="4800" dirty="0"/>
          </a:p>
          <a:p>
            <a:pPr marL="0" indent="0">
              <a:buNone/>
            </a:pPr>
            <a:r>
              <a:rPr lang="ja-JP" altLang="en-US" sz="4800" dirty="0"/>
              <a:t>体例で補強される。重ねて</a:t>
            </a:r>
            <a:endParaRPr lang="en-US" altLang="ja-JP" sz="4800" dirty="0"/>
          </a:p>
          <a:p>
            <a:pPr marL="0" indent="0">
              <a:buNone/>
            </a:pPr>
            <a:r>
              <a:rPr lang="ja-JP" altLang="en-US" sz="4800" dirty="0"/>
              <a:t>読む。</a:t>
            </a:r>
          </a:p>
          <a:p>
            <a:pPr marL="0" indent="0">
              <a:buNone/>
            </a:pPr>
            <a:r>
              <a:rPr lang="ja-JP" altLang="en-US" sz="4800" dirty="0"/>
              <a:t>・傍線部にこだわる。傍線</a:t>
            </a:r>
            <a:endParaRPr lang="en-US" altLang="ja-JP" sz="4800" dirty="0"/>
          </a:p>
          <a:p>
            <a:pPr marL="0" indent="0">
              <a:buNone/>
            </a:pPr>
            <a:r>
              <a:rPr lang="ja-JP" altLang="en-US" sz="4800" dirty="0"/>
              <a:t>部から逃げない。傍線部</a:t>
            </a:r>
            <a:endParaRPr lang="en-US" altLang="ja-JP" sz="4800" dirty="0"/>
          </a:p>
          <a:p>
            <a:pPr marL="0" indent="0">
              <a:buNone/>
            </a:pPr>
            <a:r>
              <a:rPr lang="ja-JP" altLang="en-US" sz="4800" dirty="0"/>
              <a:t>（の辞書的意味）を答案</a:t>
            </a:r>
            <a:endParaRPr lang="en-US" altLang="ja-JP" sz="4800" dirty="0"/>
          </a:p>
          <a:p>
            <a:pPr marL="0" indent="0">
              <a:buNone/>
            </a:pPr>
            <a:r>
              <a:rPr lang="ja-JP" altLang="en-US" sz="4800" dirty="0"/>
              <a:t>の内容・作成（過程）・文構</a:t>
            </a:r>
            <a:endParaRPr lang="en-US" altLang="ja-JP" sz="4800" dirty="0"/>
          </a:p>
          <a:p>
            <a:pPr marL="0" indent="0">
              <a:buNone/>
            </a:pPr>
            <a:r>
              <a:rPr lang="ja-JP" altLang="en-US" sz="4800" dirty="0"/>
              <a:t>造に反映させる。</a:t>
            </a:r>
            <a:endParaRPr lang="en-US" altLang="ja-JP" sz="4800" dirty="0"/>
          </a:p>
          <a:p>
            <a:pPr marL="0" indent="0">
              <a:buNone/>
            </a:pPr>
            <a:endParaRPr lang="en-US" altLang="ja-JP" sz="4800" dirty="0"/>
          </a:p>
          <a:p>
            <a:pPr marL="0" indent="0">
              <a:buNone/>
            </a:pPr>
            <a:endParaRPr lang="en-US" altLang="ja-JP" sz="4800" dirty="0"/>
          </a:p>
        </p:txBody>
      </p:sp>
    </p:spTree>
    <p:extLst>
      <p:ext uri="{BB962C8B-B14F-4D97-AF65-F5344CB8AC3E}">
        <p14:creationId xmlns:p14="http://schemas.microsoft.com/office/powerpoint/2010/main" val="42235780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40913" y="257579"/>
            <a:ext cx="11294772" cy="6027312"/>
          </a:xfrm>
        </p:spPr>
        <p:txBody>
          <a:bodyPr vert="eaVert">
            <a:normAutofit lnSpcReduction="10000"/>
          </a:bodyPr>
          <a:lstStyle/>
          <a:p>
            <a:pPr marL="0" indent="0">
              <a:buNone/>
            </a:pPr>
            <a:r>
              <a:rPr lang="ja-JP" altLang="en-US" sz="4800" dirty="0"/>
              <a:t>答案例２（３点）</a:t>
            </a:r>
            <a:endParaRPr lang="en-US" altLang="ja-JP" sz="4800" dirty="0"/>
          </a:p>
          <a:p>
            <a:pPr marL="0" indent="0">
              <a:buNone/>
            </a:pPr>
            <a:r>
              <a:rPr lang="ja-JP" altLang="en-US" sz="4800" dirty="0"/>
              <a:t>「身銭を切る」という表現と自らの努力を惜しまないコミュニケーション（１点）とには、自ら不利益を引き受けるという共通点（２点）があるから。</a:t>
            </a:r>
            <a:endParaRPr lang="en-US" altLang="ja-JP" sz="4800" dirty="0"/>
          </a:p>
          <a:p>
            <a:pPr marL="0" indent="0">
              <a:buNone/>
            </a:pPr>
            <a:endParaRPr lang="en-US" altLang="ja-JP" sz="4800" dirty="0"/>
          </a:p>
          <a:p>
            <a:pPr marL="0" indent="0">
              <a:buNone/>
            </a:pPr>
            <a:r>
              <a:rPr lang="ja-JP" altLang="en-US" sz="4800" dirty="0"/>
              <a:t>解法例</a:t>
            </a:r>
            <a:endParaRPr lang="en-US" altLang="ja-JP" sz="4800" dirty="0"/>
          </a:p>
          <a:p>
            <a:pPr marL="0" indent="0">
              <a:buNone/>
            </a:pPr>
            <a:r>
              <a:rPr lang="ja-JP" altLang="en-US" sz="4800" dirty="0"/>
              <a:t>・問いに正面から答える。作問者・採点者の意図に応える。</a:t>
            </a:r>
            <a:endParaRPr lang="en-US" altLang="ja-JP" sz="4800" dirty="0"/>
          </a:p>
          <a:p>
            <a:pPr marL="0" indent="0">
              <a:buNone/>
            </a:pPr>
            <a:r>
              <a:rPr lang="ja-JP" altLang="en-US" sz="4800" dirty="0"/>
              <a:t>・（Ａを）Ｂという（呼</a:t>
            </a:r>
            <a:endParaRPr lang="en-US" altLang="ja-JP" sz="4800" dirty="0"/>
          </a:p>
          <a:p>
            <a:pPr marL="0" indent="0">
              <a:buNone/>
            </a:pPr>
            <a:r>
              <a:rPr lang="ja-JP" altLang="en-US" sz="4800" dirty="0"/>
              <a:t>ぶ）のはなぜか問題</a:t>
            </a:r>
            <a:endParaRPr lang="en-US" altLang="ja-JP" sz="4800" dirty="0"/>
          </a:p>
          <a:p>
            <a:pPr marL="0" indent="0">
              <a:buNone/>
            </a:pPr>
            <a:r>
              <a:rPr lang="ja-JP" altLang="en-US" sz="4800" dirty="0"/>
              <a:t>＝ＡとＢの共通点や類似点に目を向ける。</a:t>
            </a:r>
            <a:endParaRPr lang="en-US" altLang="ja-JP" sz="4800" dirty="0"/>
          </a:p>
          <a:p>
            <a:pPr marL="0" indent="0">
              <a:buNone/>
            </a:pPr>
            <a:endParaRPr lang="en-US" altLang="ja-JP" sz="4800" dirty="0"/>
          </a:p>
          <a:p>
            <a:pPr marL="0" indent="0">
              <a:buNone/>
            </a:pPr>
            <a:endParaRPr lang="en-US" altLang="ja-JP" sz="4800" dirty="0"/>
          </a:p>
        </p:txBody>
      </p:sp>
    </p:spTree>
    <p:extLst>
      <p:ext uri="{BB962C8B-B14F-4D97-AF65-F5344CB8AC3E}">
        <p14:creationId xmlns:p14="http://schemas.microsoft.com/office/powerpoint/2010/main" val="13942107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40913" y="257579"/>
            <a:ext cx="11294772" cy="6027312"/>
          </a:xfrm>
        </p:spPr>
        <p:txBody>
          <a:bodyPr vert="eaVert">
            <a:normAutofit lnSpcReduction="10000"/>
          </a:bodyPr>
          <a:lstStyle/>
          <a:p>
            <a:pPr marL="0" indent="0">
              <a:buNone/>
            </a:pPr>
            <a:r>
              <a:rPr lang="ja-JP" altLang="en-US" sz="4800" dirty="0"/>
              <a:t>答案例２（別解）</a:t>
            </a:r>
            <a:endParaRPr lang="en-US" altLang="ja-JP" sz="4800" dirty="0"/>
          </a:p>
          <a:p>
            <a:pPr marL="0" indent="0">
              <a:buNone/>
            </a:pPr>
            <a:r>
              <a:rPr lang="ja-JP" altLang="en-US" sz="4800" dirty="0"/>
              <a:t>「身銭を切る」という表現と自らの努力や手間暇を惜しまないコミュニケーション（１点）は、自己犠牲を厭わないという点で似ている（２点）から。</a:t>
            </a:r>
            <a:endParaRPr lang="en-US" altLang="ja-JP" sz="4800" dirty="0"/>
          </a:p>
          <a:p>
            <a:pPr marL="0" indent="0">
              <a:buNone/>
            </a:pPr>
            <a:endParaRPr lang="en-US" altLang="ja-JP" sz="4800" dirty="0"/>
          </a:p>
          <a:p>
            <a:pPr marL="0" indent="0">
              <a:buNone/>
            </a:pPr>
            <a:r>
              <a:rPr lang="ja-JP" altLang="en-US" sz="4800" dirty="0"/>
              <a:t>解法例</a:t>
            </a:r>
            <a:endParaRPr lang="en-US" altLang="ja-JP" sz="4800" dirty="0"/>
          </a:p>
          <a:p>
            <a:pPr marL="0" indent="0">
              <a:buNone/>
            </a:pPr>
            <a:r>
              <a:rPr lang="ja-JP" altLang="en-US" sz="4800" dirty="0"/>
              <a:t>・問いに正面から答える。作問者・採点者の意図に応える。</a:t>
            </a:r>
            <a:endParaRPr lang="en-US" altLang="ja-JP" sz="4800" dirty="0"/>
          </a:p>
          <a:p>
            <a:pPr marL="0" indent="0">
              <a:buNone/>
            </a:pPr>
            <a:r>
              <a:rPr lang="ja-JP" altLang="en-US" sz="4800" dirty="0"/>
              <a:t>・（Ａを）Ｂという（呼</a:t>
            </a:r>
            <a:endParaRPr lang="en-US" altLang="ja-JP" sz="4800" dirty="0"/>
          </a:p>
          <a:p>
            <a:pPr marL="0" indent="0">
              <a:buNone/>
            </a:pPr>
            <a:r>
              <a:rPr lang="ja-JP" altLang="en-US" sz="4800" dirty="0"/>
              <a:t>ぶ）のはなぜか問題</a:t>
            </a:r>
            <a:endParaRPr lang="en-US" altLang="ja-JP" sz="4800" dirty="0"/>
          </a:p>
          <a:p>
            <a:pPr marL="0" indent="0">
              <a:buNone/>
            </a:pPr>
            <a:r>
              <a:rPr lang="ja-JP" altLang="en-US" sz="4800" dirty="0"/>
              <a:t>＝ＡとＢの共通点や類似点に目を向ける。</a:t>
            </a:r>
            <a:endParaRPr lang="en-US" altLang="ja-JP" sz="4800" dirty="0"/>
          </a:p>
          <a:p>
            <a:pPr marL="0" indent="0">
              <a:buNone/>
            </a:pPr>
            <a:endParaRPr lang="en-US" altLang="ja-JP" sz="4800" dirty="0"/>
          </a:p>
          <a:p>
            <a:pPr marL="0" indent="0">
              <a:buNone/>
            </a:pPr>
            <a:endParaRPr lang="en-US" altLang="ja-JP" sz="4800" dirty="0"/>
          </a:p>
        </p:txBody>
      </p:sp>
    </p:spTree>
    <p:extLst>
      <p:ext uri="{BB962C8B-B14F-4D97-AF65-F5344CB8AC3E}">
        <p14:creationId xmlns:p14="http://schemas.microsoft.com/office/powerpoint/2010/main" val="962318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540913" y="257579"/>
            <a:ext cx="11294772" cy="6027312"/>
          </a:xfrm>
        </p:spPr>
        <p:txBody>
          <a:bodyPr vert="eaVert">
            <a:normAutofit fontScale="92500" lnSpcReduction="10000"/>
          </a:bodyPr>
          <a:lstStyle/>
          <a:p>
            <a:pPr marL="0" indent="0">
              <a:buNone/>
            </a:pPr>
            <a:r>
              <a:rPr lang="ja-JP" altLang="en-US" sz="4800" dirty="0"/>
              <a:t>答案例３（２点）</a:t>
            </a:r>
            <a:endParaRPr lang="en-US" altLang="ja-JP" sz="4800" dirty="0"/>
          </a:p>
          <a:p>
            <a:pPr marL="0" indent="0">
              <a:buNone/>
            </a:pPr>
            <a:r>
              <a:rPr lang="ja-JP" altLang="en-US" sz="4800" dirty="0"/>
              <a:t>コミュニケーション不調の原因は必ず自他双方にあり（</a:t>
            </a:r>
            <a:r>
              <a:rPr lang="en-US" altLang="ja-JP" sz="4800" dirty="0"/>
              <a:t>1</a:t>
            </a:r>
            <a:r>
              <a:rPr lang="ja-JP" altLang="en-US" sz="4800" dirty="0"/>
              <a:t>点）、その不調は回復する必要がある（１点）から。</a:t>
            </a:r>
            <a:endParaRPr lang="en-US" altLang="ja-JP" sz="4800" dirty="0"/>
          </a:p>
          <a:p>
            <a:pPr marL="0" indent="0">
              <a:buNone/>
            </a:pPr>
            <a:endParaRPr lang="en-US" altLang="ja-JP" sz="4800" dirty="0"/>
          </a:p>
          <a:p>
            <a:pPr marL="0" indent="0">
              <a:buNone/>
            </a:pPr>
            <a:r>
              <a:rPr lang="ja-JP" altLang="en-US" sz="4800" dirty="0"/>
              <a:t>解法例</a:t>
            </a:r>
            <a:endParaRPr lang="en-US" altLang="ja-JP" sz="4800" dirty="0"/>
          </a:p>
          <a:p>
            <a:pPr marL="0" indent="0">
              <a:buNone/>
            </a:pPr>
            <a:r>
              <a:rPr lang="ja-JP" altLang="en-US" sz="4800" dirty="0"/>
              <a:t>・傍線部を一文に</a:t>
            </a:r>
            <a:r>
              <a:rPr lang="ja-JP" altLang="en-US" sz="4800" dirty="0" err="1"/>
              <a:t>延長す</a:t>
            </a:r>
            <a:endParaRPr lang="en-US" altLang="ja-JP" sz="4800" dirty="0"/>
          </a:p>
          <a:p>
            <a:pPr marL="0" indent="0">
              <a:buNone/>
            </a:pPr>
            <a:r>
              <a:rPr lang="ja-JP" altLang="en-US" sz="4800" dirty="0"/>
              <a:t>る。</a:t>
            </a:r>
            <a:endParaRPr lang="en-US" altLang="ja-JP" sz="4800" dirty="0"/>
          </a:p>
          <a:p>
            <a:pPr marL="0" indent="0">
              <a:buNone/>
            </a:pPr>
            <a:r>
              <a:rPr lang="ja-JP" altLang="en-US" sz="4800" dirty="0"/>
              <a:t>・傍線部中・付近の指示</a:t>
            </a:r>
            <a:endParaRPr lang="en-US" altLang="ja-JP" sz="4800" dirty="0"/>
          </a:p>
          <a:p>
            <a:pPr marL="0" indent="0">
              <a:buNone/>
            </a:pPr>
            <a:r>
              <a:rPr lang="ja-JP" altLang="en-US" sz="4800" dirty="0"/>
              <a:t>語・接続語はヒント。</a:t>
            </a:r>
            <a:endParaRPr lang="en-US" altLang="ja-JP" sz="4800" dirty="0"/>
          </a:p>
          <a:p>
            <a:pPr marL="0" indent="0">
              <a:buNone/>
            </a:pPr>
            <a:r>
              <a:rPr lang="ja-JP" altLang="en-US" sz="4800" dirty="0"/>
              <a:t>・理由説明は話し言葉</a:t>
            </a:r>
            <a:endParaRPr lang="en-US" altLang="ja-JP" sz="4800" dirty="0"/>
          </a:p>
          <a:p>
            <a:pPr marL="0" indent="0">
              <a:buNone/>
            </a:pPr>
            <a:r>
              <a:rPr lang="ja-JP" altLang="en-US" sz="4800" dirty="0"/>
              <a:t>（方言可）で二度問う。</a:t>
            </a:r>
            <a:endParaRPr lang="en-US" altLang="ja-JP" sz="4800" dirty="0"/>
          </a:p>
          <a:p>
            <a:pPr marL="0" indent="0">
              <a:buNone/>
            </a:pPr>
            <a:r>
              <a:rPr lang="ja-JP" altLang="en-US" sz="4800" dirty="0"/>
              <a:t>・答案文中に筆者独自の</a:t>
            </a:r>
            <a:endParaRPr lang="en-US" altLang="ja-JP" sz="4800" dirty="0"/>
          </a:p>
          <a:p>
            <a:pPr marL="0" indent="0">
              <a:buNone/>
            </a:pPr>
            <a:r>
              <a:rPr lang="ja-JP" altLang="en-US" sz="4800" dirty="0"/>
              <a:t>表現、比喩、指示内容の</a:t>
            </a:r>
            <a:endParaRPr lang="en-US" altLang="ja-JP" sz="4800" dirty="0"/>
          </a:p>
          <a:p>
            <a:pPr marL="0" indent="0">
              <a:buNone/>
            </a:pPr>
            <a:r>
              <a:rPr lang="ja-JP" altLang="en-US" sz="4800" dirty="0"/>
              <a:t>ない指示語を残さない。</a:t>
            </a:r>
            <a:endParaRPr lang="en-US" altLang="ja-JP" sz="4800" dirty="0"/>
          </a:p>
          <a:p>
            <a:pPr marL="0" indent="0">
              <a:buNone/>
            </a:pPr>
            <a:endParaRPr lang="en-US" altLang="ja-JP" sz="4800" dirty="0"/>
          </a:p>
        </p:txBody>
      </p:sp>
    </p:spTree>
    <p:extLst>
      <p:ext uri="{BB962C8B-B14F-4D97-AF65-F5344CB8AC3E}">
        <p14:creationId xmlns:p14="http://schemas.microsoft.com/office/powerpoint/2010/main" val="2183479931"/>
      </p:ext>
    </p:extLst>
  </p:cSld>
  <p:clrMapOvr>
    <a:masterClrMapping/>
  </p:clrMapOvr>
</p:sld>
</file>

<file path=ppt/theme/theme1.xml><?xml version="1.0" encoding="utf-8"?>
<a:theme xmlns:a="http://schemas.openxmlformats.org/drawingml/2006/main" name="Office Theme">
  <a:themeElements>
    <a:clrScheme name="Office テーマ">
      <a:dk1>
        <a:sysClr val="windowText" lastClr="000000"/>
      </a:dk1>
      <a:lt1>
        <a:sysClr val="window" lastClr="FFFFFF"/>
      </a:lt1>
      <a:dk2>
        <a:srgbClr val="44546A"/>
      </a:dk2>
      <a:lt2>
        <a:srgbClr val="E7E6E6"/>
      </a:lt2>
      <a:accent1>
        <a:srgbClr val="29AF8C"/>
      </a:accent1>
      <a:accent2>
        <a:srgbClr val="97BE49"/>
      </a:accent2>
      <a:accent3>
        <a:srgbClr val="3D9CCC"/>
      </a:accent3>
      <a:accent4>
        <a:srgbClr val="7C60C6"/>
      </a:accent4>
      <a:accent5>
        <a:srgbClr val="C9492C"/>
      </a:accent5>
      <a:accent6>
        <a:srgbClr val="D58C2E"/>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3E4F19A7-A959-40BB-972C-4880BAF8EB09}"/>
    </a:ext>
  </a:extLst>
</a:theme>
</file>

<file path=docProps/app.xml><?xml version="1.0" encoding="utf-8"?>
<Properties xmlns="http://schemas.openxmlformats.org/officeDocument/2006/extended-properties" xmlns:vt="http://schemas.openxmlformats.org/officeDocument/2006/docPropsVTypes">
  <Template>Office Theme</Template>
  <TotalTime>2511</TotalTime>
  <Words>1316</Words>
  <Application>Microsoft Office PowerPoint</Application>
  <PresentationFormat>ワイド画面</PresentationFormat>
  <Paragraphs>239</Paragraphs>
  <Slides>19</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19</vt:i4>
      </vt:variant>
    </vt:vector>
  </HeadingPairs>
  <TitlesOfParts>
    <vt:vector size="24" baseType="lpstr">
      <vt:lpstr>ＭＳ Ｐゴシック</vt:lpstr>
      <vt:lpstr>Arial</vt:lpstr>
      <vt:lpstr>Calibri</vt:lpstr>
      <vt:lpstr>Calibri Light</vt:lpstr>
      <vt:lpstr>Office Theme</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2016-04-12T12:21:20Z</dcterms:created>
  <dcterms:modified xsi:type="dcterms:W3CDTF">2018-01-06T12:22:21Z</dcterms:modified>
</cp:coreProperties>
</file>