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8" r:id="rId1"/>
  </p:sldMasterIdLst>
  <p:notesMasterIdLst>
    <p:notesMasterId r:id="rId18"/>
  </p:notesMasterIdLst>
  <p:handoutMasterIdLst>
    <p:handoutMasterId r:id="rId19"/>
  </p:handoutMasterIdLst>
  <p:sldIdLst>
    <p:sldId id="264" r:id="rId2"/>
    <p:sldId id="274" r:id="rId3"/>
    <p:sldId id="275" r:id="rId4"/>
    <p:sldId id="257" r:id="rId5"/>
    <p:sldId id="256" r:id="rId6"/>
    <p:sldId id="258" r:id="rId7"/>
    <p:sldId id="259" r:id="rId8"/>
    <p:sldId id="260" r:id="rId9"/>
    <p:sldId id="262" r:id="rId10"/>
    <p:sldId id="263" r:id="rId11"/>
    <p:sldId id="261" r:id="rId12"/>
    <p:sldId id="267" r:id="rId13"/>
    <p:sldId id="266" r:id="rId14"/>
    <p:sldId id="269" r:id="rId15"/>
    <p:sldId id="268" r:id="rId16"/>
    <p:sldId id="276" r:id="rId17"/>
  </p:sldIdLst>
  <p:sldSz cx="12192000" cy="6858000"/>
  <p:notesSz cx="9906000" cy="6784975"/>
  <p:embeddedFontLst>
    <p:embeddedFont>
      <p:font typeface="Calisto MT" panose="02040603050505030304" pitchFamily="18" charset="0"/>
      <p:regular r:id="rId20"/>
      <p:bold r:id="rId21"/>
      <p:italic r:id="rId22"/>
      <p:boldItalic r:id="rId23"/>
    </p:embeddedFont>
    <p:embeddedFont>
      <p:font typeface="Trebuchet MS" panose="020B0603020202020204" pitchFamily="34" charset="0"/>
      <p:regular r:id="rId24"/>
      <p:bold r:id="rId25"/>
      <p:italic r:id="rId26"/>
      <p:boldItalic r:id="rId27"/>
    </p:embeddedFont>
    <p:embeddedFont>
      <p:font typeface="メイリオ" panose="020B0604030504040204" pitchFamily="50" charset="-128"/>
      <p:regular r:id="rId28"/>
      <p:bold r:id="rId29"/>
      <p:italic r:id="rId30"/>
      <p:boldItalic r:id="rId31"/>
    </p:embeddedFont>
    <p:embeddedFont>
      <p:font typeface="游ゴシック" panose="020B0400000000000000" pitchFamily="50" charset="-128"/>
      <p:regular r:id="rId32"/>
      <p:bold r:id="rId33"/>
    </p:embeddedFont>
    <p:embeddedFont>
      <p:font typeface="Calibri" panose="020F0502020204030204" pitchFamily="34" charset="0"/>
      <p:regular r:id="rId34"/>
      <p:bold r:id="rId35"/>
      <p:italic r:id="rId36"/>
      <p:boldItalic r:id="rId37"/>
    </p:embeddedFont>
    <p:embeddedFont>
      <p:font typeface="Wingdings 2" panose="05020102010507070707" pitchFamily="18" charset="2"/>
      <p:regular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313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525" autoAdjust="0"/>
  </p:normalViewPr>
  <p:slideViewPr>
    <p:cSldViewPr snapToGrid="0">
      <p:cViewPr varScale="1">
        <p:scale>
          <a:sx n="68" d="100"/>
          <a:sy n="68" d="100"/>
        </p:scale>
        <p:origin x="13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pieChart>
        <c:varyColors val="1"/>
        <c:ser>
          <c:idx val="0"/>
          <c:order val="0"/>
          <c:dLbls>
            <c:dLbl>
              <c:idx val="0"/>
              <c:layout>
                <c:manualLayout>
                  <c:x val="-0.25233330566909418"/>
                  <c:y val="-2.022527618184221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799-47A0-9C14-580AFC06AECD}"/>
                </c:ext>
              </c:extLst>
            </c:dLbl>
            <c:dLbl>
              <c:idx val="1"/>
              <c:layout>
                <c:manualLayout>
                  <c:x val="0.22649879660559782"/>
                  <c:y val="-6.051257672032760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99-47A0-9C14-580AFC06AECD}"/>
                </c:ext>
              </c:extLst>
            </c:dLbl>
            <c:dLbl>
              <c:idx val="2"/>
              <c:layout>
                <c:manualLayout>
                  <c:x val="-0.16349349198774474"/>
                  <c:y val="6.2391011928909119E-2"/>
                </c:manualLayout>
              </c:layout>
              <c:spPr>
                <a:noFill/>
                <a:ln>
                  <a:noFill/>
                </a:ln>
                <a:effectLst/>
              </c:spPr>
              <c:txPr>
                <a:bodyPr wrap="square" lIns="38100" tIns="19050" rIns="38100" bIns="19050" anchor="ctr">
                  <a:noAutofit/>
                </a:bodyPr>
                <a:lstStyle/>
                <a:p>
                  <a:pPr>
                    <a:defRPr sz="2400">
                      <a:latin typeface="メイリオ" panose="020B0604030504040204" pitchFamily="50" charset="-128"/>
                      <a:ea typeface="メイリオ" panose="020B0604030504040204" pitchFamily="50" charset="-128"/>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2942962102297745"/>
                      <c:h val="0.13821987866837146"/>
                    </c:manualLayout>
                  </c15:layout>
                </c:ext>
                <c:ext xmlns:c16="http://schemas.microsoft.com/office/drawing/2014/chart" uri="{C3380CC4-5D6E-409C-BE32-E72D297353CC}">
                  <c16:uniqueId val="{00000002-F799-47A0-9C14-580AFC06AECD}"/>
                </c:ext>
              </c:extLst>
            </c:dLbl>
            <c:dLbl>
              <c:idx val="3"/>
              <c:layout>
                <c:manualLayout>
                  <c:x val="0.29604093039446899"/>
                  <c:y val="0"/>
                </c:manualLayout>
              </c:layout>
              <c:spPr>
                <a:noFill/>
                <a:ln>
                  <a:noFill/>
                </a:ln>
                <a:effectLst/>
              </c:spPr>
              <c:txPr>
                <a:bodyPr wrap="square" lIns="38100" tIns="19050" rIns="38100" bIns="19050" anchor="ctr">
                  <a:noAutofit/>
                </a:bodyPr>
                <a:lstStyle/>
                <a:p>
                  <a:pPr>
                    <a:defRPr sz="2400">
                      <a:latin typeface="メイリオ" panose="020B0604030504040204" pitchFamily="50" charset="-128"/>
                      <a:ea typeface="メイリオ" panose="020B0604030504040204" pitchFamily="50" charset="-128"/>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5480997549409484"/>
                      <c:h val="0.13138087425509271"/>
                    </c:manualLayout>
                  </c15:layout>
                </c:ext>
                <c:ext xmlns:c16="http://schemas.microsoft.com/office/drawing/2014/chart" uri="{C3380CC4-5D6E-409C-BE32-E72D297353CC}">
                  <c16:uniqueId val="{00000004-F799-47A0-9C14-580AFC06AECD}"/>
                </c:ext>
              </c:extLst>
            </c:dLbl>
            <c:spPr>
              <a:noFill/>
              <a:ln>
                <a:noFill/>
              </a:ln>
              <a:effectLst/>
            </c:spPr>
            <c:txPr>
              <a:bodyPr wrap="square" lIns="38100" tIns="19050" rIns="38100" bIns="19050" anchor="ctr">
                <a:spAutoFit/>
              </a:bodyPr>
              <a:lstStyle/>
              <a:p>
                <a:pPr>
                  <a:defRPr sz="2400">
                    <a:latin typeface="メイリオ" panose="020B0604030504040204" pitchFamily="50" charset="-128"/>
                    <a:ea typeface="メイリオ" panose="020B0604030504040204" pitchFamily="50" charset="-128"/>
                  </a:defRPr>
                </a:pPr>
                <a:endParaRPr lang="ja-JP"/>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Sheet1!$A$42:$A$45</c:f>
              <c:strCache>
                <c:ptCount val="4"/>
                <c:pt idx="0">
                  <c:v>味</c:v>
                </c:pt>
                <c:pt idx="1">
                  <c:v>価格</c:v>
                </c:pt>
                <c:pt idx="2">
                  <c:v>安全性</c:v>
                </c:pt>
                <c:pt idx="3">
                  <c:v>知名度</c:v>
                </c:pt>
              </c:strCache>
            </c:strRef>
          </c:cat>
          <c:val>
            <c:numRef>
              <c:f>Sheet1!$B$42:$B$45</c:f>
              <c:numCache>
                <c:formatCode>General</c:formatCode>
                <c:ptCount val="4"/>
                <c:pt idx="0">
                  <c:v>19</c:v>
                </c:pt>
                <c:pt idx="1">
                  <c:v>16</c:v>
                </c:pt>
                <c:pt idx="2">
                  <c:v>1</c:v>
                </c:pt>
                <c:pt idx="3">
                  <c:v>1</c:v>
                </c:pt>
              </c:numCache>
            </c:numRef>
          </c:val>
          <c:extLst>
            <c:ext xmlns:c16="http://schemas.microsoft.com/office/drawing/2014/chart" uri="{C3380CC4-5D6E-409C-BE32-E72D297353CC}">
              <c16:uniqueId val="{00000003-F799-47A0-9C14-580AFC06AECD}"/>
            </c:ext>
          </c:extLst>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4093109662163"/>
          <c:y val="9.1295749009388291E-2"/>
          <c:w val="0.62318137806756735"/>
          <c:h val="0.8222078033238752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411-469A-9FFC-418AB443904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411-469A-9FFC-418AB443904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411-469A-9FFC-418AB443904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411-469A-9FFC-418AB443904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411-469A-9FFC-418AB443904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411-469A-9FFC-418AB443904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8411-469A-9FFC-418AB443904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8411-469A-9FFC-418AB4439043}"/>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8411-469A-9FFC-418AB4439043}"/>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8411-469A-9FFC-418AB4439043}"/>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8411-469A-9FFC-418AB4439043}"/>
              </c:ext>
            </c:extLst>
          </c:dPt>
          <c:dLbls>
            <c:dLbl>
              <c:idx val="0"/>
              <c:layout>
                <c:manualLayout>
                  <c:x val="-0.13164136863567355"/>
                  <c:y val="0.1920687955284115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11-469A-9FFC-418AB4439043}"/>
                </c:ext>
              </c:extLst>
            </c:dLbl>
            <c:dLbl>
              <c:idx val="1"/>
              <c:layout>
                <c:manualLayout>
                  <c:x val="-0.22216936135366724"/>
                  <c:y val="-0.1252761251574652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411-469A-9FFC-418AB4439043}"/>
                </c:ext>
              </c:extLst>
            </c:dLbl>
            <c:dLbl>
              <c:idx val="2"/>
              <c:layout>
                <c:manualLayout>
                  <c:x val="-1.7572451652235508E-2"/>
                  <c:y val="-8.81926416885076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411-469A-9FFC-418AB4439043}"/>
                </c:ext>
              </c:extLst>
            </c:dLbl>
            <c:dLbl>
              <c:idx val="3"/>
              <c:delete val="1"/>
              <c:extLst>
                <c:ext xmlns:c15="http://schemas.microsoft.com/office/drawing/2012/chart" uri="{CE6537A1-D6FC-4f65-9D91-7224C49458BB}"/>
                <c:ext xmlns:c16="http://schemas.microsoft.com/office/drawing/2014/chart" uri="{C3380CC4-5D6E-409C-BE32-E72D297353CC}">
                  <c16:uniqueId val="{00000007-8411-469A-9FFC-418AB4439043}"/>
                </c:ext>
              </c:extLst>
            </c:dLbl>
            <c:dLbl>
              <c:idx val="4"/>
              <c:layout>
                <c:manualLayout>
                  <c:x val="-4.5416015115089581E-2"/>
                  <c:y val="-1.8052175207754009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411-469A-9FFC-418AB4439043}"/>
                </c:ext>
              </c:extLst>
            </c:dLbl>
            <c:dLbl>
              <c:idx val="5"/>
              <c:layout>
                <c:manualLayout>
                  <c:x val="0"/>
                  <c:y val="-5.8592950657702765E-2"/>
                </c:manualLayout>
              </c:layout>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9464285330684115"/>
                      <c:h val="0.14541883068234915"/>
                    </c:manualLayout>
                  </c15:layout>
                </c:ext>
                <c:ext xmlns:c16="http://schemas.microsoft.com/office/drawing/2014/chart" uri="{C3380CC4-5D6E-409C-BE32-E72D297353CC}">
                  <c16:uniqueId val="{0000000B-8411-469A-9FFC-418AB4439043}"/>
                </c:ext>
              </c:extLst>
            </c:dLbl>
            <c:dLbl>
              <c:idx val="7"/>
              <c:layout>
                <c:manualLayout>
                  <c:x val="3.0575604734621415E-4"/>
                  <c:y val="0.10420738121209568"/>
                </c:manualLayout>
              </c:layout>
              <c:showLegendKey val="0"/>
              <c:showVal val="1"/>
              <c:showCatName val="1"/>
              <c:showSerName val="0"/>
              <c:showPercent val="0"/>
              <c:showBubbleSize val="0"/>
              <c:extLst>
                <c:ext xmlns:c15="http://schemas.microsoft.com/office/drawing/2012/chart" uri="{CE6537A1-D6FC-4f65-9D91-7224C49458BB}">
                  <c15:layout>
                    <c:manualLayout>
                      <c:w val="0.25906745694460775"/>
                      <c:h val="0.23180625485008136"/>
                    </c:manualLayout>
                  </c15:layout>
                </c:ext>
                <c:ext xmlns:c16="http://schemas.microsoft.com/office/drawing/2014/chart" uri="{C3380CC4-5D6E-409C-BE32-E72D297353CC}">
                  <c16:uniqueId val="{0000000F-8411-469A-9FFC-418AB4439043}"/>
                </c:ext>
              </c:extLst>
            </c:dLbl>
            <c:dLbl>
              <c:idx val="8"/>
              <c:layout>
                <c:manualLayout>
                  <c:x val="-5.6139531306769602E-3"/>
                  <c:y val="0.11638305755930585"/>
                </c:manualLayout>
              </c:layout>
              <c:showLegendKey val="0"/>
              <c:showVal val="1"/>
              <c:showCatName val="1"/>
              <c:showSerName val="0"/>
              <c:showPercent val="0"/>
              <c:showBubbleSize val="0"/>
              <c:extLst>
                <c:ext xmlns:c15="http://schemas.microsoft.com/office/drawing/2012/chart" uri="{CE6537A1-D6FC-4f65-9D91-7224C49458BB}">
                  <c15:layout>
                    <c:manualLayout>
                      <c:w val="0.32056953400916638"/>
                      <c:h val="0.18191751739321602"/>
                    </c:manualLayout>
                  </c15:layout>
                </c:ext>
                <c:ext xmlns:c16="http://schemas.microsoft.com/office/drawing/2014/chart" uri="{C3380CC4-5D6E-409C-BE32-E72D297353CC}">
                  <c16:uniqueId val="{00000011-8411-469A-9FFC-418AB4439043}"/>
                </c:ext>
              </c:extLst>
            </c:dLbl>
            <c:dLbl>
              <c:idx val="9"/>
              <c:layout>
                <c:manualLayout>
                  <c:x val="-4.524917399323556E-2"/>
                  <c:y val="5.9991266783147347E-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411-469A-9FFC-418AB4439043}"/>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Sheet1!$A$42:$A$52</c:f>
              <c:strCache>
                <c:ptCount val="11"/>
                <c:pt idx="0">
                  <c:v>味</c:v>
                </c:pt>
                <c:pt idx="1">
                  <c:v>価格</c:v>
                </c:pt>
                <c:pt idx="2">
                  <c:v>安全性</c:v>
                </c:pt>
                <c:pt idx="3">
                  <c:v>知名度</c:v>
                </c:pt>
                <c:pt idx="4">
                  <c:v>原産国</c:v>
                </c:pt>
                <c:pt idx="5">
                  <c:v>賞味期限</c:v>
                </c:pt>
                <c:pt idx="6">
                  <c:v>見た目</c:v>
                </c:pt>
                <c:pt idx="7">
                  <c:v>カロリー</c:v>
                </c:pt>
                <c:pt idx="8">
                  <c:v>メーカー</c:v>
                </c:pt>
                <c:pt idx="9">
                  <c:v>原材料</c:v>
                </c:pt>
                <c:pt idx="10">
                  <c:v>内容量</c:v>
                </c:pt>
              </c:strCache>
            </c:strRef>
          </c:cat>
          <c:val>
            <c:numRef>
              <c:f>Sheet1!$E$42:$E$52</c:f>
              <c:numCache>
                <c:formatCode>General</c:formatCode>
                <c:ptCount val="11"/>
                <c:pt idx="0">
                  <c:v>15</c:v>
                </c:pt>
                <c:pt idx="1">
                  <c:v>17</c:v>
                </c:pt>
                <c:pt idx="2">
                  <c:v>9</c:v>
                </c:pt>
                <c:pt idx="3">
                  <c:v>0</c:v>
                </c:pt>
                <c:pt idx="4">
                  <c:v>3</c:v>
                </c:pt>
                <c:pt idx="5">
                  <c:v>3</c:v>
                </c:pt>
                <c:pt idx="6">
                  <c:v>12</c:v>
                </c:pt>
                <c:pt idx="7">
                  <c:v>5</c:v>
                </c:pt>
                <c:pt idx="8">
                  <c:v>4</c:v>
                </c:pt>
                <c:pt idx="9">
                  <c:v>3</c:v>
                </c:pt>
                <c:pt idx="10">
                  <c:v>3</c:v>
                </c:pt>
              </c:numCache>
            </c:numRef>
          </c:val>
          <c:extLst>
            <c:ext xmlns:c16="http://schemas.microsoft.com/office/drawing/2014/chart" uri="{C3380CC4-5D6E-409C-BE32-E72D297353CC}">
              <c16:uniqueId val="{00000016-8411-469A-9FFC-418AB4439043}"/>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dPt>
            <c:idx val="0"/>
            <c:bubble3D val="0"/>
            <c:spPr>
              <a:solidFill>
                <a:schemeClr val="accent1">
                  <a:shade val="50000"/>
                </a:schemeClr>
              </a:solidFill>
              <a:ln w="19050">
                <a:solidFill>
                  <a:schemeClr val="lt1"/>
                </a:solidFill>
              </a:ln>
              <a:effectLst/>
            </c:spPr>
            <c:extLst>
              <c:ext xmlns:c16="http://schemas.microsoft.com/office/drawing/2014/chart" uri="{C3380CC4-5D6E-409C-BE32-E72D297353CC}">
                <c16:uniqueId val="{00000001-A541-4386-BC6A-EE6554C7D250}"/>
              </c:ext>
            </c:extLst>
          </c:dPt>
          <c:dPt>
            <c:idx val="1"/>
            <c:bubble3D val="0"/>
            <c:spPr>
              <a:solidFill>
                <a:schemeClr val="accent1">
                  <a:shade val="70000"/>
                </a:schemeClr>
              </a:solidFill>
              <a:ln w="19050">
                <a:solidFill>
                  <a:schemeClr val="lt1"/>
                </a:solidFill>
              </a:ln>
              <a:effectLst/>
            </c:spPr>
            <c:extLst>
              <c:ext xmlns:c16="http://schemas.microsoft.com/office/drawing/2014/chart" uri="{C3380CC4-5D6E-409C-BE32-E72D297353CC}">
                <c16:uniqueId val="{00000003-A541-4386-BC6A-EE6554C7D250}"/>
              </c:ext>
            </c:extLst>
          </c:dPt>
          <c:dPt>
            <c:idx val="2"/>
            <c:bubble3D val="0"/>
            <c:spPr>
              <a:solidFill>
                <a:schemeClr val="accent1">
                  <a:shade val="90000"/>
                </a:schemeClr>
              </a:solidFill>
              <a:ln w="19050">
                <a:solidFill>
                  <a:schemeClr val="lt1"/>
                </a:solidFill>
              </a:ln>
              <a:effectLst/>
            </c:spPr>
            <c:extLst>
              <c:ext xmlns:c16="http://schemas.microsoft.com/office/drawing/2014/chart" uri="{C3380CC4-5D6E-409C-BE32-E72D297353CC}">
                <c16:uniqueId val="{00000005-A541-4386-BC6A-EE6554C7D250}"/>
              </c:ext>
            </c:extLst>
          </c:dPt>
          <c:dPt>
            <c:idx val="3"/>
            <c:bubble3D val="0"/>
            <c:spPr>
              <a:solidFill>
                <a:schemeClr val="accent1">
                  <a:tint val="90000"/>
                </a:schemeClr>
              </a:solidFill>
              <a:ln w="19050">
                <a:solidFill>
                  <a:schemeClr val="lt1"/>
                </a:solidFill>
              </a:ln>
              <a:effectLst/>
            </c:spPr>
            <c:extLst>
              <c:ext xmlns:c16="http://schemas.microsoft.com/office/drawing/2014/chart" uri="{C3380CC4-5D6E-409C-BE32-E72D297353CC}">
                <c16:uniqueId val="{00000007-A541-4386-BC6A-EE6554C7D250}"/>
              </c:ext>
            </c:extLst>
          </c:dPt>
          <c:dPt>
            <c:idx val="4"/>
            <c:bubble3D val="0"/>
            <c:spPr>
              <a:solidFill>
                <a:schemeClr val="accent1">
                  <a:tint val="70000"/>
                </a:schemeClr>
              </a:solidFill>
              <a:ln w="19050">
                <a:solidFill>
                  <a:schemeClr val="lt1"/>
                </a:solidFill>
              </a:ln>
              <a:effectLst/>
            </c:spPr>
            <c:extLst>
              <c:ext xmlns:c16="http://schemas.microsoft.com/office/drawing/2014/chart" uri="{C3380CC4-5D6E-409C-BE32-E72D297353CC}">
                <c16:uniqueId val="{00000009-A541-4386-BC6A-EE6554C7D250}"/>
              </c:ext>
            </c:extLst>
          </c:dPt>
          <c:dPt>
            <c:idx val="5"/>
            <c:bubble3D val="0"/>
            <c:spPr>
              <a:solidFill>
                <a:schemeClr val="accent1">
                  <a:tint val="50000"/>
                </a:schemeClr>
              </a:solidFill>
              <a:ln w="19050">
                <a:solidFill>
                  <a:schemeClr val="lt1"/>
                </a:solidFill>
              </a:ln>
              <a:effectLst/>
            </c:spPr>
            <c:extLst>
              <c:ext xmlns:c16="http://schemas.microsoft.com/office/drawing/2014/chart" uri="{C3380CC4-5D6E-409C-BE32-E72D297353CC}">
                <c16:uniqueId val="{0000000B-A541-4386-BC6A-EE6554C7D250}"/>
              </c:ext>
            </c:extLst>
          </c:dPt>
          <c:dLbls>
            <c:dLbl>
              <c:idx val="0"/>
              <c:layout>
                <c:manualLayout>
                  <c:x val="-8.0486274065658447E-2"/>
                  <c:y val="0.17983693201635004"/>
                </c:manualLayout>
              </c:layout>
              <c:tx>
                <c:rich>
                  <a:bodyPr/>
                  <a:lstStyle/>
                  <a:p>
                    <a:r>
                      <a:rPr lang="ja-JP" altLang="en-US" dirty="0" smtClean="0"/>
                      <a:t>Ｒ社　ミルクチョコレート</a:t>
                    </a:r>
                    <a:r>
                      <a:rPr lang="en-US" altLang="ja-JP" baseline="0" dirty="0" smtClean="0"/>
                      <a:t>, </a:t>
                    </a:r>
                    <a:fld id="{64AD666F-A199-4A1D-9DD9-D56387CD78B8}" type="VALUE">
                      <a:rPr lang="en-US" altLang="ja-JP" baseline="0" dirty="0"/>
                      <a:pPr/>
                      <a:t>[値]</a:t>
                    </a:fld>
                    <a:endParaRPr lang="en-US" altLang="ja-JP" baseline="0" dirty="0" smtClean="0"/>
                  </a:p>
                </c:rich>
              </c:tx>
              <c:showLegendKey val="0"/>
              <c:showVal val="1"/>
              <c:showCatName val="1"/>
              <c:showSerName val="0"/>
              <c:showPercent val="0"/>
              <c:showBubbleSize val="0"/>
              <c:extLst>
                <c:ext xmlns:c15="http://schemas.microsoft.com/office/drawing/2012/chart" uri="{CE6537A1-D6FC-4f65-9D91-7224C49458BB}">
                  <c15:layout>
                    <c:manualLayout>
                      <c:w val="0.43614413459976792"/>
                      <c:h val="0.21439432819054427"/>
                    </c:manualLayout>
                  </c15:layout>
                  <c15:dlblFieldTable/>
                  <c15:showDataLabelsRange val="0"/>
                </c:ext>
                <c:ext xmlns:c16="http://schemas.microsoft.com/office/drawing/2014/chart" uri="{C3380CC4-5D6E-409C-BE32-E72D297353CC}">
                  <c16:uniqueId val="{00000001-A541-4386-BC6A-EE6554C7D250}"/>
                </c:ext>
              </c:extLst>
            </c:dLbl>
            <c:dLbl>
              <c:idx val="1"/>
              <c:layout>
                <c:manualLayout>
                  <c:x val="-6.7127048901504477E-2"/>
                  <c:y val="-9.1543260788476452E-2"/>
                </c:manualLayout>
              </c:layout>
              <c:tx>
                <c:rich>
                  <a:bodyPr/>
                  <a:lstStyle/>
                  <a:p>
                    <a:r>
                      <a:rPr lang="ja-JP" altLang="en-US" dirty="0" smtClean="0"/>
                      <a:t>Ｒ社　乳酸菌チョコレート</a:t>
                    </a:r>
                    <a:r>
                      <a:rPr lang="en-US" altLang="ja-JP" baseline="0" dirty="0" smtClean="0"/>
                      <a:t>, </a:t>
                    </a:r>
                    <a:fld id="{AC08262B-1882-4D8A-AA51-84CEDE1479CA}" type="VALUE">
                      <a:rPr lang="en-US" altLang="ja-JP" baseline="0"/>
                      <a:pPr/>
                      <a:t>[値]</a:t>
                    </a:fld>
                    <a:endParaRPr lang="en-US" altLang="ja-JP" baseline="0" dirty="0" smtClean="0"/>
                  </a:p>
                </c:rich>
              </c:tx>
              <c:showLegendKey val="0"/>
              <c:showVal val="1"/>
              <c:showCatName val="1"/>
              <c:showSerName val="0"/>
              <c:showPercent val="0"/>
              <c:showBubbleSize val="0"/>
              <c:extLst>
                <c:ext xmlns:c15="http://schemas.microsoft.com/office/drawing/2012/chart" uri="{CE6537A1-D6FC-4f65-9D91-7224C49458BB}">
                  <c15:layout>
                    <c:manualLayout>
                      <c:w val="0.4237925240091282"/>
                      <c:h val="0.25928588304835526"/>
                    </c:manualLayout>
                  </c15:layout>
                  <c15:dlblFieldTable/>
                  <c15:showDataLabelsRange val="0"/>
                </c:ext>
                <c:ext xmlns:c16="http://schemas.microsoft.com/office/drawing/2014/chart" uri="{C3380CC4-5D6E-409C-BE32-E72D297353CC}">
                  <c16:uniqueId val="{00000003-A541-4386-BC6A-EE6554C7D250}"/>
                </c:ext>
              </c:extLst>
            </c:dLbl>
            <c:dLbl>
              <c:idx val="2"/>
              <c:layout>
                <c:manualLayout>
                  <c:x val="9.9774685229819471E-2"/>
                  <c:y val="-0.12838613584613692"/>
                </c:manualLayout>
              </c:layout>
              <c:tx>
                <c:rich>
                  <a:bodyPr/>
                  <a:lstStyle/>
                  <a:p>
                    <a:r>
                      <a:rPr lang="ja-JP" altLang="en-US" dirty="0" smtClean="0"/>
                      <a:t>Ｍ社　マーブルチョコレート</a:t>
                    </a:r>
                    <a:r>
                      <a:rPr lang="en-US" altLang="ja-JP" baseline="0" dirty="0" smtClean="0"/>
                      <a:t>, </a:t>
                    </a:r>
                    <a:fld id="{CE8A8EC7-48CE-4B51-B83C-36B4C1789651}" type="VALUE">
                      <a:rPr lang="en-US" altLang="ja-JP" baseline="0"/>
                      <a:pPr/>
                      <a:t>[値]</a:t>
                    </a:fld>
                    <a:endParaRPr lang="en-US" altLang="ja-JP" baseline="0" dirty="0" smtClean="0"/>
                  </a:p>
                </c:rich>
              </c:tx>
              <c:showLegendKey val="0"/>
              <c:showVal val="1"/>
              <c:showCatName val="1"/>
              <c:showSerName val="0"/>
              <c:showPercent val="0"/>
              <c:showBubbleSize val="0"/>
              <c:extLst>
                <c:ext xmlns:c15="http://schemas.microsoft.com/office/drawing/2012/chart" uri="{CE6537A1-D6FC-4f65-9D91-7224C49458BB}">
                  <c15:layout>
                    <c:manualLayout>
                      <c:w val="0.3835578419332043"/>
                      <c:h val="0.17805756796590821"/>
                    </c:manualLayout>
                  </c15:layout>
                  <c15:dlblFieldTable/>
                  <c15:showDataLabelsRange val="0"/>
                </c:ext>
                <c:ext xmlns:c16="http://schemas.microsoft.com/office/drawing/2014/chart" uri="{C3380CC4-5D6E-409C-BE32-E72D297353CC}">
                  <c16:uniqueId val="{00000005-A541-4386-BC6A-EE6554C7D250}"/>
                </c:ext>
              </c:extLst>
            </c:dLbl>
            <c:dLbl>
              <c:idx val="3"/>
              <c:layout>
                <c:manualLayout>
                  <c:x val="1.843996607006131E-2"/>
                  <c:y val="0.21252028397127051"/>
                </c:manualLayout>
              </c:layout>
              <c:tx>
                <c:rich>
                  <a:bodyPr/>
                  <a:lstStyle/>
                  <a:p>
                    <a:r>
                      <a:rPr lang="ja-JP" altLang="en-US" dirty="0" smtClean="0"/>
                      <a:t>Ｉ社　フェアトレードチョコレート</a:t>
                    </a:r>
                    <a:r>
                      <a:rPr lang="en-US" altLang="ja-JP" baseline="0" dirty="0" smtClean="0"/>
                      <a:t>, </a:t>
                    </a:r>
                    <a:fld id="{6E909B31-AE00-43F8-92B6-6DA222B58B82}" type="VALUE">
                      <a:rPr lang="en-US" altLang="ja-JP" baseline="0"/>
                      <a:pPr/>
                      <a:t>[値]</a:t>
                    </a:fld>
                    <a:endParaRPr lang="en-US" altLang="ja-JP" baseline="0" dirty="0" smtClean="0"/>
                  </a:p>
                </c:rich>
              </c:tx>
              <c:showLegendKey val="0"/>
              <c:showVal val="1"/>
              <c:showCatName val="1"/>
              <c:showSerName val="0"/>
              <c:showPercent val="0"/>
              <c:showBubbleSize val="0"/>
              <c:extLst>
                <c:ext xmlns:c15="http://schemas.microsoft.com/office/drawing/2012/chart" uri="{CE6537A1-D6FC-4f65-9D91-7224C49458BB}">
                  <c15:layout>
                    <c:manualLayout>
                      <c:w val="0.47038926621591914"/>
                      <c:h val="0.18142070449315387"/>
                    </c:manualLayout>
                  </c15:layout>
                  <c15:dlblFieldTable/>
                  <c15:showDataLabelsRange val="0"/>
                </c:ext>
                <c:ext xmlns:c16="http://schemas.microsoft.com/office/drawing/2014/chart" uri="{C3380CC4-5D6E-409C-BE32-E72D297353CC}">
                  <c16:uniqueId val="{00000007-A541-4386-BC6A-EE6554C7D250}"/>
                </c:ext>
              </c:extLst>
            </c:dLbl>
            <c:dLbl>
              <c:idx val="4"/>
              <c:layout>
                <c:manualLayout>
                  <c:x val="-0.30510124909207526"/>
                  <c:y val="-7.6938455293910947E-3"/>
                </c:manualLayout>
              </c:layout>
              <c:tx>
                <c:rich>
                  <a:bodyPr/>
                  <a:lstStyle/>
                  <a:p>
                    <a:r>
                      <a:rPr lang="ja-JP" altLang="en-US" dirty="0" smtClean="0"/>
                      <a:t>Ｍ社　</a:t>
                    </a:r>
                    <a:r>
                      <a:rPr lang="en-US" altLang="ja-JP" dirty="0" smtClean="0"/>
                      <a:t>THE</a:t>
                    </a:r>
                    <a:r>
                      <a:rPr lang="ja-JP" altLang="en-US" dirty="0" smtClean="0"/>
                      <a:t>　チョコレート</a:t>
                    </a:r>
                    <a:r>
                      <a:rPr lang="en-US" altLang="ja-JP" baseline="0" dirty="0" smtClean="0"/>
                      <a:t>, </a:t>
                    </a:r>
                    <a:fld id="{233A4D4D-EC3F-4870-9CA3-5C025C0D3E6C}" type="VALUE">
                      <a:rPr lang="en-US" altLang="ja-JP" baseline="0"/>
                      <a:pPr/>
                      <a:t>[値]</a:t>
                    </a:fld>
                    <a:endParaRPr lang="en-US" altLang="ja-JP" baseline="0" dirty="0" smtClean="0"/>
                  </a:p>
                </c:rich>
              </c:tx>
              <c:showLegendKey val="0"/>
              <c:showVal val="1"/>
              <c:showCatName val="1"/>
              <c:showSerName val="0"/>
              <c:showPercent val="0"/>
              <c:showBubbleSize val="0"/>
              <c:extLst>
                <c:ext xmlns:c15="http://schemas.microsoft.com/office/drawing/2012/chart" uri="{CE6537A1-D6FC-4f65-9D91-7224C49458BB}">
                  <c15:layout>
                    <c:manualLayout>
                      <c:w val="0.38848688518207852"/>
                      <c:h val="0.11168919287319694"/>
                    </c:manualLayout>
                  </c15:layout>
                  <c15:dlblFieldTable/>
                  <c15:showDataLabelsRange val="0"/>
                </c:ext>
                <c:ext xmlns:c16="http://schemas.microsoft.com/office/drawing/2014/chart" uri="{C3380CC4-5D6E-409C-BE32-E72D297353CC}">
                  <c16:uniqueId val="{00000009-A541-4386-BC6A-EE6554C7D250}"/>
                </c:ext>
              </c:extLst>
            </c:dLbl>
            <c:dLbl>
              <c:idx val="5"/>
              <c:layout>
                <c:manualLayout>
                  <c:x val="0.27441073866042809"/>
                  <c:y val="-4.7262193966259594E-2"/>
                </c:manualLayout>
              </c:layout>
              <c:tx>
                <c:rich>
                  <a:bodyPr/>
                  <a:lstStyle/>
                  <a:p>
                    <a:r>
                      <a:rPr lang="ja-JP" altLang="en-US" dirty="0" smtClean="0"/>
                      <a:t>Ｐ社　オリジナルビター</a:t>
                    </a:r>
                    <a:r>
                      <a:rPr lang="en-US" altLang="ja-JP" baseline="0" dirty="0" smtClean="0"/>
                      <a:t>, </a:t>
                    </a:r>
                    <a:fld id="{7711EA51-28ED-4A85-BD9B-24EDDD85DB19}" type="VALUE">
                      <a:rPr lang="en-US" altLang="ja-JP" baseline="0" dirty="0"/>
                      <a:pPr/>
                      <a:t>[値]</a:t>
                    </a:fld>
                    <a:endParaRPr lang="en-US" altLang="ja-JP" baseline="0" dirty="0" smtClean="0"/>
                  </a:p>
                </c:rich>
              </c:tx>
              <c:showLegendKey val="0"/>
              <c:showVal val="1"/>
              <c:showCatName val="1"/>
              <c:showSerName val="0"/>
              <c:showPercent val="0"/>
              <c:showBubbleSize val="0"/>
              <c:extLst>
                <c:ext xmlns:c15="http://schemas.microsoft.com/office/drawing/2012/chart" uri="{CE6537A1-D6FC-4f65-9D91-7224C49458BB}">
                  <c15:layout>
                    <c:manualLayout>
                      <c:w val="0.4361945694008425"/>
                      <c:h val="0.1031072231275785"/>
                    </c:manualLayout>
                  </c15:layout>
                  <c15:dlblFieldTable/>
                  <c15:showDataLabelsRange val="0"/>
                </c:ext>
                <c:ext xmlns:c16="http://schemas.microsoft.com/office/drawing/2014/chart" uri="{C3380CC4-5D6E-409C-BE32-E72D297353CC}">
                  <c16:uniqueId val="{0000000B-A541-4386-BC6A-EE6554C7D250}"/>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Sheet2!$A$40:$A$45</c:f>
              <c:strCache>
                <c:ptCount val="6"/>
                <c:pt idx="0">
                  <c:v>ロッテ　ガーナミルクチョコレート</c:v>
                </c:pt>
                <c:pt idx="1">
                  <c:v>ロッテ　乳酸菌ショコラ</c:v>
                </c:pt>
                <c:pt idx="2">
                  <c:v>ｍ＆ｍ’ｓ</c:v>
                </c:pt>
                <c:pt idx="3">
                  <c:v>イオン　フェアトレードチョコレート</c:v>
                </c:pt>
                <c:pt idx="4">
                  <c:v>明治　THE　チョコレート70%</c:v>
                </c:pt>
                <c:pt idx="5">
                  <c:v>ピープルツリー　オリジナルビター</c:v>
                </c:pt>
              </c:strCache>
            </c:strRef>
          </c:cat>
          <c:val>
            <c:numRef>
              <c:f>Sheet2!$B$40:$B$45</c:f>
              <c:numCache>
                <c:formatCode>General</c:formatCode>
                <c:ptCount val="6"/>
                <c:pt idx="0">
                  <c:v>12</c:v>
                </c:pt>
                <c:pt idx="1">
                  <c:v>6</c:v>
                </c:pt>
                <c:pt idx="2">
                  <c:v>7</c:v>
                </c:pt>
                <c:pt idx="3">
                  <c:v>11</c:v>
                </c:pt>
                <c:pt idx="4">
                  <c:v>0</c:v>
                </c:pt>
                <c:pt idx="5">
                  <c:v>0</c:v>
                </c:pt>
              </c:numCache>
            </c:numRef>
          </c:val>
          <c:extLst>
            <c:ext xmlns:c16="http://schemas.microsoft.com/office/drawing/2014/chart" uri="{C3380CC4-5D6E-409C-BE32-E72D297353CC}">
              <c16:uniqueId val="{0000000C-A541-4386-BC6A-EE6554C7D250}"/>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000"/>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53414423834101"/>
          <c:y val="0.17234306488883464"/>
          <c:w val="0.41855632597558307"/>
          <c:h val="0.8235843263357434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BF2-4A97-B1F1-40D22CE9F01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BF2-4A97-B1F1-40D22CE9F01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BF2-4A97-B1F1-40D22CE9F01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BF2-4A97-B1F1-40D22CE9F01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BF2-4A97-B1F1-40D22CE9F01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BF2-4A97-B1F1-40D22CE9F01F}"/>
              </c:ext>
            </c:extLst>
          </c:dPt>
          <c:dLbls>
            <c:dLbl>
              <c:idx val="0"/>
              <c:layout>
                <c:manualLayout>
                  <c:x val="-0.2292337303064369"/>
                  <c:y val="-0.1615690815182397"/>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4348660472963493"/>
                      <c:h val="0.22611342540239807"/>
                    </c:manualLayout>
                  </c15:layout>
                </c:ext>
                <c:ext xmlns:c16="http://schemas.microsoft.com/office/drawing/2014/chart" uri="{C3380CC4-5D6E-409C-BE32-E72D297353CC}">
                  <c16:uniqueId val="{00000001-EBF2-4A97-B1F1-40D22CE9F01F}"/>
                </c:ext>
              </c:extLst>
            </c:dLbl>
            <c:dLbl>
              <c:idx val="1"/>
              <c:layout>
                <c:manualLayout>
                  <c:x val="-2.7815316789773843E-2"/>
                  <c:y val="0.11678087428868275"/>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6175403878203385"/>
                      <c:h val="0.11825673721303713"/>
                    </c:manualLayout>
                  </c15:layout>
                </c:ext>
                <c:ext xmlns:c16="http://schemas.microsoft.com/office/drawing/2014/chart" uri="{C3380CC4-5D6E-409C-BE32-E72D297353CC}">
                  <c16:uniqueId val="{00000003-EBF2-4A97-B1F1-40D22CE9F01F}"/>
                </c:ext>
              </c:extLst>
            </c:dLbl>
            <c:dLbl>
              <c:idx val="2"/>
              <c:layout>
                <c:manualLayout>
                  <c:x val="-7.6015330257056771E-2"/>
                  <c:y val="0.12154761709785358"/>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6308430706153241"/>
                      <c:h val="9.5236403980855006E-2"/>
                    </c:manualLayout>
                  </c15:layout>
                </c:ext>
                <c:ext xmlns:c16="http://schemas.microsoft.com/office/drawing/2014/chart" uri="{C3380CC4-5D6E-409C-BE32-E72D297353CC}">
                  <c16:uniqueId val="{00000005-EBF2-4A97-B1F1-40D22CE9F01F}"/>
                </c:ext>
              </c:extLst>
            </c:dLbl>
            <c:dLbl>
              <c:idx val="3"/>
              <c:layout>
                <c:manualLayout>
                  <c:x val="-6.057471629859211E-2"/>
                  <c:y val="7.977535967717983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36196362337246957"/>
                      <c:h val="0.16301200435986837"/>
                    </c:manualLayout>
                  </c15:layout>
                </c:ext>
                <c:ext xmlns:c16="http://schemas.microsoft.com/office/drawing/2014/chart" uri="{C3380CC4-5D6E-409C-BE32-E72D297353CC}">
                  <c16:uniqueId val="{00000007-EBF2-4A97-B1F1-40D22CE9F01F}"/>
                </c:ext>
              </c:extLst>
            </c:dLbl>
            <c:dLbl>
              <c:idx val="4"/>
              <c:layout>
                <c:manualLayout>
                  <c:x val="-2.6130223014464236E-2"/>
                  <c:y val="-7.7515927634134712E-3"/>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3515709024388875"/>
                      <c:h val="0.13730401800920813"/>
                    </c:manualLayout>
                  </c15:layout>
                </c:ext>
                <c:ext xmlns:c16="http://schemas.microsoft.com/office/drawing/2014/chart" uri="{C3380CC4-5D6E-409C-BE32-E72D297353CC}">
                  <c16:uniqueId val="{00000009-EBF2-4A97-B1F1-40D22CE9F01F}"/>
                </c:ext>
              </c:extLst>
            </c:dLbl>
            <c:dLbl>
              <c:idx val="5"/>
              <c:layout>
                <c:manualLayout>
                  <c:x val="0.19506143512604068"/>
                  <c:y val="2.5201923627222104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BF2-4A97-B1F1-40D22CE9F01F}"/>
                </c:ext>
              </c:extLst>
            </c:dLbl>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Sheet1!$A$37:$A$42</c:f>
              <c:strCache>
                <c:ptCount val="6"/>
                <c:pt idx="0">
                  <c:v>ガーナ</c:v>
                </c:pt>
                <c:pt idx="1">
                  <c:v>ベネズエラ</c:v>
                </c:pt>
                <c:pt idx="2">
                  <c:v>エクアドル</c:v>
                </c:pt>
                <c:pt idx="3">
                  <c:v>コートジボワール</c:v>
                </c:pt>
                <c:pt idx="4">
                  <c:v>ドミニカ共和国</c:v>
                </c:pt>
                <c:pt idx="5">
                  <c:v>その他</c:v>
                </c:pt>
              </c:strCache>
            </c:strRef>
          </c:cat>
          <c:val>
            <c:numRef>
              <c:f>Sheet1!$B$37:$B$42</c:f>
              <c:numCache>
                <c:formatCode>General</c:formatCode>
                <c:ptCount val="6"/>
                <c:pt idx="0">
                  <c:v>48669</c:v>
                </c:pt>
                <c:pt idx="1">
                  <c:v>5653</c:v>
                </c:pt>
                <c:pt idx="2">
                  <c:v>4185</c:v>
                </c:pt>
                <c:pt idx="3">
                  <c:v>1770</c:v>
                </c:pt>
                <c:pt idx="4">
                  <c:v>1061</c:v>
                </c:pt>
                <c:pt idx="5">
                  <c:v>1853</c:v>
                </c:pt>
              </c:numCache>
            </c:numRef>
          </c:val>
          <c:extLst>
            <c:ext xmlns:c16="http://schemas.microsoft.com/office/drawing/2014/chart" uri="{C3380CC4-5D6E-409C-BE32-E72D297353CC}">
              <c16:uniqueId val="{0000000C-EBF2-4A97-B1F1-40D22CE9F01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292600" cy="34042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11108" y="1"/>
            <a:ext cx="4292600" cy="340427"/>
          </a:xfrm>
          <a:prstGeom prst="rect">
            <a:avLst/>
          </a:prstGeom>
        </p:spPr>
        <p:txBody>
          <a:bodyPr vert="horz" lIns="91440" tIns="45720" rIns="91440" bIns="45720" rtlCol="0"/>
          <a:lstStyle>
            <a:lvl1pPr algn="r">
              <a:defRPr sz="1200"/>
            </a:lvl1pPr>
          </a:lstStyle>
          <a:p>
            <a:fld id="{55077F91-CE70-4D52-B24E-4C737A2A8A73}" type="datetimeFigureOut">
              <a:rPr kumimoji="1" lang="ja-JP" altLang="en-US" smtClean="0"/>
              <a:t>2018/1/16</a:t>
            </a:fld>
            <a:endParaRPr kumimoji="1" lang="ja-JP" altLang="en-US"/>
          </a:p>
        </p:txBody>
      </p:sp>
      <p:sp>
        <p:nvSpPr>
          <p:cNvPr id="4" name="フッター プレースホルダー 3"/>
          <p:cNvSpPr>
            <a:spLocks noGrp="1"/>
          </p:cNvSpPr>
          <p:nvPr>
            <p:ph type="ftr" sz="quarter" idx="2"/>
          </p:nvPr>
        </p:nvSpPr>
        <p:spPr>
          <a:xfrm>
            <a:off x="0" y="6444549"/>
            <a:ext cx="4292600" cy="34042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11108" y="6444549"/>
            <a:ext cx="4292600" cy="340426"/>
          </a:xfrm>
          <a:prstGeom prst="rect">
            <a:avLst/>
          </a:prstGeom>
        </p:spPr>
        <p:txBody>
          <a:bodyPr vert="horz" lIns="91440" tIns="45720" rIns="91440" bIns="45720" rtlCol="0" anchor="b"/>
          <a:lstStyle>
            <a:lvl1pPr algn="r">
              <a:defRPr sz="1200"/>
            </a:lvl1pPr>
          </a:lstStyle>
          <a:p>
            <a:fld id="{6F0631CF-5207-403E-9E2F-55BBB402F55C}" type="slidenum">
              <a:rPr kumimoji="1" lang="ja-JP" altLang="en-US" smtClean="0"/>
              <a:t>‹#›</a:t>
            </a:fld>
            <a:endParaRPr kumimoji="1" lang="ja-JP" altLang="en-US"/>
          </a:p>
        </p:txBody>
      </p:sp>
    </p:spTree>
    <p:extLst>
      <p:ext uri="{BB962C8B-B14F-4D97-AF65-F5344CB8AC3E}">
        <p14:creationId xmlns:p14="http://schemas.microsoft.com/office/powerpoint/2010/main" val="3149084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292600" cy="34042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11108" y="1"/>
            <a:ext cx="4292600" cy="340427"/>
          </a:xfrm>
          <a:prstGeom prst="rect">
            <a:avLst/>
          </a:prstGeom>
        </p:spPr>
        <p:txBody>
          <a:bodyPr vert="horz" lIns="91440" tIns="45720" rIns="91440" bIns="45720" rtlCol="0"/>
          <a:lstStyle>
            <a:lvl1pPr algn="r">
              <a:defRPr sz="1200"/>
            </a:lvl1pPr>
          </a:lstStyle>
          <a:p>
            <a:fld id="{B4BEDC5D-AFC5-4518-88A3-9A9372EC42BE}" type="datetimeFigureOut">
              <a:rPr kumimoji="1" lang="ja-JP" altLang="en-US" smtClean="0"/>
              <a:t>2018/1/16</a:t>
            </a:fld>
            <a:endParaRPr kumimoji="1" lang="ja-JP" altLang="en-US"/>
          </a:p>
        </p:txBody>
      </p:sp>
      <p:sp>
        <p:nvSpPr>
          <p:cNvPr id="4" name="スライド イメージ プレースホルダー 3"/>
          <p:cNvSpPr>
            <a:spLocks noGrp="1" noRot="1" noChangeAspect="1"/>
          </p:cNvSpPr>
          <p:nvPr>
            <p:ph type="sldImg" idx="2"/>
          </p:nvPr>
        </p:nvSpPr>
        <p:spPr>
          <a:xfrm>
            <a:off x="2916238" y="847725"/>
            <a:ext cx="4073525" cy="22907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0600" y="3265269"/>
            <a:ext cx="7924800" cy="267158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444549"/>
            <a:ext cx="4292600" cy="34042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11108" y="6444549"/>
            <a:ext cx="4292600" cy="340426"/>
          </a:xfrm>
          <a:prstGeom prst="rect">
            <a:avLst/>
          </a:prstGeom>
        </p:spPr>
        <p:txBody>
          <a:bodyPr vert="horz" lIns="91440" tIns="45720" rIns="91440" bIns="45720" rtlCol="0" anchor="b"/>
          <a:lstStyle>
            <a:lvl1pPr algn="r">
              <a:defRPr sz="1200"/>
            </a:lvl1pPr>
          </a:lstStyle>
          <a:p>
            <a:fld id="{82B718BF-3EE1-48EB-B010-11E6AAF098A2}" type="slidenum">
              <a:rPr kumimoji="1" lang="ja-JP" altLang="en-US" smtClean="0"/>
              <a:t>‹#›</a:t>
            </a:fld>
            <a:endParaRPr kumimoji="1" lang="ja-JP" altLang="en-US"/>
          </a:p>
        </p:txBody>
      </p:sp>
    </p:spTree>
    <p:extLst>
      <p:ext uri="{BB962C8B-B14F-4D97-AF65-F5344CB8AC3E}">
        <p14:creationId xmlns:p14="http://schemas.microsoft.com/office/powerpoint/2010/main" val="22959721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全体の</a:t>
            </a:r>
            <a:r>
              <a:rPr kumimoji="1" lang="en-US" altLang="ja-JP" dirty="0" smtClean="0"/>
              <a:t>40%</a:t>
            </a:r>
            <a:r>
              <a:rPr kumimoji="1" lang="ja-JP" altLang="en-US" dirty="0" smtClean="0"/>
              <a:t>をコートジボワールが生産，ガーナはコートジボワールの生産量の半分</a:t>
            </a:r>
            <a:endParaRPr kumimoji="1" lang="ja-JP" altLang="en-US" dirty="0"/>
          </a:p>
        </p:txBody>
      </p:sp>
      <p:sp>
        <p:nvSpPr>
          <p:cNvPr id="4" name="スライド番号プレースホルダー 3"/>
          <p:cNvSpPr>
            <a:spLocks noGrp="1"/>
          </p:cNvSpPr>
          <p:nvPr>
            <p:ph type="sldNum" sz="quarter" idx="10"/>
          </p:nvPr>
        </p:nvSpPr>
        <p:spPr/>
        <p:txBody>
          <a:bodyPr/>
          <a:lstStyle/>
          <a:p>
            <a:fld id="{82B718BF-3EE1-48EB-B010-11E6AAF098A2}" type="slidenum">
              <a:rPr kumimoji="1" lang="ja-JP" altLang="en-US" smtClean="0"/>
              <a:t>6</a:t>
            </a:fld>
            <a:endParaRPr kumimoji="1" lang="ja-JP" altLang="en-US"/>
          </a:p>
        </p:txBody>
      </p:sp>
    </p:spTree>
    <p:extLst>
      <p:ext uri="{BB962C8B-B14F-4D97-AF65-F5344CB8AC3E}">
        <p14:creationId xmlns:p14="http://schemas.microsoft.com/office/powerpoint/2010/main" val="2044478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8703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6367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1533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ja-JP" altLang="en-US" smtClean="0"/>
              <a:t>マスター タイトルの書式設定</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51393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3823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ja-JP" altLang="en-US" smtClean="0"/>
              <a:t>マスター タイトルの書式設定</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fld id="{B61BEF0D-F0BB-DE4B-95CE-6DB70DBA9567}" type="datetimeFigureOut">
              <a:rPr lang="en-US" smtClean="0"/>
              <a:pPr/>
              <a:t>1/16/2018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5869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ja-JP" altLang="en-US" smtClean="0"/>
              <a:t>マスター タイトルの書式設定</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fld id="{B61BEF0D-F0BB-DE4B-95CE-6DB70DBA9567}" type="datetimeFigureOut">
              <a:rPr lang="en-US" smtClean="0"/>
              <a:pPr/>
              <a:t>1/16/2018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1304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1276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6869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2303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8660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1244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2854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913794" y="215900"/>
            <a:ext cx="10353762" cy="970450"/>
          </a:xfrm>
        </p:spPr>
        <p:txBody>
          <a:bodyPr>
            <a:normAutofit/>
          </a:bodyPr>
          <a:lstStyle>
            <a:lvl1pPr>
              <a:defRPr sz="4800">
                <a:latin typeface="メイリオ" panose="020B0604030504040204" pitchFamily="50" charset="-128"/>
                <a:ea typeface="メイリオ" panose="020B0604030504040204" pitchFamily="50" charset="-128"/>
              </a:defRPr>
            </a:lvl1p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57917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6253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569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829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61BEF0D-F0BB-DE4B-95CE-6DB70DBA9567}" type="datetimeFigureOut">
              <a:rPr lang="en-US" smtClean="0"/>
              <a:pPr/>
              <a:t>1/16/2018</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8012402"/>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ctr" defTabSz="457200" rtl="0" eaLnBrk="1" latinLnBrk="0" hangingPunct="1">
        <a:spcBef>
          <a:spcPct val="0"/>
        </a:spcBef>
        <a:buNone/>
        <a:defRPr kumimoji="1"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kumimoji="1"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kumimoji="1"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kumimoji="1"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09600" y="1769540"/>
            <a:ext cx="10626435" cy="1828801"/>
          </a:xfrm>
        </p:spPr>
        <p:txBody>
          <a:bodyPr>
            <a:normAutofit/>
          </a:bodyPr>
          <a:lstStyle/>
          <a:p>
            <a:r>
              <a:rPr lang="ja-JP" altLang="en-US" dirty="0">
                <a:latin typeface="メイリオ" panose="020B0604030504040204" pitchFamily="50" charset="-128"/>
                <a:ea typeface="メイリオ" panose="020B0604030504040204" pitchFamily="50" charset="-128"/>
              </a:rPr>
              <a:t>持続可能な社会を目指して、自分たちにできることを考えよう！</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04489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877" y="215900"/>
            <a:ext cx="10353762" cy="970450"/>
          </a:xfrm>
        </p:spPr>
        <p:txBody>
          <a:bodyPr/>
          <a:lstStyle/>
          <a:p>
            <a:pPr algn="l"/>
            <a:r>
              <a:rPr lang="ja-JP" altLang="en-US" dirty="0" smtClean="0"/>
              <a:t>出荷・輸送</a:t>
            </a:r>
            <a:endParaRPr kumimoji="1" lang="ja-JP" altLang="en-US" dirty="0"/>
          </a:p>
        </p:txBody>
      </p:sp>
      <p:sp>
        <p:nvSpPr>
          <p:cNvPr id="7" name="タイトル 1"/>
          <p:cNvSpPr txBox="1">
            <a:spLocks/>
          </p:cNvSpPr>
          <p:nvPr/>
        </p:nvSpPr>
        <p:spPr>
          <a:xfrm>
            <a:off x="428877" y="3524184"/>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kumimoji="1" sz="4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メイリオ" panose="020B0604030504040204" pitchFamily="50" charset="-128"/>
                <a:ea typeface="メイリオ" panose="020B0604030504040204" pitchFamily="50" charset="-128"/>
                <a:cs typeface="Trebuchet M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dirty="0" smtClean="0"/>
              <a:t>加工、製菓メーカー、専門店</a:t>
            </a:r>
            <a:endParaRPr lang="ja-JP" altLang="en-US" dirty="0"/>
          </a:p>
        </p:txBody>
      </p:sp>
      <p:pic>
        <p:nvPicPr>
          <p:cNvPr id="6" name="図 5"/>
          <p:cNvPicPr>
            <a:picLocks noChangeAspect="1"/>
          </p:cNvPicPr>
          <p:nvPr/>
        </p:nvPicPr>
        <p:blipFill>
          <a:blip r:embed="rId2"/>
          <a:stretch>
            <a:fillRect/>
          </a:stretch>
        </p:blipFill>
        <p:spPr>
          <a:xfrm>
            <a:off x="3656292" y="1131743"/>
            <a:ext cx="2847975" cy="2124075"/>
          </a:xfrm>
          <a:prstGeom prst="rect">
            <a:avLst/>
          </a:prstGeom>
          <a:effectLst>
            <a:softEdge rad="1270000"/>
          </a:effectLst>
        </p:spPr>
      </p:pic>
      <p:pic>
        <p:nvPicPr>
          <p:cNvPr id="8" name="図 7"/>
          <p:cNvPicPr>
            <a:picLocks noChangeAspect="1"/>
          </p:cNvPicPr>
          <p:nvPr/>
        </p:nvPicPr>
        <p:blipFill>
          <a:blip r:embed="rId3"/>
          <a:stretch>
            <a:fillRect/>
          </a:stretch>
        </p:blipFill>
        <p:spPr>
          <a:xfrm>
            <a:off x="506246" y="1131743"/>
            <a:ext cx="2838450" cy="2105025"/>
          </a:xfrm>
          <a:prstGeom prst="rect">
            <a:avLst/>
          </a:prstGeom>
          <a:effectLst>
            <a:softEdge rad="1270000"/>
          </a:effectLst>
        </p:spPr>
      </p:pic>
      <p:sp>
        <p:nvSpPr>
          <p:cNvPr id="3" name="正方形/長方形 2"/>
          <p:cNvSpPr/>
          <p:nvPr/>
        </p:nvSpPr>
        <p:spPr>
          <a:xfrm>
            <a:off x="506246" y="4378036"/>
            <a:ext cx="625186" cy="2214493"/>
          </a:xfrm>
          <a:prstGeom prst="rect">
            <a:avLst/>
          </a:prstGeom>
          <a:noFill/>
          <a:ln w="28575"/>
        </p:spPr>
        <p:style>
          <a:lnRef idx="2">
            <a:schemeClr val="accent6"/>
          </a:lnRef>
          <a:fillRef idx="1">
            <a:schemeClr val="lt1"/>
          </a:fillRef>
          <a:effectRef idx="0">
            <a:schemeClr val="accent6"/>
          </a:effectRef>
          <a:fontRef idx="minor">
            <a:schemeClr val="dk1"/>
          </a:fontRef>
        </p:style>
        <p:txBody>
          <a:bodyPr vert="eaVert" tIns="0" bIns="0" rtlCol="0" anchor="ctr"/>
          <a:lstStyle/>
          <a:p>
            <a:pPr algn="ctr"/>
            <a:r>
              <a:rPr kumimoji="1" lang="ja-JP" altLang="en-US" sz="3200" dirty="0" smtClean="0">
                <a:solidFill>
                  <a:schemeClr val="tx1"/>
                </a:solidFill>
                <a:latin typeface="メイリオ" panose="020B0604030504040204" pitchFamily="50" charset="-128"/>
                <a:ea typeface="メイリオ" panose="020B0604030504040204" pitchFamily="50" charset="-128"/>
              </a:rPr>
              <a:t>豆の選別</a:t>
            </a:r>
            <a:endParaRPr kumimoji="1"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4" name="右矢印 3"/>
          <p:cNvSpPr/>
          <p:nvPr/>
        </p:nvSpPr>
        <p:spPr>
          <a:xfrm>
            <a:off x="1131432" y="5160319"/>
            <a:ext cx="454788" cy="612000"/>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5" name="正方形/長方形 24"/>
          <p:cNvSpPr/>
          <p:nvPr/>
        </p:nvSpPr>
        <p:spPr>
          <a:xfrm>
            <a:off x="1594606" y="4378036"/>
            <a:ext cx="625186" cy="2214493"/>
          </a:xfrm>
          <a:prstGeom prst="rect">
            <a:avLst/>
          </a:prstGeom>
          <a:noFill/>
          <a:ln w="28575"/>
        </p:spPr>
        <p:style>
          <a:lnRef idx="2">
            <a:schemeClr val="accent6"/>
          </a:lnRef>
          <a:fillRef idx="1">
            <a:schemeClr val="lt1"/>
          </a:fillRef>
          <a:effectRef idx="0">
            <a:schemeClr val="accent6"/>
          </a:effectRef>
          <a:fontRef idx="minor">
            <a:schemeClr val="dk1"/>
          </a:fontRef>
        </p:style>
        <p:txBody>
          <a:bodyPr vert="eaVert" tIns="0" bIns="0" rtlCol="0" anchor="ctr"/>
          <a:lstStyle/>
          <a:p>
            <a:pPr algn="ctr"/>
            <a:r>
              <a:rPr kumimoji="1" lang="ja-JP" altLang="en-US" sz="3200" dirty="0">
                <a:solidFill>
                  <a:schemeClr val="tx1"/>
                </a:solidFill>
                <a:latin typeface="メイリオ" panose="020B0604030504040204" pitchFamily="50" charset="-128"/>
                <a:ea typeface="メイリオ" panose="020B0604030504040204" pitchFamily="50" charset="-128"/>
              </a:rPr>
              <a:t>焙煎</a:t>
            </a:r>
          </a:p>
        </p:txBody>
      </p:sp>
      <p:sp>
        <p:nvSpPr>
          <p:cNvPr id="26" name="右矢印 25"/>
          <p:cNvSpPr/>
          <p:nvPr/>
        </p:nvSpPr>
        <p:spPr>
          <a:xfrm>
            <a:off x="2219792" y="5160319"/>
            <a:ext cx="454788" cy="612000"/>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7" name="正方形/長方形 26"/>
          <p:cNvSpPr/>
          <p:nvPr/>
        </p:nvSpPr>
        <p:spPr>
          <a:xfrm>
            <a:off x="2674580" y="4378036"/>
            <a:ext cx="625186" cy="2214493"/>
          </a:xfrm>
          <a:prstGeom prst="rect">
            <a:avLst/>
          </a:prstGeom>
          <a:noFill/>
          <a:ln w="28575"/>
        </p:spPr>
        <p:style>
          <a:lnRef idx="2">
            <a:schemeClr val="accent6"/>
          </a:lnRef>
          <a:fillRef idx="1">
            <a:schemeClr val="lt1"/>
          </a:fillRef>
          <a:effectRef idx="0">
            <a:schemeClr val="accent6"/>
          </a:effectRef>
          <a:fontRef idx="minor">
            <a:schemeClr val="dk1"/>
          </a:fontRef>
        </p:style>
        <p:txBody>
          <a:bodyPr vert="eaVert" tIns="0" bIns="0" rtlCol="0" anchor="ctr"/>
          <a:lstStyle/>
          <a:p>
            <a:pPr algn="ctr"/>
            <a:r>
              <a:rPr kumimoji="1" lang="ja-JP" altLang="en-US" sz="3200" dirty="0" smtClean="0">
                <a:solidFill>
                  <a:schemeClr val="tx1"/>
                </a:solidFill>
                <a:latin typeface="メイリオ" panose="020B0604030504040204" pitchFamily="50" charset="-128"/>
                <a:ea typeface="メイリオ" panose="020B0604030504040204" pitchFamily="50" charset="-128"/>
              </a:rPr>
              <a:t>皮の除去</a:t>
            </a:r>
            <a:endParaRPr kumimoji="1"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28" name="右矢印 27"/>
          <p:cNvSpPr/>
          <p:nvPr/>
        </p:nvSpPr>
        <p:spPr>
          <a:xfrm>
            <a:off x="3299766" y="5160319"/>
            <a:ext cx="454788" cy="612000"/>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9" name="正方形/長方形 28"/>
          <p:cNvSpPr/>
          <p:nvPr/>
        </p:nvSpPr>
        <p:spPr>
          <a:xfrm>
            <a:off x="3755264" y="4378036"/>
            <a:ext cx="625186" cy="2214493"/>
          </a:xfrm>
          <a:prstGeom prst="rect">
            <a:avLst/>
          </a:prstGeom>
          <a:noFill/>
          <a:ln w="28575"/>
        </p:spPr>
        <p:style>
          <a:lnRef idx="2">
            <a:schemeClr val="accent6"/>
          </a:lnRef>
          <a:fillRef idx="1">
            <a:schemeClr val="lt1"/>
          </a:fillRef>
          <a:effectRef idx="0">
            <a:schemeClr val="accent6"/>
          </a:effectRef>
          <a:fontRef idx="minor">
            <a:schemeClr val="dk1"/>
          </a:fontRef>
        </p:style>
        <p:txBody>
          <a:bodyPr vert="eaVert" tIns="0" bIns="0" rtlCol="0" anchor="ctr"/>
          <a:lstStyle/>
          <a:p>
            <a:pPr algn="ctr"/>
            <a:r>
              <a:rPr kumimoji="1" lang="ja-JP" altLang="en-US" sz="3200" dirty="0" smtClean="0">
                <a:solidFill>
                  <a:schemeClr val="tx1"/>
                </a:solidFill>
                <a:latin typeface="メイリオ" panose="020B0604030504040204" pitchFamily="50" charset="-128"/>
                <a:ea typeface="メイリオ" panose="020B0604030504040204" pitchFamily="50" charset="-128"/>
              </a:rPr>
              <a:t>すりつぶす</a:t>
            </a:r>
            <a:endParaRPr kumimoji="1"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30" name="右矢印 29"/>
          <p:cNvSpPr/>
          <p:nvPr/>
        </p:nvSpPr>
        <p:spPr>
          <a:xfrm>
            <a:off x="4380450" y="5160319"/>
            <a:ext cx="454788" cy="612000"/>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31" name="正方形/長方形 30"/>
          <p:cNvSpPr/>
          <p:nvPr/>
        </p:nvSpPr>
        <p:spPr>
          <a:xfrm>
            <a:off x="4843624" y="4378036"/>
            <a:ext cx="625186" cy="2214493"/>
          </a:xfrm>
          <a:prstGeom prst="rect">
            <a:avLst/>
          </a:prstGeom>
          <a:noFill/>
          <a:ln w="28575"/>
        </p:spPr>
        <p:style>
          <a:lnRef idx="2">
            <a:schemeClr val="accent6"/>
          </a:lnRef>
          <a:fillRef idx="1">
            <a:schemeClr val="lt1"/>
          </a:fillRef>
          <a:effectRef idx="0">
            <a:schemeClr val="accent6"/>
          </a:effectRef>
          <a:fontRef idx="minor">
            <a:schemeClr val="dk1"/>
          </a:fontRef>
        </p:style>
        <p:txBody>
          <a:bodyPr vert="eaVert" tIns="0" bIns="0" rtlCol="0" anchor="ctr"/>
          <a:lstStyle/>
          <a:p>
            <a:pPr algn="ctr"/>
            <a:r>
              <a:rPr kumimoji="1" lang="ja-JP" altLang="en-US" sz="3200" dirty="0">
                <a:solidFill>
                  <a:schemeClr val="tx1"/>
                </a:solidFill>
                <a:latin typeface="メイリオ" panose="020B0604030504040204" pitchFamily="50" charset="-128"/>
                <a:ea typeface="メイリオ" panose="020B0604030504040204" pitchFamily="50" charset="-128"/>
              </a:rPr>
              <a:t>混</a:t>
            </a:r>
            <a:r>
              <a:rPr kumimoji="1" lang="ja-JP" altLang="en-US" sz="3200" dirty="0" smtClean="0">
                <a:solidFill>
                  <a:schemeClr val="tx1"/>
                </a:solidFill>
                <a:latin typeface="メイリオ" panose="020B0604030504040204" pitchFamily="50" charset="-128"/>
                <a:ea typeface="メイリオ" panose="020B0604030504040204" pitchFamily="50" charset="-128"/>
              </a:rPr>
              <a:t>ぜる</a:t>
            </a:r>
            <a:endParaRPr kumimoji="1"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32" name="右矢印 31"/>
          <p:cNvSpPr/>
          <p:nvPr/>
        </p:nvSpPr>
        <p:spPr>
          <a:xfrm>
            <a:off x="5468810" y="5160319"/>
            <a:ext cx="454788" cy="612000"/>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33" name="正方形/長方形 32"/>
          <p:cNvSpPr/>
          <p:nvPr/>
        </p:nvSpPr>
        <p:spPr>
          <a:xfrm>
            <a:off x="5933725" y="4378036"/>
            <a:ext cx="625186" cy="2214493"/>
          </a:xfrm>
          <a:prstGeom prst="rect">
            <a:avLst/>
          </a:prstGeom>
          <a:noFill/>
          <a:ln w="28575"/>
        </p:spPr>
        <p:style>
          <a:lnRef idx="2">
            <a:schemeClr val="accent6"/>
          </a:lnRef>
          <a:fillRef idx="1">
            <a:schemeClr val="lt1"/>
          </a:fillRef>
          <a:effectRef idx="0">
            <a:schemeClr val="accent6"/>
          </a:effectRef>
          <a:fontRef idx="minor">
            <a:schemeClr val="dk1"/>
          </a:fontRef>
        </p:style>
        <p:txBody>
          <a:bodyPr vert="eaVert" tIns="0" bIns="0" rtlCol="0" anchor="ctr"/>
          <a:lstStyle/>
          <a:p>
            <a:pPr algn="ctr"/>
            <a:r>
              <a:rPr kumimoji="1" lang="ja-JP" altLang="en-US" sz="3200" dirty="0">
                <a:solidFill>
                  <a:schemeClr val="tx1"/>
                </a:solidFill>
                <a:latin typeface="メイリオ" panose="020B0604030504040204" pitchFamily="50" charset="-128"/>
                <a:ea typeface="メイリオ" panose="020B0604030504040204" pitchFamily="50" charset="-128"/>
              </a:rPr>
              <a:t>細</a:t>
            </a:r>
            <a:r>
              <a:rPr kumimoji="1" lang="ja-JP" altLang="en-US" sz="3200" dirty="0" smtClean="0">
                <a:solidFill>
                  <a:schemeClr val="tx1"/>
                </a:solidFill>
                <a:latin typeface="メイリオ" panose="020B0604030504040204" pitchFamily="50" charset="-128"/>
                <a:ea typeface="メイリオ" panose="020B0604030504040204" pitchFamily="50" charset="-128"/>
              </a:rPr>
              <a:t>かくす</a:t>
            </a:r>
            <a:r>
              <a:rPr kumimoji="1" lang="ja-JP" altLang="en-US" sz="3200" dirty="0">
                <a:solidFill>
                  <a:schemeClr val="tx1"/>
                </a:solidFill>
                <a:latin typeface="メイリオ" panose="020B0604030504040204" pitchFamily="50" charset="-128"/>
                <a:ea typeface="メイリオ" panose="020B0604030504040204" pitchFamily="50" charset="-128"/>
              </a:rPr>
              <a:t>る</a:t>
            </a:r>
          </a:p>
        </p:txBody>
      </p:sp>
      <p:sp>
        <p:nvSpPr>
          <p:cNvPr id="34" name="右矢印 33"/>
          <p:cNvSpPr/>
          <p:nvPr/>
        </p:nvSpPr>
        <p:spPr>
          <a:xfrm>
            <a:off x="6558911" y="5160319"/>
            <a:ext cx="454788" cy="612000"/>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35" name="正方形/長方形 34"/>
          <p:cNvSpPr/>
          <p:nvPr/>
        </p:nvSpPr>
        <p:spPr>
          <a:xfrm>
            <a:off x="7013699" y="4378036"/>
            <a:ext cx="625186" cy="2214493"/>
          </a:xfrm>
          <a:prstGeom prst="rect">
            <a:avLst/>
          </a:prstGeom>
          <a:noFill/>
          <a:ln w="28575"/>
        </p:spPr>
        <p:style>
          <a:lnRef idx="2">
            <a:schemeClr val="accent6"/>
          </a:lnRef>
          <a:fillRef idx="1">
            <a:schemeClr val="lt1"/>
          </a:fillRef>
          <a:effectRef idx="0">
            <a:schemeClr val="accent6"/>
          </a:effectRef>
          <a:fontRef idx="minor">
            <a:schemeClr val="dk1"/>
          </a:fontRef>
        </p:style>
        <p:txBody>
          <a:bodyPr vert="eaVert" tIns="0" bIns="0" rtlCol="0" anchor="ctr"/>
          <a:lstStyle/>
          <a:p>
            <a:pPr algn="ctr"/>
            <a:r>
              <a:rPr kumimoji="1" lang="ja-JP" altLang="en-US" sz="3200" dirty="0">
                <a:solidFill>
                  <a:schemeClr val="tx1"/>
                </a:solidFill>
                <a:latin typeface="メイリオ" panose="020B0604030504040204" pitchFamily="50" charset="-128"/>
                <a:ea typeface="メイリオ" panose="020B0604030504040204" pitchFamily="50" charset="-128"/>
              </a:rPr>
              <a:t>練り上</a:t>
            </a:r>
            <a:r>
              <a:rPr kumimoji="1" lang="ja-JP" altLang="en-US" sz="3200" dirty="0" smtClean="0">
                <a:solidFill>
                  <a:schemeClr val="tx1"/>
                </a:solidFill>
                <a:latin typeface="メイリオ" panose="020B0604030504040204" pitchFamily="50" charset="-128"/>
                <a:ea typeface="メイリオ" panose="020B0604030504040204" pitchFamily="50" charset="-128"/>
              </a:rPr>
              <a:t>げる</a:t>
            </a:r>
            <a:endParaRPr kumimoji="1"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36" name="右矢印 35"/>
          <p:cNvSpPr/>
          <p:nvPr/>
        </p:nvSpPr>
        <p:spPr>
          <a:xfrm>
            <a:off x="7638885" y="5160319"/>
            <a:ext cx="454788" cy="612000"/>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37" name="正方形/長方形 36"/>
          <p:cNvSpPr/>
          <p:nvPr/>
        </p:nvSpPr>
        <p:spPr>
          <a:xfrm>
            <a:off x="8131337" y="4363287"/>
            <a:ext cx="625186" cy="2214493"/>
          </a:xfrm>
          <a:prstGeom prst="rect">
            <a:avLst/>
          </a:prstGeom>
          <a:noFill/>
          <a:ln w="28575"/>
        </p:spPr>
        <p:style>
          <a:lnRef idx="2">
            <a:schemeClr val="accent6"/>
          </a:lnRef>
          <a:fillRef idx="1">
            <a:schemeClr val="lt1"/>
          </a:fillRef>
          <a:effectRef idx="0">
            <a:schemeClr val="accent6"/>
          </a:effectRef>
          <a:fontRef idx="minor">
            <a:schemeClr val="dk1"/>
          </a:fontRef>
        </p:style>
        <p:txBody>
          <a:bodyPr vert="eaVert" tIns="0" bIns="0" rtlCol="0" anchor="ctr"/>
          <a:lstStyle/>
          <a:p>
            <a:pPr algn="ctr"/>
            <a:r>
              <a:rPr kumimoji="1" lang="ja-JP" altLang="en-US" sz="3200" dirty="0" smtClean="0">
                <a:solidFill>
                  <a:schemeClr val="tx1"/>
                </a:solidFill>
                <a:latin typeface="メイリオ" panose="020B0604030504040204" pitchFamily="50" charset="-128"/>
                <a:ea typeface="メイリオ" panose="020B0604030504040204" pitchFamily="50" charset="-128"/>
              </a:rPr>
              <a:t>温度調節</a:t>
            </a:r>
            <a:endParaRPr kumimoji="1"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38" name="右矢印 37"/>
          <p:cNvSpPr/>
          <p:nvPr/>
        </p:nvSpPr>
        <p:spPr>
          <a:xfrm>
            <a:off x="8756523" y="5145570"/>
            <a:ext cx="454788" cy="612000"/>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39" name="正方形/長方形 38"/>
          <p:cNvSpPr/>
          <p:nvPr/>
        </p:nvSpPr>
        <p:spPr>
          <a:xfrm>
            <a:off x="9235009" y="4363287"/>
            <a:ext cx="625186" cy="2214493"/>
          </a:xfrm>
          <a:prstGeom prst="rect">
            <a:avLst/>
          </a:prstGeom>
          <a:noFill/>
          <a:ln w="28575"/>
        </p:spPr>
        <p:style>
          <a:lnRef idx="2">
            <a:schemeClr val="accent6"/>
          </a:lnRef>
          <a:fillRef idx="1">
            <a:schemeClr val="lt1"/>
          </a:fillRef>
          <a:effectRef idx="0">
            <a:schemeClr val="accent6"/>
          </a:effectRef>
          <a:fontRef idx="minor">
            <a:schemeClr val="dk1"/>
          </a:fontRef>
        </p:style>
        <p:txBody>
          <a:bodyPr vert="eaVert" tIns="0" bIns="0" rtlCol="0" anchor="ctr"/>
          <a:lstStyle/>
          <a:p>
            <a:pPr algn="ctr"/>
            <a:r>
              <a:rPr kumimoji="1" lang="ja-JP" altLang="en-US" sz="3200" dirty="0" smtClean="0">
                <a:solidFill>
                  <a:schemeClr val="tx1"/>
                </a:solidFill>
                <a:latin typeface="メイリオ" panose="020B0604030504040204" pitchFamily="50" charset="-128"/>
                <a:ea typeface="メイリオ" panose="020B0604030504040204" pitchFamily="50" charset="-128"/>
              </a:rPr>
              <a:t>型に流す</a:t>
            </a:r>
            <a:endParaRPr kumimoji="1"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40" name="右矢印 39"/>
          <p:cNvSpPr/>
          <p:nvPr/>
        </p:nvSpPr>
        <p:spPr>
          <a:xfrm>
            <a:off x="9860195" y="5145570"/>
            <a:ext cx="454788" cy="612000"/>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41" name="正方形/長方形 40"/>
          <p:cNvSpPr/>
          <p:nvPr/>
        </p:nvSpPr>
        <p:spPr>
          <a:xfrm>
            <a:off x="10343180" y="4363287"/>
            <a:ext cx="625186" cy="2214493"/>
          </a:xfrm>
          <a:prstGeom prst="rect">
            <a:avLst/>
          </a:prstGeom>
          <a:noFill/>
          <a:ln w="28575"/>
        </p:spPr>
        <p:style>
          <a:lnRef idx="2">
            <a:schemeClr val="accent6"/>
          </a:lnRef>
          <a:fillRef idx="1">
            <a:schemeClr val="lt1"/>
          </a:fillRef>
          <a:effectRef idx="0">
            <a:schemeClr val="accent6"/>
          </a:effectRef>
          <a:fontRef idx="minor">
            <a:schemeClr val="dk1"/>
          </a:fontRef>
        </p:style>
        <p:txBody>
          <a:bodyPr vert="eaVert" tIns="0" bIns="0" rtlCol="0" anchor="ctr"/>
          <a:lstStyle/>
          <a:p>
            <a:pPr algn="ctr"/>
            <a:r>
              <a:rPr kumimoji="1" lang="ja-JP" altLang="en-US" sz="3200" dirty="0">
                <a:solidFill>
                  <a:schemeClr val="tx1"/>
                </a:solidFill>
                <a:latin typeface="メイリオ" panose="020B0604030504040204" pitchFamily="50" charset="-128"/>
                <a:ea typeface="メイリオ" panose="020B0604030504040204" pitchFamily="50" charset="-128"/>
              </a:rPr>
              <a:t>冷</a:t>
            </a:r>
            <a:r>
              <a:rPr kumimoji="1" lang="ja-JP" altLang="en-US" sz="3200" dirty="0" smtClean="0">
                <a:solidFill>
                  <a:schemeClr val="tx1"/>
                </a:solidFill>
                <a:latin typeface="メイリオ" panose="020B0604030504040204" pitchFamily="50" charset="-128"/>
                <a:ea typeface="メイリオ" panose="020B0604030504040204" pitchFamily="50" charset="-128"/>
              </a:rPr>
              <a:t>やす</a:t>
            </a:r>
            <a:endParaRPr kumimoji="1"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42" name="テキスト ボックス 41"/>
          <p:cNvSpPr txBox="1"/>
          <p:nvPr/>
        </p:nvSpPr>
        <p:spPr>
          <a:xfrm>
            <a:off x="6554485" y="1134334"/>
            <a:ext cx="5346570" cy="1569660"/>
          </a:xfrm>
          <a:prstGeom prst="rect">
            <a:avLst/>
          </a:prstGeom>
          <a:noFill/>
        </p:spPr>
        <p:txBody>
          <a:bodyPr wrap="square" rtlCol="0">
            <a:spAutoFit/>
          </a:bodyPr>
          <a:lstStyle/>
          <a:p>
            <a:pPr marL="457200" indent="-457200">
              <a:buFont typeface="Wingdings" panose="05000000000000000000" pitchFamily="2" charset="2"/>
              <a:buChar char="u"/>
            </a:pPr>
            <a:r>
              <a:rPr kumimoji="1" lang="ja-JP" altLang="en-US" sz="3200" dirty="0" smtClean="0">
                <a:latin typeface="メイリオ" panose="020B0604030504040204" pitchFamily="50" charset="-128"/>
                <a:ea typeface="メイリオ" panose="020B0604030504040204" pitchFamily="50" charset="-128"/>
              </a:rPr>
              <a:t>直線で約１万</a:t>
            </a:r>
            <a:r>
              <a:rPr kumimoji="1" lang="en-US" altLang="ja-JP" sz="3200" dirty="0" smtClean="0">
                <a:latin typeface="メイリオ" panose="020B0604030504040204" pitchFamily="50" charset="-128"/>
                <a:ea typeface="メイリオ" panose="020B0604030504040204" pitchFamily="50" charset="-128"/>
              </a:rPr>
              <a:t>5000</a:t>
            </a:r>
            <a:r>
              <a:rPr kumimoji="1" lang="ja-JP" altLang="en-US" sz="3200" dirty="0" smtClean="0">
                <a:latin typeface="メイリオ" panose="020B0604030504040204" pitchFamily="50" charset="-128"/>
                <a:ea typeface="メイリオ" panose="020B0604030504040204" pitchFamily="50" charset="-128"/>
              </a:rPr>
              <a:t>ｋｍ、船で約</a:t>
            </a:r>
            <a:r>
              <a:rPr kumimoji="1" lang="en-US" altLang="ja-JP" sz="3200" dirty="0" smtClean="0">
                <a:latin typeface="メイリオ" panose="020B0604030504040204" pitchFamily="50" charset="-128"/>
                <a:ea typeface="メイリオ" panose="020B0604030504040204" pitchFamily="50" charset="-128"/>
              </a:rPr>
              <a:t>2</a:t>
            </a:r>
            <a:r>
              <a:rPr kumimoji="1" lang="ja-JP" altLang="en-US" sz="3200" dirty="0" smtClean="0">
                <a:latin typeface="メイリオ" panose="020B0604030504040204" pitchFamily="50" charset="-128"/>
                <a:ea typeface="メイリオ" panose="020B0604030504040204" pitchFamily="50" charset="-128"/>
              </a:rPr>
              <a:t>か月かけて日本に運ばれる</a:t>
            </a:r>
            <a:endParaRPr kumimoji="1" lang="en-US" altLang="ja-JP" sz="3200" dirty="0" smtClean="0">
              <a:latin typeface="メイリオ" panose="020B0604030504040204" pitchFamily="50" charset="-128"/>
              <a:ea typeface="メイリオ" panose="020B0604030504040204" pitchFamily="50" charset="-128"/>
            </a:endParaRPr>
          </a:p>
        </p:txBody>
      </p:sp>
      <p:sp>
        <p:nvSpPr>
          <p:cNvPr id="43" name="正方形/長方形 42"/>
          <p:cNvSpPr/>
          <p:nvPr/>
        </p:nvSpPr>
        <p:spPr>
          <a:xfrm>
            <a:off x="540880" y="1120453"/>
            <a:ext cx="2828925" cy="2127603"/>
          </a:xfrm>
          <a:prstGeom prst="rect">
            <a:avLst/>
          </a:prstGeom>
          <a:solidFill>
            <a:srgbClr val="313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latin typeface="メイリオ" panose="020B0604030504040204" pitchFamily="50" charset="-128"/>
                <a:ea typeface="メイリオ" panose="020B0604030504040204" pitchFamily="50" charset="-128"/>
              </a:rPr>
              <a:t>出荷</a:t>
            </a:r>
            <a:r>
              <a:rPr kumimoji="1" lang="ja-JP" altLang="en-US" sz="2000" dirty="0">
                <a:latin typeface="メイリオ" panose="020B0604030504040204" pitchFamily="50" charset="-128"/>
                <a:ea typeface="メイリオ" panose="020B0604030504040204" pitchFamily="50" charset="-128"/>
              </a:rPr>
              <a:t>前</a:t>
            </a:r>
            <a:r>
              <a:rPr kumimoji="1" lang="ja-JP" altLang="en-US" sz="2000" dirty="0" smtClean="0">
                <a:latin typeface="メイリオ" panose="020B0604030504040204" pitchFamily="50" charset="-128"/>
                <a:ea typeface="メイリオ" panose="020B0604030504040204" pitchFamily="50" charset="-128"/>
              </a:rPr>
              <a:t>の写真</a:t>
            </a:r>
            <a:endParaRPr kumimoji="1" lang="ja-JP" altLang="en-US" sz="2000" dirty="0">
              <a:latin typeface="メイリオ" panose="020B0604030504040204" pitchFamily="50" charset="-128"/>
              <a:ea typeface="メイリオ" panose="020B0604030504040204" pitchFamily="50" charset="-128"/>
            </a:endParaRPr>
          </a:p>
        </p:txBody>
      </p:sp>
      <p:sp>
        <p:nvSpPr>
          <p:cNvPr id="44" name="正方形/長方形 43"/>
          <p:cNvSpPr/>
          <p:nvPr/>
        </p:nvSpPr>
        <p:spPr>
          <a:xfrm>
            <a:off x="3631183" y="1120453"/>
            <a:ext cx="2828925" cy="2127603"/>
          </a:xfrm>
          <a:prstGeom prst="rect">
            <a:avLst/>
          </a:prstGeom>
          <a:solidFill>
            <a:srgbClr val="313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latin typeface="メイリオ" panose="020B0604030504040204" pitchFamily="50" charset="-128"/>
                <a:ea typeface="メイリオ" panose="020B0604030504040204" pitchFamily="50" charset="-128"/>
              </a:rPr>
              <a:t>輸送時の写真</a:t>
            </a:r>
            <a:endParaRPr kumimoji="1" lang="ja-JP" altLang="en-US"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61921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チョコレートができるまでの問題点</a:t>
            </a:r>
            <a:endParaRPr kumimoji="1" lang="ja-JP" altLang="en-US" dirty="0"/>
          </a:p>
        </p:txBody>
      </p:sp>
      <p:sp>
        <p:nvSpPr>
          <p:cNvPr id="8" name="円/楕円 7"/>
          <p:cNvSpPr/>
          <p:nvPr/>
        </p:nvSpPr>
        <p:spPr>
          <a:xfrm>
            <a:off x="1481328" y="1243584"/>
            <a:ext cx="2907792" cy="2907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3600" dirty="0" smtClean="0">
                <a:latin typeface="メイリオ" panose="020B0604030504040204" pitchFamily="50" charset="-128"/>
                <a:ea typeface="メイリオ" panose="020B0604030504040204" pitchFamily="50" charset="-128"/>
              </a:rPr>
              <a:t>児童労働</a:t>
            </a:r>
            <a:endParaRPr kumimoji="1" lang="ja-JP" altLang="en-US" sz="3600" dirty="0">
              <a:latin typeface="メイリオ" panose="020B0604030504040204" pitchFamily="50" charset="-128"/>
              <a:ea typeface="メイリオ" panose="020B0604030504040204" pitchFamily="50" charset="-128"/>
            </a:endParaRPr>
          </a:p>
        </p:txBody>
      </p:sp>
      <p:sp>
        <p:nvSpPr>
          <p:cNvPr id="9" name="円/楕円 8"/>
          <p:cNvSpPr/>
          <p:nvPr/>
        </p:nvSpPr>
        <p:spPr>
          <a:xfrm>
            <a:off x="4626864" y="1243584"/>
            <a:ext cx="2907792" cy="2907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3600" dirty="0">
                <a:latin typeface="メイリオ" panose="020B0604030504040204" pitchFamily="50" charset="-128"/>
                <a:ea typeface="メイリオ" panose="020B0604030504040204" pitchFamily="50" charset="-128"/>
              </a:rPr>
              <a:t>貧困</a:t>
            </a:r>
          </a:p>
        </p:txBody>
      </p:sp>
      <p:sp>
        <p:nvSpPr>
          <p:cNvPr id="10" name="円/楕円 9"/>
          <p:cNvSpPr/>
          <p:nvPr/>
        </p:nvSpPr>
        <p:spPr>
          <a:xfrm>
            <a:off x="7772400" y="1243584"/>
            <a:ext cx="2907792" cy="2907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3600" dirty="0" smtClean="0">
                <a:latin typeface="メイリオ" panose="020B0604030504040204" pitchFamily="50" charset="-128"/>
                <a:ea typeface="メイリオ" panose="020B0604030504040204" pitchFamily="50" charset="-128"/>
              </a:rPr>
              <a:t>環境</a:t>
            </a:r>
            <a:r>
              <a:rPr kumimoji="1" lang="ja-JP" altLang="en-US" sz="3600" dirty="0">
                <a:latin typeface="メイリオ" panose="020B0604030504040204" pitchFamily="50" charset="-128"/>
                <a:ea typeface="メイリオ" panose="020B0604030504040204" pitchFamily="50" charset="-128"/>
              </a:rPr>
              <a:t>破壊</a:t>
            </a:r>
          </a:p>
        </p:txBody>
      </p:sp>
      <p:sp>
        <p:nvSpPr>
          <p:cNvPr id="11" name="円/楕円 10"/>
          <p:cNvSpPr/>
          <p:nvPr/>
        </p:nvSpPr>
        <p:spPr>
          <a:xfrm>
            <a:off x="3054096" y="3675888"/>
            <a:ext cx="2907792" cy="2907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3600" dirty="0" smtClean="0">
                <a:latin typeface="メイリオ" panose="020B0604030504040204" pitchFamily="50" charset="-128"/>
                <a:ea typeface="メイリオ" panose="020B0604030504040204" pitchFamily="50" charset="-128"/>
              </a:rPr>
              <a:t>エネルギー問題</a:t>
            </a:r>
            <a:endParaRPr kumimoji="1" lang="ja-JP" altLang="en-US" sz="3600" dirty="0">
              <a:latin typeface="メイリオ" panose="020B0604030504040204" pitchFamily="50" charset="-128"/>
              <a:ea typeface="メイリオ" panose="020B0604030504040204" pitchFamily="50" charset="-128"/>
            </a:endParaRPr>
          </a:p>
        </p:txBody>
      </p:sp>
      <p:sp>
        <p:nvSpPr>
          <p:cNvPr id="12" name="円/楕円 11"/>
          <p:cNvSpPr/>
          <p:nvPr/>
        </p:nvSpPr>
        <p:spPr>
          <a:xfrm>
            <a:off x="6199632" y="3675888"/>
            <a:ext cx="2907792" cy="2907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3600" dirty="0" smtClean="0">
                <a:latin typeface="メイリオ" panose="020B0604030504040204" pitchFamily="50" charset="-128"/>
                <a:ea typeface="メイリオ" panose="020B0604030504040204" pitchFamily="50" charset="-128"/>
              </a:rPr>
              <a:t>安心</a:t>
            </a:r>
            <a:endParaRPr kumimoji="1" lang="en-US" altLang="ja-JP" sz="3600" dirty="0" smtClean="0">
              <a:latin typeface="メイリオ" panose="020B0604030504040204" pitchFamily="50" charset="-128"/>
              <a:ea typeface="メイリオ" panose="020B0604030504040204" pitchFamily="50" charset="-128"/>
            </a:endParaRPr>
          </a:p>
          <a:p>
            <a:pPr algn="ctr"/>
            <a:r>
              <a:rPr kumimoji="1" lang="ja-JP" altLang="en-US" sz="3600" dirty="0" smtClean="0">
                <a:latin typeface="メイリオ" panose="020B0604030504040204" pitchFamily="50" charset="-128"/>
                <a:ea typeface="メイリオ" panose="020B0604030504040204" pitchFamily="50" charset="-128"/>
              </a:rPr>
              <a:t>安全</a:t>
            </a:r>
            <a:endParaRPr kumimoji="1" lang="ja-JP" altLang="en-US" sz="3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887487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持続可能な社会の実現のために</a:t>
            </a:r>
            <a:endParaRPr kumimoji="1" lang="ja-JP" altLang="en-US" dirty="0"/>
          </a:p>
        </p:txBody>
      </p:sp>
      <p:sp>
        <p:nvSpPr>
          <p:cNvPr id="4" name="正方形/長方形 3"/>
          <p:cNvSpPr/>
          <p:nvPr/>
        </p:nvSpPr>
        <p:spPr>
          <a:xfrm>
            <a:off x="579987" y="1650029"/>
            <a:ext cx="3328335" cy="724906"/>
          </a:xfrm>
          <a:prstGeom prst="rect">
            <a:avLst/>
          </a:prstGeom>
          <a:ln w="28575"/>
        </p:spPr>
        <p:style>
          <a:lnRef idx="2">
            <a:schemeClr val="accent6"/>
          </a:lnRef>
          <a:fillRef idx="1">
            <a:schemeClr val="lt1"/>
          </a:fillRef>
          <a:effectRef idx="0">
            <a:schemeClr val="accent6"/>
          </a:effectRef>
          <a:fontRef idx="minor">
            <a:schemeClr val="dk1"/>
          </a:fontRef>
        </p:style>
        <p:txBody>
          <a:bodyPr vert="horz" tIns="0" bIns="0" rtlCol="0" anchor="ctr"/>
          <a:lstStyle/>
          <a:p>
            <a:pPr algn="ctr"/>
            <a:r>
              <a:rPr kumimoji="1" lang="ja-JP" altLang="en-US" sz="3200" dirty="0">
                <a:solidFill>
                  <a:schemeClr val="bg1"/>
                </a:solidFill>
                <a:latin typeface="メイリオ" panose="020B0604030504040204" pitchFamily="50" charset="-128"/>
                <a:ea typeface="メイリオ" panose="020B0604030504040204" pitchFamily="50" charset="-128"/>
              </a:rPr>
              <a:t>フェアトレード</a:t>
            </a:r>
          </a:p>
        </p:txBody>
      </p:sp>
      <p:sp>
        <p:nvSpPr>
          <p:cNvPr id="6" name="正方形/長方形 5"/>
          <p:cNvSpPr/>
          <p:nvPr/>
        </p:nvSpPr>
        <p:spPr>
          <a:xfrm>
            <a:off x="579987" y="2374935"/>
            <a:ext cx="11041742" cy="1091379"/>
          </a:xfrm>
          <a:prstGeom prst="rect">
            <a:avLst/>
          </a:prstGeom>
          <a:noFill/>
          <a:ln w="28575"/>
        </p:spPr>
        <p:style>
          <a:lnRef idx="2">
            <a:schemeClr val="accent6"/>
          </a:lnRef>
          <a:fillRef idx="1">
            <a:schemeClr val="lt1"/>
          </a:fillRef>
          <a:effectRef idx="0">
            <a:schemeClr val="accent6"/>
          </a:effectRef>
          <a:fontRef idx="minor">
            <a:schemeClr val="dk1"/>
          </a:fontRef>
        </p:style>
        <p:txBody>
          <a:bodyPr vert="horz" tIns="0" bIns="0" rtlCol="0" anchor="ctr"/>
          <a:lstStyle/>
          <a:p>
            <a:r>
              <a:rPr kumimoji="1" lang="ja-JP" altLang="en-US" sz="2800" dirty="0">
                <a:solidFill>
                  <a:schemeClr val="tx1"/>
                </a:solidFill>
                <a:latin typeface="メイリオ" panose="020B0604030504040204" pitchFamily="50" charset="-128"/>
                <a:ea typeface="メイリオ" panose="020B0604030504040204" pitchFamily="50" charset="-128"/>
              </a:rPr>
              <a:t>生産者が安定した生活を続けられるように、正当な値段で作られたものを売り買いする貿易の</a:t>
            </a:r>
            <a:r>
              <a:rPr kumimoji="1" lang="ja-JP" altLang="en-US" sz="2800" dirty="0" smtClean="0">
                <a:solidFill>
                  <a:schemeClr val="tx1"/>
                </a:solidFill>
                <a:latin typeface="メイリオ" panose="020B0604030504040204" pitchFamily="50" charset="-128"/>
                <a:ea typeface="メイリオ" panose="020B0604030504040204" pitchFamily="50" charset="-128"/>
              </a:rPr>
              <a:t>しくみ</a:t>
            </a:r>
            <a:endParaRPr kumimoji="1" lang="ja-JP" altLang="en-US" sz="2800" dirty="0">
              <a:solidFill>
                <a:schemeClr val="tx1"/>
              </a:solidFill>
              <a:latin typeface="メイリオ" panose="020B0604030504040204" pitchFamily="50" charset="-128"/>
              <a:ea typeface="メイリオ" panose="020B0604030504040204" pitchFamily="50" charset="-128"/>
            </a:endParaRPr>
          </a:p>
        </p:txBody>
      </p:sp>
      <p:sp>
        <p:nvSpPr>
          <p:cNvPr id="8" name="正方形/長方形 7"/>
          <p:cNvSpPr/>
          <p:nvPr/>
        </p:nvSpPr>
        <p:spPr>
          <a:xfrm>
            <a:off x="579987" y="3708324"/>
            <a:ext cx="3328335" cy="724906"/>
          </a:xfrm>
          <a:prstGeom prst="rect">
            <a:avLst/>
          </a:prstGeom>
          <a:ln w="28575"/>
        </p:spPr>
        <p:style>
          <a:lnRef idx="2">
            <a:schemeClr val="accent6"/>
          </a:lnRef>
          <a:fillRef idx="1">
            <a:schemeClr val="lt1"/>
          </a:fillRef>
          <a:effectRef idx="0">
            <a:schemeClr val="accent6"/>
          </a:effectRef>
          <a:fontRef idx="minor">
            <a:schemeClr val="dk1"/>
          </a:fontRef>
        </p:style>
        <p:txBody>
          <a:bodyPr vert="horz" tIns="0" bIns="0" rtlCol="0" anchor="ctr"/>
          <a:lstStyle/>
          <a:p>
            <a:pPr algn="ctr"/>
            <a:r>
              <a:rPr kumimoji="1" lang="ja-JP" altLang="en-US" sz="3200" dirty="0" smtClean="0">
                <a:solidFill>
                  <a:schemeClr val="bg1"/>
                </a:solidFill>
                <a:latin typeface="メイリオ" panose="020B0604030504040204" pitchFamily="50" charset="-128"/>
                <a:ea typeface="メイリオ" panose="020B0604030504040204" pitchFamily="50" charset="-128"/>
              </a:rPr>
              <a:t>エシカル</a:t>
            </a:r>
            <a:r>
              <a:rPr kumimoji="1" lang="ja-JP" altLang="en-US" sz="3200" dirty="0">
                <a:solidFill>
                  <a:schemeClr val="bg1"/>
                </a:solidFill>
                <a:latin typeface="メイリオ" panose="020B0604030504040204" pitchFamily="50" charset="-128"/>
                <a:ea typeface="メイリオ" panose="020B0604030504040204" pitchFamily="50" charset="-128"/>
              </a:rPr>
              <a:t>消費</a:t>
            </a:r>
          </a:p>
        </p:txBody>
      </p:sp>
      <p:sp>
        <p:nvSpPr>
          <p:cNvPr id="9" name="正方形/長方形 8"/>
          <p:cNvSpPr/>
          <p:nvPr/>
        </p:nvSpPr>
        <p:spPr>
          <a:xfrm>
            <a:off x="579987" y="4433230"/>
            <a:ext cx="11041742" cy="1091379"/>
          </a:xfrm>
          <a:prstGeom prst="rect">
            <a:avLst/>
          </a:prstGeom>
          <a:noFill/>
          <a:ln w="28575"/>
        </p:spPr>
        <p:style>
          <a:lnRef idx="2">
            <a:schemeClr val="accent6"/>
          </a:lnRef>
          <a:fillRef idx="1">
            <a:schemeClr val="lt1"/>
          </a:fillRef>
          <a:effectRef idx="0">
            <a:schemeClr val="accent6"/>
          </a:effectRef>
          <a:fontRef idx="minor">
            <a:schemeClr val="dk1"/>
          </a:fontRef>
        </p:style>
        <p:txBody>
          <a:bodyPr vert="horz" tIns="0" bIns="0" rtlCol="0" anchor="ctr"/>
          <a:lstStyle/>
          <a:p>
            <a:r>
              <a:rPr kumimoji="1" lang="ja-JP" altLang="en-US" sz="2800" dirty="0">
                <a:solidFill>
                  <a:schemeClr val="tx1"/>
                </a:solidFill>
                <a:latin typeface="メイリオ" panose="020B0604030504040204" pitchFamily="50" charset="-128"/>
                <a:ea typeface="メイリオ" panose="020B0604030504040204" pitchFamily="50" charset="-128"/>
              </a:rPr>
              <a:t>人と社会、地球環境のことを考慮して作られたモノを購入あるいは消費すること</a:t>
            </a:r>
          </a:p>
        </p:txBody>
      </p:sp>
    </p:spTree>
    <p:extLst>
      <p:ext uri="{BB962C8B-B14F-4D97-AF65-F5344CB8AC3E}">
        <p14:creationId xmlns:p14="http://schemas.microsoft.com/office/powerpoint/2010/main" val="910171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商品購入の視点</a:t>
            </a:r>
            <a:endParaRPr kumimoji="1" lang="ja-JP" altLang="en-US" dirty="0"/>
          </a:p>
        </p:txBody>
      </p:sp>
      <p:sp>
        <p:nvSpPr>
          <p:cNvPr id="4" name="正方形/長方形 3"/>
          <p:cNvSpPr/>
          <p:nvPr/>
        </p:nvSpPr>
        <p:spPr>
          <a:xfrm>
            <a:off x="1281702" y="1591056"/>
            <a:ext cx="2717274" cy="64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smtClean="0">
                <a:latin typeface="メイリオ" panose="020B0604030504040204" pitchFamily="50" charset="-128"/>
                <a:ea typeface="メイリオ" panose="020B0604030504040204" pitchFamily="50" charset="-128"/>
              </a:rPr>
              <a:t>安全性</a:t>
            </a:r>
            <a:endParaRPr kumimoji="1" lang="ja-JP" altLang="en-US" sz="28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4737363" y="1591056"/>
            <a:ext cx="2717274" cy="64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a:latin typeface="メイリオ" panose="020B0604030504040204" pitchFamily="50" charset="-128"/>
                <a:ea typeface="メイリオ" panose="020B0604030504040204" pitchFamily="50" charset="-128"/>
              </a:rPr>
              <a:t>価格</a:t>
            </a:r>
          </a:p>
        </p:txBody>
      </p:sp>
      <p:sp>
        <p:nvSpPr>
          <p:cNvPr id="6" name="正方形/長方形 5"/>
          <p:cNvSpPr/>
          <p:nvPr/>
        </p:nvSpPr>
        <p:spPr>
          <a:xfrm>
            <a:off x="8182374" y="1591056"/>
            <a:ext cx="2717274" cy="64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latin typeface="メイリオ" panose="020B0604030504040204" pitchFamily="50" charset="-128"/>
                <a:ea typeface="メイリオ" panose="020B0604030504040204" pitchFamily="50" charset="-128"/>
              </a:rPr>
              <a:t>賞味（消費）期限</a:t>
            </a:r>
            <a:endParaRPr kumimoji="1" lang="ja-JP" altLang="en-US" sz="2400" dirty="0">
              <a:latin typeface="メイリオ" panose="020B0604030504040204" pitchFamily="50" charset="-128"/>
              <a:ea typeface="メイリオ" panose="020B0604030504040204" pitchFamily="50" charset="-128"/>
            </a:endParaRPr>
          </a:p>
        </p:txBody>
      </p:sp>
      <p:sp>
        <p:nvSpPr>
          <p:cNvPr id="7" name="正方形/長方形 6"/>
          <p:cNvSpPr/>
          <p:nvPr/>
        </p:nvSpPr>
        <p:spPr>
          <a:xfrm>
            <a:off x="1281702" y="3897652"/>
            <a:ext cx="2717274" cy="64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smtClean="0">
                <a:latin typeface="メイリオ" panose="020B0604030504040204" pitchFamily="50" charset="-128"/>
                <a:ea typeface="メイリオ" panose="020B0604030504040204" pitchFamily="50" charset="-128"/>
              </a:rPr>
              <a:t>カロリー</a:t>
            </a:r>
            <a:endParaRPr kumimoji="1" lang="ja-JP" altLang="en-US" sz="2800" dirty="0">
              <a:latin typeface="メイリオ" panose="020B0604030504040204" pitchFamily="50" charset="-128"/>
              <a:ea typeface="メイリオ" panose="020B0604030504040204" pitchFamily="50" charset="-128"/>
            </a:endParaRPr>
          </a:p>
        </p:txBody>
      </p:sp>
      <p:sp>
        <p:nvSpPr>
          <p:cNvPr id="8" name="正方形/長方形 7"/>
          <p:cNvSpPr/>
          <p:nvPr/>
        </p:nvSpPr>
        <p:spPr>
          <a:xfrm>
            <a:off x="4732038" y="3897652"/>
            <a:ext cx="2717274" cy="64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latin typeface="メイリオ" panose="020B0604030504040204" pitchFamily="50" charset="-128"/>
                <a:ea typeface="メイリオ" panose="020B0604030504040204" pitchFamily="50" charset="-128"/>
              </a:rPr>
              <a:t>原材料・栄養</a:t>
            </a:r>
            <a:r>
              <a:rPr kumimoji="1" lang="ja-JP" altLang="en-US" sz="2400" dirty="0">
                <a:latin typeface="メイリオ" panose="020B0604030504040204" pitchFamily="50" charset="-128"/>
                <a:ea typeface="メイリオ" panose="020B0604030504040204" pitchFamily="50" charset="-128"/>
              </a:rPr>
              <a:t>成分</a:t>
            </a:r>
          </a:p>
        </p:txBody>
      </p:sp>
      <p:sp>
        <p:nvSpPr>
          <p:cNvPr id="9" name="正方形/長方形 8"/>
          <p:cNvSpPr/>
          <p:nvPr/>
        </p:nvSpPr>
        <p:spPr>
          <a:xfrm>
            <a:off x="8182374" y="3897652"/>
            <a:ext cx="2717274" cy="64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smtClean="0">
                <a:latin typeface="メイリオ" panose="020B0604030504040204" pitchFamily="50" charset="-128"/>
                <a:ea typeface="メイリオ" panose="020B0604030504040204" pitchFamily="50" charset="-128"/>
              </a:rPr>
              <a:t>見た目</a:t>
            </a:r>
            <a:endParaRPr kumimoji="1" lang="ja-JP" altLang="en-US" sz="2800" dirty="0">
              <a:latin typeface="メイリオ" panose="020B0604030504040204" pitchFamily="50" charset="-128"/>
              <a:ea typeface="メイリオ" panose="020B0604030504040204" pitchFamily="50" charset="-128"/>
            </a:endParaRPr>
          </a:p>
        </p:txBody>
      </p:sp>
      <p:sp>
        <p:nvSpPr>
          <p:cNvPr id="10" name="正方形/長方形 9"/>
          <p:cNvSpPr/>
          <p:nvPr/>
        </p:nvSpPr>
        <p:spPr>
          <a:xfrm>
            <a:off x="1281702" y="2746662"/>
            <a:ext cx="2717274" cy="64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smtClean="0">
                <a:latin typeface="メイリオ" panose="020B0604030504040204" pitchFamily="50" charset="-128"/>
                <a:ea typeface="メイリオ" panose="020B0604030504040204" pitchFamily="50" charset="-128"/>
              </a:rPr>
              <a:t>味（おいしさ）</a:t>
            </a:r>
            <a:endParaRPr kumimoji="1" lang="ja-JP" altLang="en-US" sz="2800" dirty="0">
              <a:latin typeface="メイリオ" panose="020B0604030504040204" pitchFamily="50" charset="-128"/>
              <a:ea typeface="メイリオ" panose="020B0604030504040204" pitchFamily="50" charset="-128"/>
            </a:endParaRPr>
          </a:p>
        </p:txBody>
      </p:sp>
      <p:sp>
        <p:nvSpPr>
          <p:cNvPr id="11" name="正方形/長方形 10"/>
          <p:cNvSpPr/>
          <p:nvPr/>
        </p:nvSpPr>
        <p:spPr>
          <a:xfrm>
            <a:off x="4737363" y="2746662"/>
            <a:ext cx="2717274" cy="64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smtClean="0">
                <a:latin typeface="メイリオ" panose="020B0604030504040204" pitchFamily="50" charset="-128"/>
                <a:ea typeface="メイリオ" panose="020B0604030504040204" pitchFamily="50" charset="-128"/>
              </a:rPr>
              <a:t>原産国・生産地</a:t>
            </a:r>
            <a:endParaRPr kumimoji="1" lang="ja-JP" altLang="en-US" sz="2800" dirty="0">
              <a:latin typeface="メイリオ" panose="020B0604030504040204" pitchFamily="50" charset="-128"/>
              <a:ea typeface="メイリオ" panose="020B0604030504040204" pitchFamily="50" charset="-128"/>
            </a:endParaRPr>
          </a:p>
        </p:txBody>
      </p:sp>
      <p:sp>
        <p:nvSpPr>
          <p:cNvPr id="12" name="正方形/長方形 11"/>
          <p:cNvSpPr/>
          <p:nvPr/>
        </p:nvSpPr>
        <p:spPr>
          <a:xfrm>
            <a:off x="8182374" y="2746662"/>
            <a:ext cx="2717274" cy="64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smtClean="0">
                <a:latin typeface="メイリオ" panose="020B0604030504040204" pitchFamily="50" charset="-128"/>
                <a:ea typeface="メイリオ" panose="020B0604030504040204" pitchFamily="50" charset="-128"/>
              </a:rPr>
              <a:t>メーカー</a:t>
            </a:r>
            <a:endParaRPr kumimoji="1" lang="ja-JP" altLang="en-US" sz="2800" dirty="0">
              <a:latin typeface="メイリオ" panose="020B0604030504040204" pitchFamily="50" charset="-128"/>
              <a:ea typeface="メイリオ" panose="020B0604030504040204" pitchFamily="50" charset="-128"/>
            </a:endParaRPr>
          </a:p>
        </p:txBody>
      </p:sp>
      <p:sp>
        <p:nvSpPr>
          <p:cNvPr id="13" name="正方形/長方形 12"/>
          <p:cNvSpPr/>
          <p:nvPr/>
        </p:nvSpPr>
        <p:spPr>
          <a:xfrm>
            <a:off x="1281702" y="5048642"/>
            <a:ext cx="2717274" cy="64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smtClean="0">
                <a:latin typeface="メイリオ" panose="020B0604030504040204" pitchFamily="50" charset="-128"/>
                <a:ea typeface="メイリオ" panose="020B0604030504040204" pitchFamily="50" charset="-128"/>
              </a:rPr>
              <a:t>その</a:t>
            </a:r>
            <a:r>
              <a:rPr kumimoji="1" lang="ja-JP" altLang="en-US" sz="2800" dirty="0">
                <a:latin typeface="メイリオ" panose="020B0604030504040204" pitchFamily="50" charset="-128"/>
                <a:ea typeface="メイリオ" panose="020B0604030504040204" pitchFamily="50" charset="-128"/>
              </a:rPr>
              <a:t>他</a:t>
            </a:r>
          </a:p>
        </p:txBody>
      </p:sp>
      <p:sp>
        <p:nvSpPr>
          <p:cNvPr id="14" name="正方形/長方形 13"/>
          <p:cNvSpPr/>
          <p:nvPr/>
        </p:nvSpPr>
        <p:spPr>
          <a:xfrm>
            <a:off x="1281702" y="6071616"/>
            <a:ext cx="2717274" cy="58521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800" dirty="0" smtClean="0">
                <a:solidFill>
                  <a:schemeClr val="bg1"/>
                </a:solidFill>
                <a:latin typeface="メイリオ" panose="020B0604030504040204" pitchFamily="50" charset="-128"/>
                <a:ea typeface="メイリオ" panose="020B0604030504040204" pitchFamily="50" charset="-128"/>
              </a:rPr>
              <a:t>フェアトレード</a:t>
            </a:r>
            <a:endParaRPr kumimoji="1" lang="ja-JP" altLang="en-US" sz="2800"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0995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54167E-6 -7.40741E-7 L 0.1539 0.00093 " pathEditMode="relative" rAng="0" ptsTypes="AA">
                                      <p:cBhvr>
                                        <p:cTn id="6" dur="2000" fill="hold"/>
                                        <p:tgtEl>
                                          <p:spTgt spid="10"/>
                                        </p:tgtEl>
                                        <p:attrNameLst>
                                          <p:attrName>ppt_x</p:attrName>
                                          <p:attrName>ppt_y</p:attrName>
                                        </p:attrNameLst>
                                      </p:cBhvr>
                                      <p:rCtr x="7695" y="46"/>
                                    </p:animMotion>
                                  </p:childTnLst>
                                </p:cTn>
                              </p:par>
                              <p:par>
                                <p:cTn id="7" presetID="42" presetClass="path" presetSubtype="0" accel="50000" decel="50000" fill="hold" grpId="0" nodeType="withEffect">
                                  <p:stCondLst>
                                    <p:cond delay="0"/>
                                  </p:stCondLst>
                                  <p:childTnLst>
                                    <p:animMotion origin="layout" path="M 8.33333E-7 -4.81481E-6 L 0.12904 -0.16944 " pathEditMode="relative" rAng="0" ptsTypes="AA">
                                      <p:cBhvr>
                                        <p:cTn id="8" dur="2000" fill="hold"/>
                                        <p:tgtEl>
                                          <p:spTgt spid="8"/>
                                        </p:tgtEl>
                                        <p:attrNameLst>
                                          <p:attrName>ppt_x</p:attrName>
                                          <p:attrName>ppt_y</p:attrName>
                                        </p:attrNameLst>
                                      </p:cBhvr>
                                      <p:rCtr x="6445" y="-8472"/>
                                    </p:animMotion>
                                  </p:childTnLst>
                                </p:cTn>
                              </p:par>
                              <p:par>
                                <p:cTn id="9" presetID="42" presetClass="path" presetSubtype="0" accel="50000" decel="50000" fill="hold" grpId="0" nodeType="withEffect">
                                  <p:stCondLst>
                                    <p:cond delay="0"/>
                                  </p:stCondLst>
                                  <p:childTnLst>
                                    <p:animMotion origin="layout" path="M -2.08333E-6 -2.22222E-6 L -0.05208 0.33496 " pathEditMode="relative" rAng="0" ptsTypes="AA">
                                      <p:cBhvr>
                                        <p:cTn id="10" dur="2000" fill="hold"/>
                                        <p:tgtEl>
                                          <p:spTgt spid="6"/>
                                        </p:tgtEl>
                                        <p:attrNameLst>
                                          <p:attrName>ppt_x</p:attrName>
                                          <p:attrName>ppt_y</p:attrName>
                                        </p:attrNameLst>
                                      </p:cBhvr>
                                      <p:rCtr x="-2604" y="16736"/>
                                    </p:animMotion>
                                  </p:childTnLst>
                                </p:cTn>
                              </p:par>
                              <p:par>
                                <p:cTn id="11" presetID="42" presetClass="path" presetSubtype="0" accel="50000" decel="50000" fill="hold" grpId="0" nodeType="withEffect">
                                  <p:stCondLst>
                                    <p:cond delay="0"/>
                                  </p:stCondLst>
                                  <p:childTnLst>
                                    <p:animMotion origin="layout" path="M 3.54167E-6 -4.81481E-6 L 0.05195 -0.00138 " pathEditMode="relative" rAng="0" ptsTypes="AA">
                                      <p:cBhvr>
                                        <p:cTn id="12" dur="2000" fill="hold"/>
                                        <p:tgtEl>
                                          <p:spTgt spid="7"/>
                                        </p:tgtEl>
                                        <p:attrNameLst>
                                          <p:attrName>ppt_x</p:attrName>
                                          <p:attrName>ppt_y</p:attrName>
                                        </p:attrNameLst>
                                      </p:cBhvr>
                                      <p:rCtr x="2591" y="-69"/>
                                    </p:animMotion>
                                  </p:childTnLst>
                                </p:cTn>
                              </p:par>
                              <p:par>
                                <p:cTn id="13" presetID="42" presetClass="path" presetSubtype="0" accel="50000" decel="50000" fill="hold" grpId="0" nodeType="withEffect">
                                  <p:stCondLst>
                                    <p:cond delay="0"/>
                                  </p:stCondLst>
                                  <p:childTnLst>
                                    <p:animMotion origin="layout" path="M 3.54167E-6 1.11111E-6 L -0.07253 -0.00394 " pathEditMode="relative" rAng="0" ptsTypes="AA">
                                      <p:cBhvr>
                                        <p:cTn id="14" dur="2000" fill="hold"/>
                                        <p:tgtEl>
                                          <p:spTgt spid="13"/>
                                        </p:tgtEl>
                                        <p:attrNameLst>
                                          <p:attrName>ppt_x</p:attrName>
                                          <p:attrName>ppt_y</p:attrName>
                                        </p:attrNameLst>
                                      </p:cBhvr>
                                      <p:rCtr x="-3633" y="-208"/>
                                    </p:animMotion>
                                  </p:childTnLst>
                                </p:cTn>
                              </p:par>
                              <p:par>
                                <p:cTn id="15" presetID="42" presetClass="path" presetSubtype="0" accel="50000" decel="50000" fill="hold" grpId="0" nodeType="withEffect">
                                  <p:stCondLst>
                                    <p:cond delay="0"/>
                                  </p:stCondLst>
                                  <p:childTnLst>
                                    <p:animMotion origin="layout" path="M 0 -7.40741E-7 L -0.11745 0.33704 " pathEditMode="relative" rAng="0" ptsTypes="AA">
                                      <p:cBhvr>
                                        <p:cTn id="16" dur="2000" fill="hold"/>
                                        <p:tgtEl>
                                          <p:spTgt spid="11"/>
                                        </p:tgtEl>
                                        <p:attrNameLst>
                                          <p:attrName>ppt_x</p:attrName>
                                          <p:attrName>ppt_y</p:attrName>
                                        </p:attrNameLst>
                                      </p:cBhvr>
                                      <p:rCtr x="-5872" y="16852"/>
                                    </p:animMotion>
                                  </p:childTnLst>
                                </p:cTn>
                              </p:par>
                              <p:par>
                                <p:cTn id="17" presetID="42" presetClass="path" presetSubtype="0" accel="50000" decel="50000" fill="hold" grpId="0" nodeType="withEffect">
                                  <p:stCondLst>
                                    <p:cond delay="0"/>
                                  </p:stCondLst>
                                  <p:childTnLst>
                                    <p:animMotion origin="layout" path="M -2.08333E-6 -7.40741E-7 L -0.15859 0.33704 " pathEditMode="relative" rAng="0" ptsTypes="AA">
                                      <p:cBhvr>
                                        <p:cTn id="18" dur="2000" fill="hold"/>
                                        <p:tgtEl>
                                          <p:spTgt spid="12"/>
                                        </p:tgtEl>
                                        <p:attrNameLst>
                                          <p:attrName>ppt_x</p:attrName>
                                          <p:attrName>ppt_y</p:attrName>
                                        </p:attrNameLst>
                                      </p:cBhvr>
                                      <p:rCtr x="-7930" y="16852"/>
                                    </p:animMotion>
                                  </p:childTnLst>
                                </p:cTn>
                              </p:par>
                              <p:par>
                                <p:cTn id="19" presetID="42" presetClass="path" presetSubtype="0" accel="50000" decel="50000" fill="hold" grpId="0" nodeType="withEffect">
                                  <p:stCondLst>
                                    <p:cond delay="0"/>
                                  </p:stCondLst>
                                  <p:childTnLst>
                                    <p:animMotion origin="layout" path="M -2.08333E-6 -4.81481E-6 L 0.08451 0.16922 " pathEditMode="relative" rAng="0" ptsTypes="AA">
                                      <p:cBhvr>
                                        <p:cTn id="20" dur="2000" fill="hold"/>
                                        <p:tgtEl>
                                          <p:spTgt spid="9"/>
                                        </p:tgtEl>
                                        <p:attrNameLst>
                                          <p:attrName>ppt_x</p:attrName>
                                          <p:attrName>ppt_y</p:attrName>
                                        </p:attrNameLst>
                                      </p:cBhvr>
                                      <p:rCtr x="4219" y="8449"/>
                                    </p:animMotion>
                                  </p:childTnLst>
                                </p:cTn>
                              </p:par>
                              <p:par>
                                <p:cTn id="21" presetID="42" presetClass="path" presetSubtype="0" accel="50000" decel="50000" fill="hold" grpId="0" nodeType="withEffect">
                                  <p:stCondLst>
                                    <p:cond delay="0"/>
                                  </p:stCondLst>
                                  <p:childTnLst>
                                    <p:animMotion origin="layout" path="M 3.54167E-6 -2.22222E-6 L 0.28294 0.33635 " pathEditMode="relative" rAng="0" ptsTypes="AA">
                                      <p:cBhvr>
                                        <p:cTn id="22" dur="2000" fill="hold"/>
                                        <p:tgtEl>
                                          <p:spTgt spid="4"/>
                                        </p:tgtEl>
                                        <p:attrNameLst>
                                          <p:attrName>ppt_x</p:attrName>
                                          <p:attrName>ppt_y</p:attrName>
                                        </p:attrNameLst>
                                      </p:cBhvr>
                                      <p:rCtr x="14219" y="16736"/>
                                    </p:animMotion>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1" nodeType="clickEffect">
                                  <p:stCondLst>
                                    <p:cond delay="0"/>
                                  </p:stCondLst>
                                  <p:childTnLst>
                                    <p:animMotion origin="layout" path="M 3.54167E-6 7.40741E-7 L -0.07253 -0.48264 " pathEditMode="relative" rAng="0" ptsTypes="AA">
                                      <p:cBhvr>
                                        <p:cTn id="31" dur="2000" fill="hold"/>
                                        <p:tgtEl>
                                          <p:spTgt spid="14"/>
                                        </p:tgtEl>
                                        <p:attrNameLst>
                                          <p:attrName>ppt_x</p:attrName>
                                          <p:attrName>ppt_y</p:attrName>
                                        </p:attrNameLst>
                                      </p:cBhvr>
                                      <p:rCtr x="-3633" y="-241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原材料のカカオマスって？</a:t>
            </a:r>
            <a:endParaRPr kumimoji="1" lang="ja-JP" altLang="en-US" dirty="0"/>
          </a:p>
        </p:txBody>
      </p:sp>
      <p:sp>
        <p:nvSpPr>
          <p:cNvPr id="3" name="テキスト ボックス 2"/>
          <p:cNvSpPr txBox="1"/>
          <p:nvPr/>
        </p:nvSpPr>
        <p:spPr>
          <a:xfrm>
            <a:off x="479455" y="1359471"/>
            <a:ext cx="11222439" cy="3493264"/>
          </a:xfrm>
          <a:prstGeom prst="rect">
            <a:avLst/>
          </a:prstGeom>
          <a:noFill/>
        </p:spPr>
        <p:txBody>
          <a:bodyPr wrap="square" rtlCol="0">
            <a:spAutoFit/>
          </a:bodyPr>
          <a:lstStyle/>
          <a:p>
            <a:pPr marL="457200" indent="-457200">
              <a:buFont typeface="Wingdings" panose="05000000000000000000" pitchFamily="2" charset="2"/>
              <a:buChar char="u"/>
            </a:pPr>
            <a:r>
              <a:rPr kumimoji="1" lang="ja-JP" altLang="en-US" sz="3200" dirty="0" smtClean="0">
                <a:latin typeface="メイリオ" panose="020B0604030504040204" pitchFamily="50" charset="-128"/>
                <a:ea typeface="メイリオ" panose="020B0604030504040204" pitchFamily="50" charset="-128"/>
              </a:rPr>
              <a:t>カカオ豆をすりつぶしてできるもの</a:t>
            </a:r>
            <a:endParaRPr kumimoji="1" lang="en-US" altLang="ja-JP" sz="3200" dirty="0" smtClean="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　</a:t>
            </a:r>
            <a:r>
              <a:rPr kumimoji="1" lang="ja-JP" altLang="en-US" sz="2500" dirty="0" smtClean="0">
                <a:solidFill>
                  <a:srgbClr val="FFC000"/>
                </a:solidFill>
                <a:latin typeface="メイリオ" panose="020B0604030504040204" pitchFamily="50" charset="-128"/>
                <a:ea typeface="メイリオ" panose="020B0604030504040204" pitchFamily="50" charset="-128"/>
              </a:rPr>
              <a:t>（脂肪分が</a:t>
            </a:r>
            <a:r>
              <a:rPr kumimoji="1" lang="en-US" altLang="ja-JP" sz="2500" dirty="0" smtClean="0">
                <a:solidFill>
                  <a:srgbClr val="FFC000"/>
                </a:solidFill>
                <a:latin typeface="メイリオ" panose="020B0604030504040204" pitchFamily="50" charset="-128"/>
                <a:ea typeface="メイリオ" panose="020B0604030504040204" pitchFamily="50" charset="-128"/>
              </a:rPr>
              <a:t>40</a:t>
            </a:r>
            <a:r>
              <a:rPr kumimoji="1" lang="ja-JP" altLang="en-US" sz="2500" dirty="0" smtClean="0">
                <a:solidFill>
                  <a:srgbClr val="FFC000"/>
                </a:solidFill>
                <a:latin typeface="メイリオ" panose="020B0604030504040204" pitchFamily="50" charset="-128"/>
                <a:ea typeface="メイリオ" panose="020B0604030504040204" pitchFamily="50" charset="-128"/>
              </a:rPr>
              <a:t>～</a:t>
            </a:r>
            <a:r>
              <a:rPr kumimoji="1" lang="en-US" altLang="ja-JP" sz="2500" dirty="0" smtClean="0">
                <a:solidFill>
                  <a:srgbClr val="FFC000"/>
                </a:solidFill>
                <a:latin typeface="メイリオ" panose="020B0604030504040204" pitchFamily="50" charset="-128"/>
                <a:ea typeface="メイリオ" panose="020B0604030504040204" pitchFamily="50" charset="-128"/>
              </a:rPr>
              <a:t>50</a:t>
            </a:r>
            <a:r>
              <a:rPr kumimoji="1" lang="ja-JP" altLang="en-US" sz="2500" dirty="0" smtClean="0">
                <a:solidFill>
                  <a:srgbClr val="FFC000"/>
                </a:solidFill>
                <a:latin typeface="メイリオ" panose="020B0604030504040204" pitchFamily="50" charset="-128"/>
                <a:ea typeface="メイリオ" panose="020B0604030504040204" pitchFamily="50" charset="-128"/>
              </a:rPr>
              <a:t>％含まれる）＝カカオバター</a:t>
            </a:r>
            <a:endParaRPr kumimoji="1" lang="en-US" altLang="ja-JP" sz="2500" dirty="0" smtClean="0">
              <a:solidFill>
                <a:srgbClr val="FFC000"/>
              </a:solidFill>
              <a:latin typeface="メイリオ" panose="020B0604030504040204" pitchFamily="50" charset="-128"/>
              <a:ea typeface="メイリオ" panose="020B0604030504040204" pitchFamily="50" charset="-128"/>
            </a:endParaRPr>
          </a:p>
          <a:p>
            <a:endParaRPr kumimoji="1" lang="ja-JP" altLang="en-US" sz="2500" dirty="0" smtClean="0">
              <a:solidFill>
                <a:srgbClr val="FFC000"/>
              </a:solidFill>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u"/>
            </a:pPr>
            <a:r>
              <a:rPr kumimoji="1" lang="ja-JP" altLang="en-US" sz="3200" dirty="0" smtClean="0">
                <a:latin typeface="メイリオ" panose="020B0604030504040204" pitchFamily="50" charset="-128"/>
                <a:ea typeface="メイリオ" panose="020B0604030504040204" pitchFamily="50" charset="-128"/>
              </a:rPr>
              <a:t>ビターチョコレート・スイートチョコレート</a:t>
            </a:r>
            <a:endParaRPr kumimoji="1" lang="en-US" altLang="ja-JP" sz="3200" dirty="0" smtClean="0">
              <a:latin typeface="メイリオ" panose="020B0604030504040204" pitchFamily="50" charset="-128"/>
              <a:ea typeface="メイリオ" panose="020B0604030504040204" pitchFamily="50" charset="-128"/>
            </a:endParaRPr>
          </a:p>
          <a:p>
            <a:r>
              <a:rPr kumimoji="1" lang="ja-JP" altLang="en-US" sz="3200" dirty="0" smtClean="0">
                <a:solidFill>
                  <a:srgbClr val="FFC000"/>
                </a:solidFill>
                <a:latin typeface="メイリオ" panose="020B0604030504040204" pitchFamily="50" charset="-128"/>
                <a:ea typeface="メイリオ" panose="020B0604030504040204" pitchFamily="50" charset="-128"/>
              </a:rPr>
              <a:t>　</a:t>
            </a:r>
            <a:r>
              <a:rPr kumimoji="1" lang="ja-JP" altLang="en-US" sz="2500" dirty="0" smtClean="0">
                <a:solidFill>
                  <a:srgbClr val="FFC000"/>
                </a:solidFill>
                <a:latin typeface="メイリオ" panose="020B0604030504040204" pitchFamily="50" charset="-128"/>
                <a:ea typeface="メイリオ" panose="020B0604030504040204" pitchFamily="50" charset="-128"/>
              </a:rPr>
              <a:t>（カカオマス＋カカオバター＋砂糖、その他の材料）</a:t>
            </a:r>
            <a:endParaRPr kumimoji="1" lang="en-US" altLang="ja-JP" sz="2500" dirty="0" smtClean="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u"/>
            </a:pPr>
            <a:r>
              <a:rPr kumimoji="1" lang="ja-JP" altLang="en-US" sz="3200" dirty="0" smtClean="0">
                <a:latin typeface="メイリオ" panose="020B0604030504040204" pitchFamily="50" charset="-128"/>
                <a:ea typeface="メイリオ" panose="020B0604030504040204" pitchFamily="50" charset="-128"/>
              </a:rPr>
              <a:t>ミルクチョコレート</a:t>
            </a:r>
            <a:endParaRPr kumimoji="1" lang="en-US" altLang="ja-JP" sz="3200" dirty="0" smtClean="0">
              <a:latin typeface="メイリオ" panose="020B0604030504040204" pitchFamily="50" charset="-128"/>
              <a:ea typeface="メイリオ" panose="020B0604030504040204" pitchFamily="50" charset="-128"/>
            </a:endParaRPr>
          </a:p>
          <a:p>
            <a:r>
              <a:rPr kumimoji="1" lang="ja-JP" altLang="en-US" sz="3600" dirty="0" smtClean="0">
                <a:solidFill>
                  <a:srgbClr val="FFC000"/>
                </a:solidFill>
                <a:latin typeface="メイリオ" panose="020B0604030504040204" pitchFamily="50" charset="-128"/>
                <a:ea typeface="メイリオ" panose="020B0604030504040204" pitchFamily="50" charset="-128"/>
              </a:rPr>
              <a:t>　</a:t>
            </a:r>
            <a:r>
              <a:rPr kumimoji="1" lang="ja-JP" altLang="en-US" sz="2500" dirty="0">
                <a:solidFill>
                  <a:srgbClr val="FFC000"/>
                </a:solidFill>
                <a:latin typeface="メイリオ" panose="020B0604030504040204" pitchFamily="50" charset="-128"/>
                <a:ea typeface="メイリオ" panose="020B0604030504040204" pitchFamily="50" charset="-128"/>
              </a:rPr>
              <a:t>（カカオマス＋カカオバター＋ </a:t>
            </a:r>
            <a:r>
              <a:rPr kumimoji="1" lang="ja-JP" altLang="en-US" sz="2500" dirty="0" smtClean="0">
                <a:solidFill>
                  <a:srgbClr val="FFC000"/>
                </a:solidFill>
                <a:latin typeface="メイリオ" panose="020B0604030504040204" pitchFamily="50" charset="-128"/>
                <a:ea typeface="メイリオ" panose="020B0604030504040204" pitchFamily="50" charset="-128"/>
              </a:rPr>
              <a:t>粉乳＋砂糖、その他の材料）</a:t>
            </a:r>
            <a:endParaRPr kumimoji="1" lang="en-US" altLang="ja-JP" sz="2500" dirty="0">
              <a:latin typeface="メイリオ" panose="020B0604030504040204" pitchFamily="50" charset="-128"/>
              <a:ea typeface="メイリオ" panose="020B0604030504040204" pitchFamily="50" charset="-128"/>
            </a:endParaRPr>
          </a:p>
        </p:txBody>
      </p:sp>
      <p:sp>
        <p:nvSpPr>
          <p:cNvPr id="4" name="正方形/長方形 3"/>
          <p:cNvSpPr/>
          <p:nvPr/>
        </p:nvSpPr>
        <p:spPr>
          <a:xfrm>
            <a:off x="479454" y="5025856"/>
            <a:ext cx="11222439" cy="143913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r>
              <a:rPr kumimoji="1" lang="ja-JP" altLang="en-US" sz="2800" dirty="0" smtClean="0">
                <a:solidFill>
                  <a:schemeClr val="bg1"/>
                </a:solidFill>
                <a:latin typeface="メイリオ" panose="020B0604030504040204" pitchFamily="50" charset="-128"/>
                <a:ea typeface="メイリオ" panose="020B0604030504040204" pitchFamily="50" charset="-128"/>
              </a:rPr>
              <a:t>カカオ</a:t>
            </a:r>
            <a:r>
              <a:rPr kumimoji="1" lang="en-US" altLang="ja-JP" sz="2800" dirty="0" smtClean="0">
                <a:solidFill>
                  <a:schemeClr val="bg1"/>
                </a:solidFill>
                <a:latin typeface="メイリオ" panose="020B0604030504040204" pitchFamily="50" charset="-128"/>
                <a:ea typeface="メイリオ" panose="020B0604030504040204" pitchFamily="50" charset="-128"/>
              </a:rPr>
              <a:t>70</a:t>
            </a:r>
            <a:r>
              <a:rPr kumimoji="1" lang="ja-JP" altLang="en-US" sz="2800" dirty="0" smtClean="0">
                <a:solidFill>
                  <a:schemeClr val="bg1"/>
                </a:solidFill>
                <a:latin typeface="メイリオ" panose="020B0604030504040204" pitchFamily="50" charset="-128"/>
                <a:ea typeface="メイリオ" panose="020B0604030504040204" pitchFamily="50" charset="-128"/>
              </a:rPr>
              <a:t>％のチョコレート</a:t>
            </a:r>
            <a:endParaRPr kumimoji="1" lang="ja-JP" altLang="en-US" sz="2800" dirty="0">
              <a:solidFill>
                <a:schemeClr val="bg1"/>
              </a:solidFill>
              <a:latin typeface="メイリオ" panose="020B0604030504040204" pitchFamily="50" charset="-128"/>
              <a:ea typeface="メイリオ" panose="020B0604030504040204" pitchFamily="50" charset="-128"/>
            </a:endParaRPr>
          </a:p>
        </p:txBody>
      </p:sp>
      <p:sp>
        <p:nvSpPr>
          <p:cNvPr id="5" name="正方形/長方形 4"/>
          <p:cNvSpPr/>
          <p:nvPr/>
        </p:nvSpPr>
        <p:spPr>
          <a:xfrm>
            <a:off x="5611091" y="5087631"/>
            <a:ext cx="5989140" cy="461665"/>
          </a:xfrm>
          <a:prstGeom prst="rect">
            <a:avLst/>
          </a:prstGeom>
        </p:spPr>
        <p:txBody>
          <a:bodyPr wrap="none">
            <a:spAutoFit/>
          </a:bodyPr>
          <a:lstStyle/>
          <a:p>
            <a:r>
              <a:rPr kumimoji="1" lang="ja-JP" altLang="en-US" sz="2400" dirty="0">
                <a:solidFill>
                  <a:schemeClr val="bg2"/>
                </a:solidFill>
                <a:latin typeface="メイリオ" panose="020B0604030504040204" pitchFamily="50" charset="-128"/>
                <a:ea typeface="メイリオ" panose="020B0604030504040204" pitchFamily="50" charset="-128"/>
              </a:rPr>
              <a:t>（</a:t>
            </a:r>
            <a:r>
              <a:rPr kumimoji="1" lang="ja-JP" altLang="en-US" sz="2400" dirty="0" smtClean="0">
                <a:solidFill>
                  <a:schemeClr val="bg2"/>
                </a:solidFill>
                <a:latin typeface="メイリオ" panose="020B0604030504040204" pitchFamily="50" charset="-128"/>
                <a:ea typeface="メイリオ" panose="020B0604030504040204" pitchFamily="50" charset="-128"/>
              </a:rPr>
              <a:t>カカオマス</a:t>
            </a:r>
            <a:r>
              <a:rPr kumimoji="1" lang="en-US" altLang="ja-JP" sz="2400" dirty="0">
                <a:solidFill>
                  <a:schemeClr val="bg2"/>
                </a:solidFill>
                <a:latin typeface="メイリオ" panose="020B0604030504040204" pitchFamily="50" charset="-128"/>
                <a:ea typeface="メイリオ" panose="020B0604030504040204" pitchFamily="50" charset="-128"/>
              </a:rPr>
              <a:t>3</a:t>
            </a:r>
            <a:r>
              <a:rPr kumimoji="1" lang="en-US" altLang="ja-JP" sz="2400" dirty="0" smtClean="0">
                <a:solidFill>
                  <a:schemeClr val="bg2"/>
                </a:solidFill>
                <a:latin typeface="メイリオ" panose="020B0604030504040204" pitchFamily="50" charset="-128"/>
                <a:ea typeface="メイリオ" panose="020B0604030504040204" pitchFamily="50" charset="-128"/>
              </a:rPr>
              <a:t>0</a:t>
            </a:r>
            <a:r>
              <a:rPr kumimoji="1" lang="ja-JP" altLang="en-US" sz="2400" dirty="0" smtClean="0">
                <a:solidFill>
                  <a:schemeClr val="bg2"/>
                </a:solidFill>
                <a:latin typeface="メイリオ" panose="020B0604030504040204" pitchFamily="50" charset="-128"/>
                <a:ea typeface="メイリオ" panose="020B0604030504040204" pitchFamily="50" charset="-128"/>
              </a:rPr>
              <a:t>％＋カカオバター</a:t>
            </a:r>
            <a:r>
              <a:rPr kumimoji="1" lang="en-US" altLang="ja-JP" sz="2400" dirty="0">
                <a:solidFill>
                  <a:schemeClr val="bg2"/>
                </a:solidFill>
                <a:latin typeface="メイリオ" panose="020B0604030504040204" pitchFamily="50" charset="-128"/>
                <a:ea typeface="メイリオ" panose="020B0604030504040204" pitchFamily="50" charset="-128"/>
              </a:rPr>
              <a:t>4</a:t>
            </a:r>
            <a:r>
              <a:rPr kumimoji="1" lang="en-US" altLang="ja-JP" sz="2400" dirty="0" smtClean="0">
                <a:solidFill>
                  <a:schemeClr val="bg2"/>
                </a:solidFill>
                <a:latin typeface="メイリオ" panose="020B0604030504040204" pitchFamily="50" charset="-128"/>
                <a:ea typeface="メイリオ" panose="020B0604030504040204" pitchFamily="50" charset="-128"/>
              </a:rPr>
              <a:t>0</a:t>
            </a:r>
            <a:r>
              <a:rPr kumimoji="1" lang="ja-JP" altLang="en-US" sz="2400" dirty="0" smtClean="0">
                <a:solidFill>
                  <a:schemeClr val="bg2"/>
                </a:solidFill>
                <a:latin typeface="メイリオ" panose="020B0604030504040204" pitchFamily="50" charset="-128"/>
                <a:ea typeface="メイリオ" panose="020B0604030504040204" pitchFamily="50" charset="-128"/>
              </a:rPr>
              <a:t>％）</a:t>
            </a:r>
            <a:endParaRPr lang="ja-JP" altLang="en-US" sz="2400" dirty="0">
              <a:solidFill>
                <a:schemeClr val="bg2"/>
              </a:solidFill>
            </a:endParaRPr>
          </a:p>
        </p:txBody>
      </p:sp>
      <p:sp>
        <p:nvSpPr>
          <p:cNvPr id="6" name="正方形/長方形 5"/>
          <p:cNvSpPr/>
          <p:nvPr/>
        </p:nvSpPr>
        <p:spPr>
          <a:xfrm>
            <a:off x="5611091" y="5553359"/>
            <a:ext cx="5989140" cy="461665"/>
          </a:xfrm>
          <a:prstGeom prst="rect">
            <a:avLst/>
          </a:prstGeom>
        </p:spPr>
        <p:txBody>
          <a:bodyPr wrap="none">
            <a:spAutoFit/>
          </a:bodyPr>
          <a:lstStyle/>
          <a:p>
            <a:r>
              <a:rPr kumimoji="1" lang="ja-JP" altLang="en-US" sz="2400" dirty="0">
                <a:solidFill>
                  <a:schemeClr val="bg2"/>
                </a:solidFill>
                <a:latin typeface="メイリオ" panose="020B0604030504040204" pitchFamily="50" charset="-128"/>
                <a:ea typeface="メイリオ" panose="020B0604030504040204" pitchFamily="50" charset="-128"/>
              </a:rPr>
              <a:t>（</a:t>
            </a:r>
            <a:r>
              <a:rPr kumimoji="1" lang="ja-JP" altLang="en-US" sz="2400" dirty="0" smtClean="0">
                <a:solidFill>
                  <a:schemeClr val="bg2"/>
                </a:solidFill>
                <a:latin typeface="メイリオ" panose="020B0604030504040204" pitchFamily="50" charset="-128"/>
                <a:ea typeface="メイリオ" panose="020B0604030504040204" pitchFamily="50" charset="-128"/>
              </a:rPr>
              <a:t>カカオマス</a:t>
            </a:r>
            <a:r>
              <a:rPr kumimoji="1" lang="en-US" altLang="ja-JP" sz="2400" dirty="0" smtClean="0">
                <a:solidFill>
                  <a:schemeClr val="bg2"/>
                </a:solidFill>
                <a:latin typeface="メイリオ" panose="020B0604030504040204" pitchFamily="50" charset="-128"/>
                <a:ea typeface="メイリオ" panose="020B0604030504040204" pitchFamily="50" charset="-128"/>
              </a:rPr>
              <a:t>40</a:t>
            </a:r>
            <a:r>
              <a:rPr kumimoji="1" lang="ja-JP" altLang="en-US" sz="2400" dirty="0" smtClean="0">
                <a:solidFill>
                  <a:schemeClr val="bg2"/>
                </a:solidFill>
                <a:latin typeface="メイリオ" panose="020B0604030504040204" pitchFamily="50" charset="-128"/>
                <a:ea typeface="メイリオ" panose="020B0604030504040204" pitchFamily="50" charset="-128"/>
              </a:rPr>
              <a:t>％＋カカオバター</a:t>
            </a:r>
            <a:r>
              <a:rPr kumimoji="1" lang="en-US" altLang="ja-JP" sz="2400" dirty="0" smtClean="0">
                <a:solidFill>
                  <a:schemeClr val="bg2"/>
                </a:solidFill>
                <a:latin typeface="メイリオ" panose="020B0604030504040204" pitchFamily="50" charset="-128"/>
                <a:ea typeface="メイリオ" panose="020B0604030504040204" pitchFamily="50" charset="-128"/>
              </a:rPr>
              <a:t>30</a:t>
            </a:r>
            <a:r>
              <a:rPr kumimoji="1" lang="ja-JP" altLang="en-US" sz="2400" dirty="0" smtClean="0">
                <a:solidFill>
                  <a:schemeClr val="bg2"/>
                </a:solidFill>
                <a:latin typeface="メイリオ" panose="020B0604030504040204" pitchFamily="50" charset="-128"/>
                <a:ea typeface="メイリオ" panose="020B0604030504040204" pitchFamily="50" charset="-128"/>
              </a:rPr>
              <a:t>％）</a:t>
            </a:r>
            <a:endParaRPr lang="ja-JP" altLang="en-US" sz="2400" dirty="0">
              <a:solidFill>
                <a:schemeClr val="bg2"/>
              </a:solidFill>
            </a:endParaRPr>
          </a:p>
        </p:txBody>
      </p:sp>
      <p:sp>
        <p:nvSpPr>
          <p:cNvPr id="7" name="正方形/長方形 6"/>
          <p:cNvSpPr/>
          <p:nvPr/>
        </p:nvSpPr>
        <p:spPr>
          <a:xfrm>
            <a:off x="5611091" y="6003321"/>
            <a:ext cx="5989140" cy="461665"/>
          </a:xfrm>
          <a:prstGeom prst="rect">
            <a:avLst/>
          </a:prstGeom>
        </p:spPr>
        <p:txBody>
          <a:bodyPr wrap="none">
            <a:spAutoFit/>
          </a:bodyPr>
          <a:lstStyle/>
          <a:p>
            <a:r>
              <a:rPr kumimoji="1" lang="ja-JP" altLang="en-US" sz="2400" dirty="0">
                <a:solidFill>
                  <a:schemeClr val="bg2"/>
                </a:solidFill>
                <a:latin typeface="メイリオ" panose="020B0604030504040204" pitchFamily="50" charset="-128"/>
                <a:ea typeface="メイリオ" panose="020B0604030504040204" pitchFamily="50" charset="-128"/>
              </a:rPr>
              <a:t>（</a:t>
            </a:r>
            <a:r>
              <a:rPr kumimoji="1" lang="ja-JP" altLang="en-US" sz="2400" dirty="0" smtClean="0">
                <a:solidFill>
                  <a:schemeClr val="bg2"/>
                </a:solidFill>
                <a:latin typeface="メイリオ" panose="020B0604030504040204" pitchFamily="50" charset="-128"/>
                <a:ea typeface="メイリオ" panose="020B0604030504040204" pitchFamily="50" charset="-128"/>
              </a:rPr>
              <a:t>カカオマス</a:t>
            </a:r>
            <a:r>
              <a:rPr kumimoji="1" lang="en-US" altLang="ja-JP" sz="2400" dirty="0">
                <a:solidFill>
                  <a:schemeClr val="bg2"/>
                </a:solidFill>
                <a:latin typeface="メイリオ" panose="020B0604030504040204" pitchFamily="50" charset="-128"/>
                <a:ea typeface="メイリオ" panose="020B0604030504040204" pitchFamily="50" charset="-128"/>
              </a:rPr>
              <a:t>5</a:t>
            </a:r>
            <a:r>
              <a:rPr kumimoji="1" lang="en-US" altLang="ja-JP" sz="2400" dirty="0" smtClean="0">
                <a:solidFill>
                  <a:schemeClr val="bg2"/>
                </a:solidFill>
                <a:latin typeface="メイリオ" panose="020B0604030504040204" pitchFamily="50" charset="-128"/>
                <a:ea typeface="メイリオ" panose="020B0604030504040204" pitchFamily="50" charset="-128"/>
              </a:rPr>
              <a:t>0</a:t>
            </a:r>
            <a:r>
              <a:rPr kumimoji="1" lang="ja-JP" altLang="en-US" sz="2400" dirty="0" smtClean="0">
                <a:solidFill>
                  <a:schemeClr val="bg2"/>
                </a:solidFill>
                <a:latin typeface="メイリオ" panose="020B0604030504040204" pitchFamily="50" charset="-128"/>
                <a:ea typeface="メイリオ" panose="020B0604030504040204" pitchFamily="50" charset="-128"/>
              </a:rPr>
              <a:t>％＋カカオバター</a:t>
            </a:r>
            <a:r>
              <a:rPr kumimoji="1" lang="en-US" altLang="ja-JP" sz="2400" dirty="0">
                <a:solidFill>
                  <a:schemeClr val="bg2"/>
                </a:solidFill>
                <a:latin typeface="メイリオ" panose="020B0604030504040204" pitchFamily="50" charset="-128"/>
                <a:ea typeface="メイリオ" panose="020B0604030504040204" pitchFamily="50" charset="-128"/>
              </a:rPr>
              <a:t>2</a:t>
            </a:r>
            <a:r>
              <a:rPr kumimoji="1" lang="en-US" altLang="ja-JP" sz="2400" dirty="0" smtClean="0">
                <a:solidFill>
                  <a:schemeClr val="bg2"/>
                </a:solidFill>
                <a:latin typeface="メイリオ" panose="020B0604030504040204" pitchFamily="50" charset="-128"/>
                <a:ea typeface="メイリオ" panose="020B0604030504040204" pitchFamily="50" charset="-128"/>
              </a:rPr>
              <a:t>0</a:t>
            </a:r>
            <a:r>
              <a:rPr kumimoji="1" lang="ja-JP" altLang="en-US" sz="2400" dirty="0" smtClean="0">
                <a:solidFill>
                  <a:schemeClr val="bg2"/>
                </a:solidFill>
                <a:latin typeface="メイリオ" panose="020B0604030504040204" pitchFamily="50" charset="-128"/>
                <a:ea typeface="メイリオ" panose="020B0604030504040204" pitchFamily="50" charset="-128"/>
              </a:rPr>
              <a:t>％）</a:t>
            </a:r>
            <a:endParaRPr lang="ja-JP" altLang="en-US" sz="2400" dirty="0">
              <a:solidFill>
                <a:schemeClr val="bg2"/>
              </a:solidFill>
            </a:endParaRPr>
          </a:p>
        </p:txBody>
      </p:sp>
    </p:spTree>
    <p:extLst>
      <p:ext uri="{BB962C8B-B14F-4D97-AF65-F5344CB8AC3E}">
        <p14:creationId xmlns:p14="http://schemas.microsoft.com/office/powerpoint/2010/main" val="2903639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93842" y="723559"/>
            <a:ext cx="11041742" cy="2407563"/>
          </a:xfrm>
          <a:prstGeom prst="rect">
            <a:avLst/>
          </a:prstGeom>
          <a:ln w="28575"/>
        </p:spPr>
        <p:style>
          <a:lnRef idx="2">
            <a:schemeClr val="accent6"/>
          </a:lnRef>
          <a:fillRef idx="1">
            <a:schemeClr val="lt1"/>
          </a:fillRef>
          <a:effectRef idx="0">
            <a:schemeClr val="accent6"/>
          </a:effectRef>
          <a:fontRef idx="minor">
            <a:schemeClr val="dk1"/>
          </a:fontRef>
        </p:style>
        <p:txBody>
          <a:bodyPr vert="horz" tIns="0" bIns="0" rtlCol="0" anchor="ctr"/>
          <a:lstStyle/>
          <a:p>
            <a:r>
              <a:rPr lang="ja-JP" altLang="ja-JP" sz="4000" dirty="0">
                <a:latin typeface="メイリオ" panose="020B0604030504040204" pitchFamily="50" charset="-128"/>
                <a:ea typeface="メイリオ" panose="020B0604030504040204" pitchFamily="50" charset="-128"/>
                <a:cs typeface="Times New Roman" panose="02020603050405020304" pitchFamily="18" charset="0"/>
              </a:rPr>
              <a:t>自分の消費生活を振り返って、持続可能な社会の実現のために、これから自分ができることを考えよう</a:t>
            </a:r>
            <a:r>
              <a:rPr lang="ja-JP" altLang="ja-JP" sz="4000" dirty="0" smtClean="0">
                <a:latin typeface="メイリオ" panose="020B0604030504040204" pitchFamily="50" charset="-128"/>
                <a:ea typeface="メイリオ" panose="020B0604030504040204" pitchFamily="50" charset="-128"/>
                <a:cs typeface="Times New Roman" panose="02020603050405020304" pitchFamily="18" charset="0"/>
              </a:rPr>
              <a:t>。</a:t>
            </a:r>
            <a:endParaRPr lang="ja-JP" altLang="en-US" sz="4000" dirty="0">
              <a:latin typeface="メイリオ" panose="020B0604030504040204" pitchFamily="50" charset="-128"/>
              <a:ea typeface="メイリオ" panose="020B0604030504040204" pitchFamily="50" charset="-128"/>
            </a:endParaRPr>
          </a:p>
        </p:txBody>
      </p:sp>
      <p:sp>
        <p:nvSpPr>
          <p:cNvPr id="4" name="正方形/長方形 3"/>
          <p:cNvSpPr/>
          <p:nvPr/>
        </p:nvSpPr>
        <p:spPr>
          <a:xfrm>
            <a:off x="593842" y="3425191"/>
            <a:ext cx="11041742" cy="2407563"/>
          </a:xfrm>
          <a:prstGeom prst="rect">
            <a:avLst/>
          </a:prstGeom>
          <a:noFill/>
          <a:ln w="28575"/>
        </p:spPr>
        <p:style>
          <a:lnRef idx="2">
            <a:schemeClr val="accent6"/>
          </a:lnRef>
          <a:fillRef idx="1">
            <a:schemeClr val="lt1"/>
          </a:fillRef>
          <a:effectRef idx="0">
            <a:schemeClr val="accent6"/>
          </a:effectRef>
          <a:fontRef idx="minor">
            <a:schemeClr val="dk1"/>
          </a:fontRef>
        </p:style>
        <p:txBody>
          <a:bodyPr vert="horz" tIns="0" bIns="0" rtlCol="0" anchor="ctr"/>
          <a:lstStyle/>
          <a:p>
            <a:r>
              <a:rPr lang="ja-JP" altLang="en-US" sz="3600" dirty="0" smtClean="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私達の生活は意思決定の連続で成り立っています。</a:t>
            </a:r>
            <a:endParaRPr lang="en-US" altLang="ja-JP" sz="3600" dirty="0" smtClean="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3600" dirty="0" smtClean="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一つひとつの意思決定は、自身の生活を決めるだけでなく、社会のあり方にも影響を及ぼします。</a:t>
            </a:r>
            <a:endParaRPr lang="ja-JP" altLang="en-US" sz="3600" dirty="0">
              <a:solidFill>
                <a:schemeClr val="tx1"/>
              </a:solidFill>
              <a:latin typeface="メイリオ" panose="020B0604030504040204" pitchFamily="50" charset="-128"/>
              <a:ea typeface="メイリオ" panose="020B0604030504040204" pitchFamily="50" charset="-128"/>
            </a:endParaRPr>
          </a:p>
        </p:txBody>
      </p:sp>
      <p:sp>
        <p:nvSpPr>
          <p:cNvPr id="5" name="正方形/長方形 4"/>
          <p:cNvSpPr/>
          <p:nvPr/>
        </p:nvSpPr>
        <p:spPr>
          <a:xfrm>
            <a:off x="593842" y="5597236"/>
            <a:ext cx="11041742" cy="762000"/>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400" dirty="0" smtClean="0">
                <a:latin typeface="メイリオ" panose="020B0604030504040204" pitchFamily="50" charset="-128"/>
                <a:ea typeface="メイリオ" panose="020B0604030504040204" pitchFamily="50" charset="-128"/>
              </a:rPr>
              <a:t>多様な価値観（視点）をもって、適切な意思決定を！</a:t>
            </a:r>
            <a:endParaRPr kumimoji="1" lang="ja-JP" altLang="en-US" sz="3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9739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kumimoji="1" lang="ja-JP" altLang="en-US" dirty="0" smtClean="0"/>
              <a:t>チョコレートの価格配分</a:t>
            </a:r>
            <a:endParaRPr kumimoji="1" lang="ja-JP" altLang="en-US" dirty="0"/>
          </a:p>
        </p:txBody>
      </p:sp>
      <p:sp>
        <p:nvSpPr>
          <p:cNvPr id="5" name="右矢印 4"/>
          <p:cNvSpPr/>
          <p:nvPr/>
        </p:nvSpPr>
        <p:spPr>
          <a:xfrm>
            <a:off x="1705635" y="2490279"/>
            <a:ext cx="215900" cy="544830"/>
          </a:xfrm>
          <a:prstGeom prst="rightArrow">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6" name="図 5"/>
          <p:cNvPicPr/>
          <p:nvPr/>
        </p:nvPicPr>
        <p:blipFill>
          <a:blip r:embed="rId2" cstate="print">
            <a:extLst>
              <a:ext uri="{28A0092B-C50C-407E-A947-70E740481C1C}">
                <a14:useLocalDpi xmlns:a14="http://schemas.microsoft.com/office/drawing/2010/main" val="0"/>
              </a:ext>
            </a:extLst>
          </a:blip>
          <a:stretch>
            <a:fillRect/>
          </a:stretch>
        </p:blipFill>
        <p:spPr>
          <a:xfrm>
            <a:off x="248310" y="2252154"/>
            <a:ext cx="1439545" cy="1079500"/>
          </a:xfrm>
          <a:prstGeom prst="rect">
            <a:avLst/>
          </a:prstGeom>
          <a:ln>
            <a:solidFill>
              <a:schemeClr val="tx1">
                <a:lumMod val="95000"/>
                <a:lumOff val="5000"/>
              </a:schemeClr>
            </a:solidFill>
          </a:ln>
        </p:spPr>
      </p:pic>
      <p:pic>
        <p:nvPicPr>
          <p:cNvPr id="7" name="図 6"/>
          <p:cNvPicPr/>
          <p:nvPr/>
        </p:nvPicPr>
        <p:blipFill>
          <a:blip r:embed="rId3" cstate="print">
            <a:extLst>
              <a:ext uri="{28A0092B-C50C-407E-A947-70E740481C1C}">
                <a14:useLocalDpi xmlns:a14="http://schemas.microsoft.com/office/drawing/2010/main" val="0"/>
              </a:ext>
            </a:extLst>
          </a:blip>
          <a:stretch>
            <a:fillRect/>
          </a:stretch>
        </p:blipFill>
        <p:spPr>
          <a:xfrm>
            <a:off x="1940585" y="2240089"/>
            <a:ext cx="1439545" cy="1079500"/>
          </a:xfrm>
          <a:prstGeom prst="rect">
            <a:avLst/>
          </a:prstGeom>
          <a:ln>
            <a:solidFill>
              <a:schemeClr val="tx1">
                <a:lumMod val="95000"/>
                <a:lumOff val="5000"/>
              </a:schemeClr>
            </a:solidFill>
          </a:ln>
        </p:spPr>
      </p:pic>
      <p:pic>
        <p:nvPicPr>
          <p:cNvPr id="8" name="図 7"/>
          <p:cNvPicPr/>
          <p:nvPr/>
        </p:nvPicPr>
        <p:blipFill>
          <a:blip r:embed="rId4" cstate="print">
            <a:extLst>
              <a:ext uri="{28A0092B-C50C-407E-A947-70E740481C1C}">
                <a14:useLocalDpi xmlns:a14="http://schemas.microsoft.com/office/drawing/2010/main" val="0"/>
              </a:ext>
            </a:extLst>
          </a:blip>
          <a:stretch>
            <a:fillRect/>
          </a:stretch>
        </p:blipFill>
        <p:spPr>
          <a:xfrm>
            <a:off x="3632860" y="2241994"/>
            <a:ext cx="1439545" cy="1079500"/>
          </a:xfrm>
          <a:prstGeom prst="rect">
            <a:avLst/>
          </a:prstGeom>
          <a:ln>
            <a:solidFill>
              <a:schemeClr val="tx1">
                <a:lumMod val="95000"/>
                <a:lumOff val="5000"/>
              </a:schemeClr>
            </a:solidFill>
          </a:ln>
        </p:spPr>
      </p:pic>
      <p:sp>
        <p:nvSpPr>
          <p:cNvPr id="9" name="右矢印 8"/>
          <p:cNvSpPr/>
          <p:nvPr/>
        </p:nvSpPr>
        <p:spPr>
          <a:xfrm>
            <a:off x="3401085" y="2490279"/>
            <a:ext cx="215900" cy="544830"/>
          </a:xfrm>
          <a:prstGeom prst="rightArrow">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 name="右矢印 9"/>
          <p:cNvSpPr/>
          <p:nvPr/>
        </p:nvSpPr>
        <p:spPr>
          <a:xfrm>
            <a:off x="5083835" y="2490279"/>
            <a:ext cx="215900" cy="544830"/>
          </a:xfrm>
          <a:prstGeom prst="rightArrow">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 name="右矢印 10"/>
          <p:cNvSpPr/>
          <p:nvPr/>
        </p:nvSpPr>
        <p:spPr>
          <a:xfrm>
            <a:off x="6779285" y="2490279"/>
            <a:ext cx="215900" cy="544830"/>
          </a:xfrm>
          <a:prstGeom prst="rightArrow">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 name="右矢印 11"/>
          <p:cNvSpPr/>
          <p:nvPr/>
        </p:nvSpPr>
        <p:spPr>
          <a:xfrm>
            <a:off x="8484260" y="2490279"/>
            <a:ext cx="215900" cy="544830"/>
          </a:xfrm>
          <a:prstGeom prst="rightArrow">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3" name="右矢印 12"/>
          <p:cNvSpPr/>
          <p:nvPr/>
        </p:nvSpPr>
        <p:spPr>
          <a:xfrm>
            <a:off x="10184155" y="2490279"/>
            <a:ext cx="215900" cy="544830"/>
          </a:xfrm>
          <a:prstGeom prst="rightArrow">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14" name="図 13"/>
          <p:cNvPicPr/>
          <p:nvPr/>
        </p:nvPicPr>
        <p:blipFill>
          <a:blip r:embed="rId5" cstate="print">
            <a:extLst>
              <a:ext uri="{28A0092B-C50C-407E-A947-70E740481C1C}">
                <a14:useLocalDpi xmlns:a14="http://schemas.microsoft.com/office/drawing/2010/main" val="0"/>
              </a:ext>
            </a:extLst>
          </a:blip>
          <a:stretch>
            <a:fillRect/>
          </a:stretch>
        </p:blipFill>
        <p:spPr>
          <a:xfrm>
            <a:off x="5325135" y="2242629"/>
            <a:ext cx="1439545" cy="1079500"/>
          </a:xfrm>
          <a:prstGeom prst="rect">
            <a:avLst/>
          </a:prstGeom>
          <a:ln>
            <a:solidFill>
              <a:schemeClr val="tx1">
                <a:lumMod val="95000"/>
                <a:lumOff val="5000"/>
              </a:schemeClr>
            </a:solidFill>
          </a:ln>
        </p:spPr>
      </p:pic>
      <p:pic>
        <p:nvPicPr>
          <p:cNvPr id="15" name="図 14"/>
          <p:cNvPicPr/>
          <p:nvPr/>
        </p:nvPicPr>
        <p:blipFill>
          <a:blip r:embed="rId6" cstate="print">
            <a:extLst>
              <a:ext uri="{28A0092B-C50C-407E-A947-70E740481C1C}">
                <a14:useLocalDpi xmlns:a14="http://schemas.microsoft.com/office/drawing/2010/main" val="0"/>
              </a:ext>
            </a:extLst>
          </a:blip>
          <a:stretch>
            <a:fillRect/>
          </a:stretch>
        </p:blipFill>
        <p:spPr>
          <a:xfrm>
            <a:off x="7017410" y="2242629"/>
            <a:ext cx="1457325" cy="1092835"/>
          </a:xfrm>
          <a:prstGeom prst="rect">
            <a:avLst/>
          </a:prstGeom>
          <a:ln>
            <a:solidFill>
              <a:schemeClr val="tx1">
                <a:lumMod val="95000"/>
                <a:lumOff val="5000"/>
              </a:schemeClr>
            </a:solidFill>
          </a:ln>
        </p:spPr>
      </p:pic>
      <p:pic>
        <p:nvPicPr>
          <p:cNvPr id="16" name="図 15"/>
          <p:cNvPicPr/>
          <p:nvPr/>
        </p:nvPicPr>
        <p:blipFill>
          <a:blip r:embed="rId7" cstate="print">
            <a:extLst>
              <a:ext uri="{28A0092B-C50C-407E-A947-70E740481C1C}">
                <a14:useLocalDpi xmlns:a14="http://schemas.microsoft.com/office/drawing/2010/main" val="0"/>
              </a:ext>
            </a:extLst>
          </a:blip>
          <a:stretch>
            <a:fillRect/>
          </a:stretch>
        </p:blipFill>
        <p:spPr>
          <a:xfrm>
            <a:off x="8727465" y="2251519"/>
            <a:ext cx="1439545" cy="1079500"/>
          </a:xfrm>
          <a:prstGeom prst="rect">
            <a:avLst/>
          </a:prstGeom>
          <a:ln>
            <a:solidFill>
              <a:schemeClr val="tx1">
                <a:lumMod val="95000"/>
                <a:lumOff val="5000"/>
              </a:schemeClr>
            </a:solidFill>
          </a:ln>
        </p:spPr>
      </p:pic>
      <p:pic>
        <p:nvPicPr>
          <p:cNvPr id="17" name="図 16"/>
          <p:cNvPicPr/>
          <p:nvPr/>
        </p:nvPicPr>
        <p:blipFill>
          <a:blip r:embed="rId8" cstate="print">
            <a:extLst>
              <a:ext uri="{28A0092B-C50C-407E-A947-70E740481C1C}">
                <a14:useLocalDpi xmlns:a14="http://schemas.microsoft.com/office/drawing/2010/main" val="0"/>
              </a:ext>
            </a:extLst>
          </a:blip>
          <a:stretch>
            <a:fillRect/>
          </a:stretch>
        </p:blipFill>
        <p:spPr>
          <a:xfrm>
            <a:off x="10419740" y="2241994"/>
            <a:ext cx="1439545" cy="1079500"/>
          </a:xfrm>
          <a:prstGeom prst="rect">
            <a:avLst/>
          </a:prstGeom>
          <a:ln>
            <a:solidFill>
              <a:schemeClr val="tx1">
                <a:lumMod val="95000"/>
                <a:lumOff val="5000"/>
              </a:schemeClr>
            </a:solidFill>
          </a:ln>
        </p:spPr>
      </p:pic>
      <p:sp>
        <p:nvSpPr>
          <p:cNvPr id="18" name="右中かっこ 17"/>
          <p:cNvSpPr/>
          <p:nvPr/>
        </p:nvSpPr>
        <p:spPr>
          <a:xfrm rot="5400000">
            <a:off x="2445687" y="1278252"/>
            <a:ext cx="421425" cy="485486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正方形/長方形 18"/>
          <p:cNvSpPr/>
          <p:nvPr/>
        </p:nvSpPr>
        <p:spPr>
          <a:xfrm>
            <a:off x="1988135" y="3916399"/>
            <a:ext cx="1331844" cy="606616"/>
          </a:xfrm>
          <a:prstGeom prst="rect">
            <a:avLst/>
          </a:prstGeom>
          <a:ln w="28575"/>
        </p:spPr>
        <p:style>
          <a:lnRef idx="2">
            <a:schemeClr val="accent6"/>
          </a:lnRef>
          <a:fillRef idx="1">
            <a:schemeClr val="lt1"/>
          </a:fillRef>
          <a:effectRef idx="0">
            <a:schemeClr val="accent6"/>
          </a:effectRef>
          <a:fontRef idx="minor">
            <a:schemeClr val="dk1"/>
          </a:fontRef>
        </p:style>
        <p:txBody>
          <a:bodyPr tIns="72000" bIns="0" rtlCol="0" anchor="ctr"/>
          <a:lstStyle/>
          <a:p>
            <a:pPr algn="ctr"/>
            <a:r>
              <a:rPr kumimoji="1" lang="ja-JP" altLang="en-US" sz="3200" dirty="0" smtClean="0">
                <a:latin typeface="メイリオ" panose="020B0604030504040204" pitchFamily="50" charset="-128"/>
                <a:ea typeface="メイリオ" panose="020B0604030504040204" pitchFamily="50" charset="-128"/>
              </a:rPr>
              <a:t>農家</a:t>
            </a:r>
            <a:endParaRPr kumimoji="1" lang="ja-JP" altLang="en-US" sz="3200" dirty="0">
              <a:latin typeface="メイリオ" panose="020B0604030504040204" pitchFamily="50" charset="-128"/>
              <a:ea typeface="メイリオ" panose="020B0604030504040204" pitchFamily="50" charset="-128"/>
            </a:endParaRPr>
          </a:p>
        </p:txBody>
      </p:sp>
      <p:sp>
        <p:nvSpPr>
          <p:cNvPr id="20" name="正方形/長方形 19"/>
          <p:cNvSpPr/>
          <p:nvPr/>
        </p:nvSpPr>
        <p:spPr>
          <a:xfrm>
            <a:off x="1988135" y="4550544"/>
            <a:ext cx="1331844" cy="585216"/>
          </a:xfrm>
          <a:prstGeom prst="rect">
            <a:avLst/>
          </a:prstGeom>
          <a:noFill/>
          <a:ln w="9525"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tIns="72000" bIns="0" rtlCol="0" anchor="ctr"/>
          <a:lstStyle/>
          <a:p>
            <a:pPr algn="ctr"/>
            <a:r>
              <a:rPr kumimoji="1" lang="ja-JP" altLang="en-US" sz="3200" dirty="0" smtClean="0">
                <a:solidFill>
                  <a:srgbClr val="FFFF00"/>
                </a:solidFill>
                <a:latin typeface="メイリオ" panose="020B0604030504040204" pitchFamily="50" charset="-128"/>
                <a:ea typeface="メイリオ" panose="020B0604030504040204" pitchFamily="50" charset="-128"/>
              </a:rPr>
              <a:t>３％</a:t>
            </a:r>
            <a:endParaRPr kumimoji="1" lang="ja-JP" altLang="en-US" sz="3200" dirty="0">
              <a:solidFill>
                <a:srgbClr val="FFFF00"/>
              </a:solidFill>
              <a:latin typeface="メイリオ" panose="020B0604030504040204" pitchFamily="50" charset="-128"/>
              <a:ea typeface="メイリオ" panose="020B0604030504040204" pitchFamily="50" charset="-128"/>
            </a:endParaRPr>
          </a:p>
        </p:txBody>
      </p:sp>
      <p:cxnSp>
        <p:nvCxnSpPr>
          <p:cNvPr id="22" name="直線矢印コネクタ 21"/>
          <p:cNvCxnSpPr>
            <a:stCxn id="14" idx="2"/>
            <a:endCxn id="23" idx="0"/>
          </p:cNvCxnSpPr>
          <p:nvPr/>
        </p:nvCxnSpPr>
        <p:spPr>
          <a:xfrm flipH="1">
            <a:off x="6026665" y="3322129"/>
            <a:ext cx="18243" cy="1228415"/>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5360743" y="4550544"/>
            <a:ext cx="1331844" cy="585216"/>
          </a:xfrm>
          <a:prstGeom prst="rect">
            <a:avLst/>
          </a:prstGeom>
          <a:noFill/>
          <a:ln w="9525"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tIns="72000" bIns="0" rtlCol="0" anchor="ctr"/>
          <a:lstStyle/>
          <a:p>
            <a:pPr algn="ctr"/>
            <a:r>
              <a:rPr kumimoji="1" lang="en-US" altLang="ja-JP" sz="3200" dirty="0" smtClean="0">
                <a:solidFill>
                  <a:srgbClr val="FFFF00"/>
                </a:solidFill>
                <a:latin typeface="メイリオ" panose="020B0604030504040204" pitchFamily="50" charset="-128"/>
                <a:ea typeface="メイリオ" panose="020B0604030504040204" pitchFamily="50" charset="-128"/>
              </a:rPr>
              <a:t>12</a:t>
            </a:r>
            <a:r>
              <a:rPr kumimoji="1" lang="ja-JP" altLang="en-US" sz="3200" dirty="0" smtClean="0">
                <a:solidFill>
                  <a:srgbClr val="FFFF00"/>
                </a:solidFill>
                <a:latin typeface="メイリオ" panose="020B0604030504040204" pitchFamily="50" charset="-128"/>
                <a:ea typeface="メイリオ" panose="020B0604030504040204" pitchFamily="50" charset="-128"/>
              </a:rPr>
              <a:t>％</a:t>
            </a:r>
            <a:endParaRPr kumimoji="1" lang="ja-JP" altLang="en-US" sz="3200" dirty="0">
              <a:solidFill>
                <a:srgbClr val="FFFF00"/>
              </a:solidFill>
              <a:latin typeface="メイリオ" panose="020B0604030504040204" pitchFamily="50" charset="-128"/>
              <a:ea typeface="メイリオ" panose="020B0604030504040204" pitchFamily="50" charset="-128"/>
            </a:endParaRPr>
          </a:p>
        </p:txBody>
      </p:sp>
      <p:sp>
        <p:nvSpPr>
          <p:cNvPr id="25" name="正方形/長方形 24"/>
          <p:cNvSpPr/>
          <p:nvPr/>
        </p:nvSpPr>
        <p:spPr>
          <a:xfrm>
            <a:off x="3394901" y="5494595"/>
            <a:ext cx="3610807" cy="606616"/>
          </a:xfrm>
          <a:prstGeom prst="rect">
            <a:avLst/>
          </a:prstGeom>
          <a:ln w="28575"/>
        </p:spPr>
        <p:style>
          <a:lnRef idx="2">
            <a:schemeClr val="accent6"/>
          </a:lnRef>
          <a:fillRef idx="1">
            <a:schemeClr val="lt1"/>
          </a:fillRef>
          <a:effectRef idx="0">
            <a:schemeClr val="accent6"/>
          </a:effectRef>
          <a:fontRef idx="minor">
            <a:schemeClr val="dk1"/>
          </a:fontRef>
        </p:style>
        <p:txBody>
          <a:bodyPr tIns="72000" bIns="0" rtlCol="0" anchor="ctr"/>
          <a:lstStyle/>
          <a:p>
            <a:pPr algn="ctr"/>
            <a:r>
              <a:rPr kumimoji="1" lang="ja-JP" altLang="en-US" sz="2400" dirty="0" smtClean="0">
                <a:latin typeface="メイリオ" panose="020B0604030504040204" pitchFamily="50" charset="-128"/>
                <a:ea typeface="メイリオ" panose="020B0604030504040204" pitchFamily="50" charset="-128"/>
              </a:rPr>
              <a:t>生産地の税金・バイヤー</a:t>
            </a:r>
            <a:endParaRPr kumimoji="1" lang="ja-JP" altLang="en-US" sz="2400" dirty="0">
              <a:latin typeface="メイリオ" panose="020B0604030504040204" pitchFamily="50" charset="-128"/>
              <a:ea typeface="メイリオ" panose="020B0604030504040204" pitchFamily="50" charset="-128"/>
            </a:endParaRPr>
          </a:p>
        </p:txBody>
      </p:sp>
      <p:sp>
        <p:nvSpPr>
          <p:cNvPr id="26" name="正方形/長方形 25"/>
          <p:cNvSpPr/>
          <p:nvPr/>
        </p:nvSpPr>
        <p:spPr>
          <a:xfrm>
            <a:off x="3394901" y="6128740"/>
            <a:ext cx="3610807" cy="585216"/>
          </a:xfrm>
          <a:prstGeom prst="rect">
            <a:avLst/>
          </a:prstGeom>
          <a:noFill/>
          <a:ln w="9525"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tIns="72000" bIns="0" rtlCol="0" anchor="ctr"/>
          <a:lstStyle/>
          <a:p>
            <a:pPr algn="ctr"/>
            <a:r>
              <a:rPr kumimoji="1" lang="ja-JP" altLang="en-US" sz="3200" dirty="0" smtClean="0">
                <a:solidFill>
                  <a:srgbClr val="FFFF00"/>
                </a:solidFill>
                <a:latin typeface="メイリオ" panose="020B0604030504040204" pitchFamily="50" charset="-128"/>
                <a:ea typeface="メイリオ" panose="020B0604030504040204" pitchFamily="50" charset="-128"/>
              </a:rPr>
              <a:t>５％</a:t>
            </a:r>
            <a:endParaRPr kumimoji="1" lang="ja-JP" altLang="en-US" sz="3200" dirty="0">
              <a:solidFill>
                <a:srgbClr val="FFFF00"/>
              </a:solidFill>
              <a:latin typeface="メイリオ" panose="020B0604030504040204" pitchFamily="50" charset="-128"/>
              <a:ea typeface="メイリオ" panose="020B0604030504040204" pitchFamily="50" charset="-128"/>
            </a:endParaRPr>
          </a:p>
        </p:txBody>
      </p:sp>
      <p:cxnSp>
        <p:nvCxnSpPr>
          <p:cNvPr id="27" name="直線矢印コネクタ 26"/>
          <p:cNvCxnSpPr>
            <a:endCxn id="28" idx="0"/>
          </p:cNvCxnSpPr>
          <p:nvPr/>
        </p:nvCxnSpPr>
        <p:spPr>
          <a:xfrm flipH="1">
            <a:off x="7730369" y="3322129"/>
            <a:ext cx="18243" cy="1228415"/>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7064447" y="4550544"/>
            <a:ext cx="1331844" cy="585216"/>
          </a:xfrm>
          <a:prstGeom prst="rect">
            <a:avLst/>
          </a:prstGeom>
          <a:noFill/>
          <a:ln w="9525"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tIns="72000" bIns="0" rtlCol="0" anchor="ctr"/>
          <a:lstStyle/>
          <a:p>
            <a:pPr algn="ctr"/>
            <a:r>
              <a:rPr kumimoji="1" lang="en-US" altLang="ja-JP" sz="3200" dirty="0" smtClean="0">
                <a:solidFill>
                  <a:srgbClr val="FFFF00"/>
                </a:solidFill>
                <a:latin typeface="メイリオ" panose="020B0604030504040204" pitchFamily="50" charset="-128"/>
                <a:ea typeface="メイリオ" panose="020B0604030504040204" pitchFamily="50" charset="-128"/>
              </a:rPr>
              <a:t>37</a:t>
            </a:r>
            <a:r>
              <a:rPr kumimoji="1" lang="ja-JP" altLang="en-US" sz="3200" dirty="0" smtClean="0">
                <a:solidFill>
                  <a:srgbClr val="FFFF00"/>
                </a:solidFill>
                <a:latin typeface="メイリオ" panose="020B0604030504040204" pitchFamily="50" charset="-128"/>
                <a:ea typeface="メイリオ" panose="020B0604030504040204" pitchFamily="50" charset="-128"/>
              </a:rPr>
              <a:t>％</a:t>
            </a:r>
            <a:endParaRPr kumimoji="1" lang="ja-JP" altLang="en-US" sz="3200" dirty="0">
              <a:solidFill>
                <a:srgbClr val="FFFF00"/>
              </a:solidFill>
              <a:latin typeface="メイリオ" panose="020B0604030504040204" pitchFamily="50" charset="-128"/>
              <a:ea typeface="メイリオ" panose="020B0604030504040204" pitchFamily="50" charset="-128"/>
            </a:endParaRPr>
          </a:p>
        </p:txBody>
      </p:sp>
      <p:cxnSp>
        <p:nvCxnSpPr>
          <p:cNvPr id="29" name="直線矢印コネクタ 28"/>
          <p:cNvCxnSpPr>
            <a:endCxn id="30" idx="0"/>
          </p:cNvCxnSpPr>
          <p:nvPr/>
        </p:nvCxnSpPr>
        <p:spPr>
          <a:xfrm flipH="1">
            <a:off x="9447237" y="3322129"/>
            <a:ext cx="18243" cy="1228415"/>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8781315" y="4550544"/>
            <a:ext cx="1331844" cy="585216"/>
          </a:xfrm>
          <a:prstGeom prst="rect">
            <a:avLst/>
          </a:prstGeom>
          <a:noFill/>
          <a:ln w="9525"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tIns="72000" bIns="0" rtlCol="0" anchor="ctr"/>
          <a:lstStyle/>
          <a:p>
            <a:pPr algn="ctr"/>
            <a:r>
              <a:rPr kumimoji="1" lang="en-US" altLang="ja-JP" sz="3200" dirty="0" smtClean="0">
                <a:solidFill>
                  <a:srgbClr val="FFFF00"/>
                </a:solidFill>
                <a:latin typeface="メイリオ" panose="020B0604030504040204" pitchFamily="50" charset="-128"/>
                <a:ea typeface="メイリオ" panose="020B0604030504040204" pitchFamily="50" charset="-128"/>
              </a:rPr>
              <a:t>43</a:t>
            </a:r>
            <a:r>
              <a:rPr kumimoji="1" lang="ja-JP" altLang="en-US" sz="3200" dirty="0" smtClean="0">
                <a:solidFill>
                  <a:srgbClr val="FFFF00"/>
                </a:solidFill>
                <a:latin typeface="メイリオ" panose="020B0604030504040204" pitchFamily="50" charset="-128"/>
                <a:ea typeface="メイリオ" panose="020B0604030504040204" pitchFamily="50" charset="-128"/>
              </a:rPr>
              <a:t>％</a:t>
            </a:r>
            <a:endParaRPr kumimoji="1" lang="ja-JP" altLang="en-US" sz="3200" dirty="0">
              <a:solidFill>
                <a:srgbClr val="FFFF00"/>
              </a:solidFill>
              <a:latin typeface="メイリオ" panose="020B0604030504040204" pitchFamily="50" charset="-128"/>
              <a:ea typeface="メイリオ" panose="020B0604030504040204" pitchFamily="50" charset="-128"/>
            </a:endParaRPr>
          </a:p>
        </p:txBody>
      </p:sp>
      <p:cxnSp>
        <p:nvCxnSpPr>
          <p:cNvPr id="32" name="直線矢印コネクタ 31"/>
          <p:cNvCxnSpPr>
            <a:stCxn id="10" idx="2"/>
          </p:cNvCxnSpPr>
          <p:nvPr/>
        </p:nvCxnSpPr>
        <p:spPr>
          <a:xfrm flipH="1">
            <a:off x="5190978" y="3035109"/>
            <a:ext cx="807" cy="2484000"/>
          </a:xfrm>
          <a:prstGeom prst="straightConnector1">
            <a:avLst/>
          </a:prstGeom>
          <a:ln w="28575">
            <a:solidFill>
              <a:schemeClr val="tx1"/>
            </a:solidFill>
            <a:prstDash val="dash"/>
            <a:tailEnd type="arrow" w="lg" len="lg"/>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10447876" y="1526792"/>
            <a:ext cx="1404000" cy="585216"/>
          </a:xfrm>
          <a:prstGeom prst="rect">
            <a:avLst/>
          </a:prstGeom>
          <a:noFill/>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tIns="72000" bIns="0" rtlCol="0" anchor="ctr"/>
          <a:lstStyle/>
          <a:p>
            <a:pPr algn="ctr"/>
            <a:r>
              <a:rPr kumimoji="1" lang="en-US" altLang="ja-JP" sz="3200" dirty="0" smtClean="0">
                <a:solidFill>
                  <a:schemeClr val="tx1"/>
                </a:solidFill>
                <a:latin typeface="メイリオ" panose="020B0604030504040204" pitchFamily="50" charset="-128"/>
                <a:ea typeface="メイリオ" panose="020B0604030504040204" pitchFamily="50" charset="-128"/>
              </a:rPr>
              <a:t>100</a:t>
            </a:r>
            <a:r>
              <a:rPr kumimoji="1" lang="ja-JP" altLang="en-US" sz="3200" dirty="0" smtClean="0">
                <a:solidFill>
                  <a:schemeClr val="tx1"/>
                </a:solidFill>
                <a:latin typeface="メイリオ" panose="020B0604030504040204" pitchFamily="50" charset="-128"/>
                <a:ea typeface="メイリオ" panose="020B0604030504040204" pitchFamily="50" charset="-128"/>
              </a:rPr>
              <a:t>円</a:t>
            </a:r>
            <a:endParaRPr kumimoji="1"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34" name="雲形吹き出し 33"/>
          <p:cNvSpPr/>
          <p:nvPr/>
        </p:nvSpPr>
        <p:spPr>
          <a:xfrm>
            <a:off x="7748613" y="112542"/>
            <a:ext cx="4251130" cy="1284264"/>
          </a:xfrm>
          <a:prstGeom prst="cloudCallout">
            <a:avLst>
              <a:gd name="adj1" fmla="val 26045"/>
              <a:gd name="adj2" fmla="val 61513"/>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kumimoji="1" lang="ja-JP" altLang="en-US" sz="2400" dirty="0" smtClean="0">
                <a:solidFill>
                  <a:schemeClr val="bg1"/>
                </a:solidFill>
                <a:latin typeface="メイリオ" panose="020B0604030504040204" pitchFamily="50" charset="-128"/>
                <a:ea typeface="メイリオ" panose="020B0604030504040204" pitchFamily="50" charset="-128"/>
              </a:rPr>
              <a:t>どのように価格が分けられるのだろう？</a:t>
            </a:r>
            <a:endParaRPr kumimoji="1" lang="ja-JP" altLang="en-US" sz="2400"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5823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3)">
                                      <p:cBhvr>
                                        <p:cTn id="7" dur="2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up)">
                                      <p:cBhvr>
                                        <p:cTn id="12" dur="500"/>
                                        <p:tgtEl>
                                          <p:spTgt spid="29"/>
                                        </p:tgtEl>
                                      </p:cBhvr>
                                    </p:animEffect>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ox(in)">
                                      <p:cBhvr>
                                        <p:cTn id="16" dur="10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up)">
                                      <p:cBhvr>
                                        <p:cTn id="21" dur="500"/>
                                        <p:tgtEl>
                                          <p:spTgt spid="27"/>
                                        </p:tgtEl>
                                      </p:cBhvr>
                                    </p:animEffect>
                                  </p:childTnLst>
                                </p:cTn>
                              </p:par>
                            </p:childTnLst>
                          </p:cTn>
                        </p:par>
                        <p:par>
                          <p:cTn id="22" fill="hold">
                            <p:stCondLst>
                              <p:cond delay="500"/>
                            </p:stCondLst>
                            <p:childTnLst>
                              <p:par>
                                <p:cTn id="23" presetID="4" presetClass="entr" presetSubtype="16"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ox(in)">
                                      <p:cBhvr>
                                        <p:cTn id="25" dur="10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up)">
                                      <p:cBhvr>
                                        <p:cTn id="30" dur="500"/>
                                        <p:tgtEl>
                                          <p:spTgt spid="22"/>
                                        </p:tgtEl>
                                      </p:cBhvr>
                                    </p:animEffect>
                                  </p:childTnLst>
                                </p:cTn>
                              </p:par>
                            </p:childTnLst>
                          </p:cTn>
                        </p:par>
                        <p:par>
                          <p:cTn id="31" fill="hold">
                            <p:stCondLst>
                              <p:cond delay="500"/>
                            </p:stCondLst>
                            <p:childTnLst>
                              <p:par>
                                <p:cTn id="32" presetID="4" presetClass="entr" presetSubtype="16"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ox(in)">
                                      <p:cBhvr>
                                        <p:cTn id="34" dur="10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par>
                          <p:cTn id="40" fill="hold">
                            <p:stCondLst>
                              <p:cond delay="500"/>
                            </p:stCondLst>
                            <p:childTnLst>
                              <p:par>
                                <p:cTn id="41" presetID="4"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ox(in)">
                                      <p:cBhvr>
                                        <p:cTn id="43" dur="1000"/>
                                        <p:tgtEl>
                                          <p:spTgt spid="19"/>
                                        </p:tgtEl>
                                      </p:cBhvr>
                                    </p:animEffect>
                                  </p:childTnLst>
                                </p:cTn>
                              </p:par>
                            </p:childTnLst>
                          </p:cTn>
                        </p:par>
                        <p:par>
                          <p:cTn id="44" fill="hold">
                            <p:stCondLst>
                              <p:cond delay="1500"/>
                            </p:stCondLst>
                            <p:childTnLst>
                              <p:par>
                                <p:cTn id="45" presetID="4" presetClass="entr" presetSubtype="16"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ox(in)">
                                      <p:cBhvr>
                                        <p:cTn id="47" dur="10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up)">
                                      <p:cBhvr>
                                        <p:cTn id="52" dur="500"/>
                                        <p:tgtEl>
                                          <p:spTgt spid="32"/>
                                        </p:tgtEl>
                                      </p:cBhvr>
                                    </p:animEffect>
                                  </p:childTnLst>
                                </p:cTn>
                              </p:par>
                            </p:childTnLst>
                          </p:cTn>
                        </p:par>
                        <p:par>
                          <p:cTn id="53" fill="hold">
                            <p:stCondLst>
                              <p:cond delay="500"/>
                            </p:stCondLst>
                            <p:childTnLst>
                              <p:par>
                                <p:cTn id="54" presetID="4" presetClass="entr" presetSubtype="16"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box(in)">
                                      <p:cBhvr>
                                        <p:cTn id="56" dur="1000"/>
                                        <p:tgtEl>
                                          <p:spTgt spid="25"/>
                                        </p:tgtEl>
                                      </p:cBhvr>
                                    </p:animEffect>
                                  </p:childTnLst>
                                </p:cTn>
                              </p:par>
                            </p:childTnLst>
                          </p:cTn>
                        </p:par>
                        <p:par>
                          <p:cTn id="57" fill="hold">
                            <p:stCondLst>
                              <p:cond delay="1500"/>
                            </p:stCondLst>
                            <p:childTnLst>
                              <p:par>
                                <p:cTn id="58" presetID="4" presetClass="entr" presetSubtype="16"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ox(in)">
                                      <p:cBhvr>
                                        <p:cTn id="6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3" grpId="0" animBg="1"/>
      <p:bldP spid="25" grpId="0" animBg="1"/>
      <p:bldP spid="26" grpId="0" animBg="1"/>
      <p:bldP spid="28" grpId="0" animBg="1"/>
      <p:bldP spid="30" grpId="0" animBg="1"/>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7123" y="241658"/>
            <a:ext cx="11475682" cy="970450"/>
          </a:xfrm>
        </p:spPr>
        <p:txBody>
          <a:bodyPr>
            <a:normAutofit/>
          </a:bodyPr>
          <a:lstStyle/>
          <a:p>
            <a:r>
              <a:rPr lang="ja-JP" altLang="en-US" dirty="0"/>
              <a:t>何</a:t>
            </a:r>
            <a:r>
              <a:rPr lang="ja-JP" altLang="en-US" dirty="0" smtClean="0"/>
              <a:t>を基準に選んだかな</a:t>
            </a:r>
            <a:r>
              <a:rPr kumimoji="1" lang="ja-JP" altLang="en-US" dirty="0" smtClean="0"/>
              <a:t>？</a:t>
            </a:r>
            <a:endParaRPr kumimoji="1" lang="ja-JP" altLang="en-US" dirty="0"/>
          </a:p>
        </p:txBody>
      </p:sp>
      <p:graphicFrame>
        <p:nvGraphicFramePr>
          <p:cNvPr id="6" name="グラフ 5"/>
          <p:cNvGraphicFramePr>
            <a:graphicFrameLocks/>
          </p:cNvGraphicFramePr>
          <p:nvPr>
            <p:extLst>
              <p:ext uri="{D42A27DB-BD31-4B8C-83A1-F6EECF244321}">
                <p14:modId xmlns:p14="http://schemas.microsoft.com/office/powerpoint/2010/main" val="542778599"/>
              </p:ext>
            </p:extLst>
          </p:nvPr>
        </p:nvGraphicFramePr>
        <p:xfrm>
          <a:off x="-317895" y="1316182"/>
          <a:ext cx="6940368" cy="52924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グラフ 6"/>
          <p:cNvGraphicFramePr>
            <a:graphicFrameLocks/>
          </p:cNvGraphicFramePr>
          <p:nvPr>
            <p:extLst>
              <p:ext uri="{D42A27DB-BD31-4B8C-83A1-F6EECF244321}">
                <p14:modId xmlns:p14="http://schemas.microsoft.com/office/powerpoint/2010/main" val="2306209844"/>
              </p:ext>
            </p:extLst>
          </p:nvPr>
        </p:nvGraphicFramePr>
        <p:xfrm>
          <a:off x="5874328" y="1316182"/>
          <a:ext cx="6982691" cy="5292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761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どのチョコレートを選んだ？</a:t>
            </a:r>
            <a:endParaRPr kumimoji="1" lang="ja-JP" altLang="en-US" dirty="0"/>
          </a:p>
        </p:txBody>
      </p:sp>
      <p:graphicFrame>
        <p:nvGraphicFramePr>
          <p:cNvPr id="3" name="グラフ 2"/>
          <p:cNvGraphicFramePr>
            <a:graphicFrameLocks/>
          </p:cNvGraphicFramePr>
          <p:nvPr>
            <p:extLst>
              <p:ext uri="{D42A27DB-BD31-4B8C-83A1-F6EECF244321}">
                <p14:modId xmlns:p14="http://schemas.microsoft.com/office/powerpoint/2010/main" val="1198280724"/>
              </p:ext>
            </p:extLst>
          </p:nvPr>
        </p:nvGraphicFramePr>
        <p:xfrm>
          <a:off x="913794" y="1080655"/>
          <a:ext cx="10171548" cy="57773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4381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20636" y="1802631"/>
            <a:ext cx="7550728" cy="1828813"/>
          </a:xfrm>
        </p:spPr>
        <p:txBody>
          <a:bodyPr>
            <a:normAutofit/>
          </a:bodyPr>
          <a:lstStyle/>
          <a:p>
            <a:r>
              <a:rPr kumimoji="1" lang="ja-JP" altLang="en-US" sz="4800" dirty="0" smtClean="0">
                <a:latin typeface="メイリオ" panose="020B0604030504040204" pitchFamily="50" charset="-128"/>
                <a:ea typeface="メイリオ" panose="020B0604030504040204" pitchFamily="50" charset="-128"/>
              </a:rPr>
              <a:t>チョコレートって、どこでどうやってできているの？</a:t>
            </a:r>
            <a:endParaRPr kumimoji="1" lang="ja-JP" altLang="en-US" sz="4800"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6385" y="4166523"/>
            <a:ext cx="1635328" cy="1531360"/>
          </a:xfrm>
          <a:prstGeom prst="rect">
            <a:avLst/>
          </a:prstGeom>
        </p:spPr>
      </p:pic>
      <p:sp>
        <p:nvSpPr>
          <p:cNvPr id="5" name="円/楕円 4"/>
          <p:cNvSpPr/>
          <p:nvPr/>
        </p:nvSpPr>
        <p:spPr>
          <a:xfrm>
            <a:off x="3117273" y="4166523"/>
            <a:ext cx="1371600" cy="1371600"/>
          </a:xfrm>
          <a:prstGeom prst="ellipse">
            <a:avLst/>
          </a:prstGeom>
          <a:no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smtClean="0"/>
              <a:t>？</a:t>
            </a:r>
            <a:endParaRPr kumimoji="1" lang="ja-JP" altLang="en-US" sz="5400" dirty="0"/>
          </a:p>
        </p:txBody>
      </p:sp>
      <p:cxnSp>
        <p:nvCxnSpPr>
          <p:cNvPr id="7" name="直線矢印コネクタ 6"/>
          <p:cNvCxnSpPr/>
          <p:nvPr/>
        </p:nvCxnSpPr>
        <p:spPr>
          <a:xfrm>
            <a:off x="5209309" y="4874893"/>
            <a:ext cx="1773382" cy="0"/>
          </a:xfrm>
          <a:prstGeom prst="straightConnector1">
            <a:avLst/>
          </a:prstGeom>
          <a:ln w="76200">
            <a:solidFill>
              <a:schemeClr val="accent6">
                <a:lumMod val="75000"/>
              </a:schemeClr>
            </a:solidFill>
            <a:headEnd w="lg" len="lg"/>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8282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6929364" y="4094235"/>
            <a:ext cx="3564000" cy="2561925"/>
            <a:chOff x="6929364" y="4094235"/>
            <a:chExt cx="3564000" cy="2561925"/>
          </a:xfrm>
        </p:grpSpPr>
        <p:sp>
          <p:nvSpPr>
            <p:cNvPr id="21" name="正方形/長方形 20"/>
            <p:cNvSpPr/>
            <p:nvPr/>
          </p:nvSpPr>
          <p:spPr>
            <a:xfrm>
              <a:off x="6948353" y="4137463"/>
              <a:ext cx="3544326" cy="24758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アボカド"/>
            <p:cNvPicPr>
              <a:picLocks noChangeAspect="1"/>
            </p:cNvPicPr>
            <p:nvPr/>
          </p:nvPicPr>
          <p:blipFill rotWithShape="1">
            <a:blip r:embed="rId2"/>
            <a:srcRect t="2716" b="5156"/>
            <a:stretch/>
          </p:blipFill>
          <p:spPr>
            <a:xfrm>
              <a:off x="6929364" y="4094235"/>
              <a:ext cx="3564000" cy="2561925"/>
            </a:xfrm>
            <a:prstGeom prst="rect">
              <a:avLst/>
            </a:prstGeom>
            <a:effectLst>
              <a:softEdge rad="1270000"/>
            </a:effectLst>
          </p:spPr>
        </p:pic>
      </p:grpSp>
      <p:grpSp>
        <p:nvGrpSpPr>
          <p:cNvPr id="4" name="グループ化 3"/>
          <p:cNvGrpSpPr/>
          <p:nvPr/>
        </p:nvGrpSpPr>
        <p:grpSpPr>
          <a:xfrm>
            <a:off x="6956383" y="1329637"/>
            <a:ext cx="3568526" cy="2481861"/>
            <a:chOff x="6956383" y="1329637"/>
            <a:chExt cx="3568526" cy="2481861"/>
          </a:xfrm>
        </p:grpSpPr>
        <p:sp>
          <p:nvSpPr>
            <p:cNvPr id="28" name="正方形/長方形 27"/>
            <p:cNvSpPr/>
            <p:nvPr/>
          </p:nvSpPr>
          <p:spPr>
            <a:xfrm>
              <a:off x="6957500" y="1335635"/>
              <a:ext cx="3544326" cy="24758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パパイヤ"/>
            <p:cNvPicPr>
              <a:picLocks noChangeAspect="1"/>
            </p:cNvPicPr>
            <p:nvPr/>
          </p:nvPicPr>
          <p:blipFill>
            <a:blip r:embed="rId3"/>
            <a:stretch>
              <a:fillRect/>
            </a:stretch>
          </p:blipFill>
          <p:spPr>
            <a:xfrm>
              <a:off x="6956383" y="1329637"/>
              <a:ext cx="3568526" cy="2475863"/>
            </a:xfrm>
            <a:prstGeom prst="rect">
              <a:avLst/>
            </a:prstGeom>
            <a:noFill/>
            <a:effectLst>
              <a:softEdge rad="1270000"/>
            </a:effectLst>
          </p:spPr>
        </p:pic>
      </p:grpSp>
      <p:grpSp>
        <p:nvGrpSpPr>
          <p:cNvPr id="12" name="カカオ"/>
          <p:cNvGrpSpPr/>
          <p:nvPr/>
        </p:nvGrpSpPr>
        <p:grpSpPr>
          <a:xfrm>
            <a:off x="1927919" y="4137463"/>
            <a:ext cx="3544326" cy="2475863"/>
            <a:chOff x="653847" y="190681"/>
            <a:chExt cx="6149009" cy="4036762"/>
          </a:xfrm>
        </p:grpSpPr>
        <p:sp>
          <p:nvSpPr>
            <p:cNvPr id="11" name="正方形/長方形 10"/>
            <p:cNvSpPr/>
            <p:nvPr/>
          </p:nvSpPr>
          <p:spPr>
            <a:xfrm>
              <a:off x="653847" y="190681"/>
              <a:ext cx="6149009" cy="40367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4"/>
            <a:stretch>
              <a:fillRect/>
            </a:stretch>
          </p:blipFill>
          <p:spPr>
            <a:xfrm>
              <a:off x="653847" y="630461"/>
              <a:ext cx="5883152" cy="3538738"/>
            </a:xfrm>
            <a:prstGeom prst="rect">
              <a:avLst/>
            </a:prstGeom>
            <a:effectLst>
              <a:softEdge rad="952500"/>
            </a:effectLst>
          </p:spPr>
        </p:pic>
      </p:grpSp>
      <p:grpSp>
        <p:nvGrpSpPr>
          <p:cNvPr id="16" name="ゴーヤ"/>
          <p:cNvGrpSpPr/>
          <p:nvPr/>
        </p:nvGrpSpPr>
        <p:grpSpPr>
          <a:xfrm>
            <a:off x="1864087" y="1295593"/>
            <a:ext cx="3872235" cy="2749696"/>
            <a:chOff x="224903" y="3492905"/>
            <a:chExt cx="4779909" cy="3394240"/>
          </a:xfrm>
        </p:grpSpPr>
        <p:sp>
          <p:nvSpPr>
            <p:cNvPr id="15" name="正方形/長方形 14"/>
            <p:cNvSpPr/>
            <p:nvPr/>
          </p:nvSpPr>
          <p:spPr>
            <a:xfrm>
              <a:off x="305787" y="3525040"/>
              <a:ext cx="4369591" cy="31178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5"/>
            <a:stretch>
              <a:fillRect/>
            </a:stretch>
          </p:blipFill>
          <p:spPr>
            <a:xfrm>
              <a:off x="224903" y="3492904"/>
              <a:ext cx="4779909" cy="3394240"/>
            </a:xfrm>
            <a:prstGeom prst="rect">
              <a:avLst/>
            </a:prstGeom>
            <a:effectLst>
              <a:softEdge rad="635000"/>
            </a:effectLst>
          </p:spPr>
        </p:pic>
      </p:grpSp>
      <p:sp>
        <p:nvSpPr>
          <p:cNvPr id="17" name="ドーナツ 16"/>
          <p:cNvSpPr/>
          <p:nvPr/>
        </p:nvSpPr>
        <p:spPr>
          <a:xfrm>
            <a:off x="2482788" y="4165338"/>
            <a:ext cx="2412265" cy="2412265"/>
          </a:xfrm>
          <a:prstGeom prst="donut">
            <a:avLst>
              <a:gd name="adj" fmla="val 580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乗算記号 17"/>
          <p:cNvSpPr/>
          <p:nvPr/>
        </p:nvSpPr>
        <p:spPr>
          <a:xfrm>
            <a:off x="1721746" y="573964"/>
            <a:ext cx="3977887" cy="3977887"/>
          </a:xfrm>
          <a:prstGeom prst="mathMultiply">
            <a:avLst>
              <a:gd name="adj1" fmla="val 433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乗算記号 18"/>
          <p:cNvSpPr/>
          <p:nvPr/>
        </p:nvSpPr>
        <p:spPr>
          <a:xfrm>
            <a:off x="6779164" y="3405755"/>
            <a:ext cx="3939728" cy="3939728"/>
          </a:xfrm>
          <a:prstGeom prst="mathMultiply">
            <a:avLst>
              <a:gd name="adj1" fmla="val 433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乗算記号 21"/>
          <p:cNvSpPr/>
          <p:nvPr/>
        </p:nvSpPr>
        <p:spPr>
          <a:xfrm>
            <a:off x="6744351" y="573964"/>
            <a:ext cx="3987207" cy="3987207"/>
          </a:xfrm>
          <a:prstGeom prst="mathMultiply">
            <a:avLst>
              <a:gd name="adj1" fmla="val 433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タイトル 22"/>
          <p:cNvSpPr>
            <a:spLocks noGrp="1"/>
          </p:cNvSpPr>
          <p:nvPr>
            <p:ph type="title"/>
          </p:nvPr>
        </p:nvSpPr>
        <p:spPr>
          <a:xfrm>
            <a:off x="980056" y="247327"/>
            <a:ext cx="10353762" cy="970450"/>
          </a:xfrm>
        </p:spPr>
        <p:txBody>
          <a:bodyPr>
            <a:normAutofit/>
          </a:bodyPr>
          <a:lstStyle/>
          <a:p>
            <a:r>
              <a:rPr kumimoji="1" lang="ja-JP" altLang="en-US" sz="4800" dirty="0" smtClean="0">
                <a:latin typeface="メイリオ" panose="020B0604030504040204" pitchFamily="50" charset="-128"/>
                <a:ea typeface="メイリオ" panose="020B0604030504040204" pitchFamily="50" charset="-128"/>
              </a:rPr>
              <a:t>カカオの実はどれでしょう？</a:t>
            </a:r>
            <a:endParaRPr kumimoji="1" lang="ja-JP" altLang="en-US" sz="4800" dirty="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1268215" y="1329637"/>
            <a:ext cx="697627" cy="707886"/>
          </a:xfrm>
          <a:prstGeom prst="rect">
            <a:avLst/>
          </a:prstGeom>
          <a:noFill/>
        </p:spPr>
        <p:txBody>
          <a:bodyPr wrap="none" rtlCol="0">
            <a:spAutoFit/>
          </a:bodyPr>
          <a:lstStyle/>
          <a:p>
            <a:r>
              <a:rPr kumimoji="1" lang="ja-JP" altLang="en-US" sz="4000" dirty="0" smtClean="0">
                <a:latin typeface="メイリオ" panose="020B0604030504040204" pitchFamily="50" charset="-128"/>
                <a:ea typeface="メイリオ" panose="020B0604030504040204" pitchFamily="50" charset="-128"/>
              </a:rPr>
              <a:t>Ａ</a:t>
            </a:r>
            <a:endParaRPr kumimoji="1" lang="ja-JP" altLang="en-US" sz="4000" dirty="0">
              <a:latin typeface="メイリオ" panose="020B0604030504040204" pitchFamily="50" charset="-128"/>
              <a:ea typeface="メイリオ" panose="020B0604030504040204" pitchFamily="50" charset="-128"/>
            </a:endParaRPr>
          </a:p>
        </p:txBody>
      </p:sp>
      <p:sp>
        <p:nvSpPr>
          <p:cNvPr id="25" name="テキスト ボックス 24"/>
          <p:cNvSpPr txBox="1"/>
          <p:nvPr/>
        </p:nvSpPr>
        <p:spPr>
          <a:xfrm>
            <a:off x="1268215" y="4137463"/>
            <a:ext cx="697627" cy="707886"/>
          </a:xfrm>
          <a:prstGeom prst="rect">
            <a:avLst/>
          </a:prstGeom>
          <a:noFill/>
        </p:spPr>
        <p:txBody>
          <a:bodyPr wrap="none" rtlCol="0">
            <a:spAutoFit/>
          </a:bodyPr>
          <a:lstStyle/>
          <a:p>
            <a:r>
              <a:rPr kumimoji="1" lang="ja-JP" altLang="en-US" sz="4000" dirty="0" smtClean="0">
                <a:latin typeface="メイリオ" panose="020B0604030504040204" pitchFamily="50" charset="-128"/>
                <a:ea typeface="メイリオ" panose="020B0604030504040204" pitchFamily="50" charset="-128"/>
              </a:rPr>
              <a:t>Ｃ</a:t>
            </a:r>
            <a:endParaRPr kumimoji="1" lang="ja-JP" altLang="en-US" sz="4000" dirty="0">
              <a:latin typeface="メイリオ" panose="020B0604030504040204" pitchFamily="50" charset="-128"/>
              <a:ea typeface="メイリオ" panose="020B0604030504040204" pitchFamily="50" charset="-128"/>
            </a:endParaRPr>
          </a:p>
        </p:txBody>
      </p:sp>
      <p:sp>
        <p:nvSpPr>
          <p:cNvPr id="26" name="テキスト ボックス 25"/>
          <p:cNvSpPr txBox="1"/>
          <p:nvPr/>
        </p:nvSpPr>
        <p:spPr>
          <a:xfrm>
            <a:off x="6342626" y="1329637"/>
            <a:ext cx="697627" cy="707886"/>
          </a:xfrm>
          <a:prstGeom prst="rect">
            <a:avLst/>
          </a:prstGeom>
          <a:noFill/>
        </p:spPr>
        <p:txBody>
          <a:bodyPr wrap="none" rtlCol="0">
            <a:spAutoFit/>
          </a:bodyPr>
          <a:lstStyle/>
          <a:p>
            <a:r>
              <a:rPr kumimoji="1" lang="ja-JP" altLang="en-US" sz="4000" dirty="0">
                <a:latin typeface="メイリオ" panose="020B0604030504040204" pitchFamily="50" charset="-128"/>
                <a:ea typeface="メイリオ" panose="020B0604030504040204" pitchFamily="50" charset="-128"/>
              </a:rPr>
              <a:t>Ｂ</a:t>
            </a:r>
          </a:p>
        </p:txBody>
      </p:sp>
      <p:sp>
        <p:nvSpPr>
          <p:cNvPr id="27" name="テキスト ボックス 26"/>
          <p:cNvSpPr txBox="1"/>
          <p:nvPr/>
        </p:nvSpPr>
        <p:spPr>
          <a:xfrm>
            <a:off x="6342626" y="4137463"/>
            <a:ext cx="697627" cy="707886"/>
          </a:xfrm>
          <a:prstGeom prst="rect">
            <a:avLst/>
          </a:prstGeom>
          <a:noFill/>
        </p:spPr>
        <p:txBody>
          <a:bodyPr wrap="none" rtlCol="0">
            <a:spAutoFit/>
          </a:bodyPr>
          <a:lstStyle/>
          <a:p>
            <a:r>
              <a:rPr kumimoji="1" lang="ja-JP" altLang="en-US" sz="4000" dirty="0" smtClean="0">
                <a:latin typeface="メイリオ" panose="020B0604030504040204" pitchFamily="50" charset="-128"/>
                <a:ea typeface="メイリオ" panose="020B0604030504040204" pitchFamily="50" charset="-128"/>
              </a:rPr>
              <a:t>Ｄ</a:t>
            </a:r>
            <a:endParaRPr kumimoji="1" lang="ja-JP" altLang="en-US" sz="4000" dirty="0">
              <a:latin typeface="メイリオ" panose="020B0604030504040204" pitchFamily="50" charset="-128"/>
              <a:ea typeface="メイリオ" panose="020B0604030504040204" pitchFamily="50" charset="-128"/>
            </a:endParaRPr>
          </a:p>
        </p:txBody>
      </p:sp>
      <p:sp>
        <p:nvSpPr>
          <p:cNvPr id="2" name="動作設定ボタン: 進む/次へ 1">
            <a:hlinkClick r:id="" action="ppaction://hlinkshowjump?jump=nextslide" highlightClick="1"/>
          </p:cNvPr>
          <p:cNvSpPr/>
          <p:nvPr/>
        </p:nvSpPr>
        <p:spPr>
          <a:xfrm>
            <a:off x="11665527" y="6359236"/>
            <a:ext cx="360218" cy="360218"/>
          </a:xfrm>
          <a:prstGeom prst="actionButtonForwardNex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2841213" y="2470385"/>
            <a:ext cx="1723549" cy="400110"/>
          </a:xfrm>
          <a:prstGeom prst="rect">
            <a:avLst/>
          </a:prstGeom>
          <a:noFill/>
        </p:spPr>
        <p:txBody>
          <a:bodyPr wrap="none" rtlCol="0">
            <a:spAutoFit/>
          </a:bodyPr>
          <a:lstStyle/>
          <a:p>
            <a:r>
              <a:rPr kumimoji="1" lang="ja-JP" altLang="en-US" sz="2000" dirty="0" smtClean="0">
                <a:solidFill>
                  <a:schemeClr val="bg1"/>
                </a:solidFill>
                <a:latin typeface="メイリオ" panose="020B0604030504040204" pitchFamily="50" charset="-128"/>
                <a:ea typeface="メイリオ" panose="020B0604030504040204" pitchFamily="50" charset="-128"/>
              </a:rPr>
              <a:t>ゴーヤの写真</a:t>
            </a:r>
            <a:endParaRPr kumimoji="1" lang="ja-JP" altLang="en-US" sz="2000" dirty="0">
              <a:solidFill>
                <a:schemeClr val="bg1"/>
              </a:solidFill>
              <a:latin typeface="メイリオ" panose="020B0604030504040204" pitchFamily="50" charset="-128"/>
              <a:ea typeface="メイリオ" panose="020B0604030504040204" pitchFamily="50" charset="-128"/>
            </a:endParaRPr>
          </a:p>
        </p:txBody>
      </p:sp>
      <p:sp>
        <p:nvSpPr>
          <p:cNvPr id="29" name="テキスト ボックス 28"/>
          <p:cNvSpPr txBox="1"/>
          <p:nvPr/>
        </p:nvSpPr>
        <p:spPr>
          <a:xfrm>
            <a:off x="7764906" y="2470385"/>
            <a:ext cx="1980029" cy="400110"/>
          </a:xfrm>
          <a:prstGeom prst="rect">
            <a:avLst/>
          </a:prstGeom>
          <a:noFill/>
        </p:spPr>
        <p:txBody>
          <a:bodyPr wrap="none" rtlCol="0">
            <a:spAutoFit/>
          </a:bodyPr>
          <a:lstStyle/>
          <a:p>
            <a:r>
              <a:rPr kumimoji="1" lang="ja-JP" altLang="en-US" sz="2000" dirty="0" smtClean="0">
                <a:solidFill>
                  <a:schemeClr val="bg1"/>
                </a:solidFill>
                <a:latin typeface="メイリオ" panose="020B0604030504040204" pitchFamily="50" charset="-128"/>
                <a:ea typeface="メイリオ" panose="020B0604030504040204" pitchFamily="50" charset="-128"/>
              </a:rPr>
              <a:t>パパイヤの写真</a:t>
            </a:r>
            <a:endParaRPr kumimoji="1" lang="ja-JP" altLang="en-US" sz="2000" dirty="0">
              <a:solidFill>
                <a:schemeClr val="bg1"/>
              </a:solidFill>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2887264" y="5249651"/>
            <a:ext cx="1723549" cy="400110"/>
          </a:xfrm>
          <a:prstGeom prst="rect">
            <a:avLst/>
          </a:prstGeom>
          <a:noFill/>
        </p:spPr>
        <p:txBody>
          <a:bodyPr wrap="none" rtlCol="0">
            <a:spAutoFit/>
          </a:bodyPr>
          <a:lstStyle/>
          <a:p>
            <a:r>
              <a:rPr kumimoji="1" lang="ja-JP" altLang="en-US" sz="2000" dirty="0" smtClean="0">
                <a:solidFill>
                  <a:schemeClr val="bg1"/>
                </a:solidFill>
                <a:latin typeface="メイリオ" panose="020B0604030504040204" pitchFamily="50" charset="-128"/>
                <a:ea typeface="メイリオ" panose="020B0604030504040204" pitchFamily="50" charset="-128"/>
              </a:rPr>
              <a:t>カカオの写真</a:t>
            </a:r>
            <a:endParaRPr kumimoji="1" lang="ja-JP" altLang="en-US" sz="2000" dirty="0">
              <a:solidFill>
                <a:schemeClr val="bg1"/>
              </a:solidFill>
              <a:latin typeface="メイリオ" panose="020B0604030504040204" pitchFamily="50" charset="-128"/>
              <a:ea typeface="メイリオ" panose="020B0604030504040204" pitchFamily="50" charset="-128"/>
            </a:endParaRPr>
          </a:p>
        </p:txBody>
      </p:sp>
      <p:sp>
        <p:nvSpPr>
          <p:cNvPr id="31" name="テキスト ボックス 30"/>
          <p:cNvSpPr txBox="1"/>
          <p:nvPr/>
        </p:nvSpPr>
        <p:spPr>
          <a:xfrm>
            <a:off x="7764906" y="5187138"/>
            <a:ext cx="1980029" cy="400110"/>
          </a:xfrm>
          <a:prstGeom prst="rect">
            <a:avLst/>
          </a:prstGeom>
          <a:noFill/>
        </p:spPr>
        <p:txBody>
          <a:bodyPr wrap="none" rtlCol="0">
            <a:spAutoFit/>
          </a:bodyPr>
          <a:lstStyle/>
          <a:p>
            <a:r>
              <a:rPr kumimoji="1" lang="ja-JP" altLang="en-US" sz="2000" dirty="0" smtClean="0">
                <a:solidFill>
                  <a:schemeClr val="bg1"/>
                </a:solidFill>
                <a:latin typeface="メイリオ" panose="020B0604030504040204" pitchFamily="50" charset="-128"/>
                <a:ea typeface="メイリオ" panose="020B0604030504040204" pitchFamily="50" charset="-128"/>
              </a:rPr>
              <a:t>アボカドの写真</a:t>
            </a:r>
            <a:endParaRPr kumimoji="1" lang="ja-JP" altLang="en-US" sz="2000"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90151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2"/>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6"/>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childTnLst>
        </p:cTn>
      </p:par>
    </p:tnLst>
    <p:bldLst>
      <p:bldP spid="17" grpId="0" animBg="1"/>
      <p:bldP spid="18" grpId="0" animBg="1"/>
      <p:bldP spid="19"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6823" y="215900"/>
            <a:ext cx="10908405" cy="970450"/>
          </a:xfrm>
        </p:spPr>
        <p:txBody>
          <a:bodyPr>
            <a:normAutofit/>
          </a:bodyPr>
          <a:lstStyle/>
          <a:p>
            <a:r>
              <a:rPr kumimoji="1" lang="ja-JP" altLang="en-US" dirty="0" smtClean="0"/>
              <a:t>カカオの産地はどのあたりでしょう？</a:t>
            </a:r>
            <a:endParaRPr kumimoji="1" lang="ja-JP" altLang="en-US" dirty="0"/>
          </a:p>
        </p:txBody>
      </p:sp>
      <p:sp>
        <p:nvSpPr>
          <p:cNvPr id="9" name="正方形/長方形 8"/>
          <p:cNvSpPr/>
          <p:nvPr/>
        </p:nvSpPr>
        <p:spPr>
          <a:xfrm>
            <a:off x="1004552" y="1802298"/>
            <a:ext cx="6615448" cy="993913"/>
          </a:xfrm>
          <a:prstGeom prst="rect">
            <a:avLst/>
          </a:prstGeom>
        </p:spPr>
        <p:style>
          <a:lnRef idx="2">
            <a:schemeClr val="dk1">
              <a:shade val="50000"/>
            </a:schemeClr>
          </a:lnRef>
          <a:fillRef idx="1">
            <a:schemeClr val="dk1"/>
          </a:fillRef>
          <a:effectRef idx="0">
            <a:schemeClr val="dk1"/>
          </a:effectRef>
          <a:fontRef idx="minor">
            <a:schemeClr val="lt1"/>
          </a:fontRef>
        </p:style>
        <p:txBody>
          <a:bodyPr tIns="0" bIns="0" rtlCol="0" anchor="ctr"/>
          <a:lstStyle/>
          <a:p>
            <a:r>
              <a:rPr kumimoji="1" lang="ja-JP" altLang="en-US" sz="3600" dirty="0" smtClean="0">
                <a:latin typeface="メイリオ" panose="020B0604030504040204" pitchFamily="50" charset="-128"/>
                <a:ea typeface="メイリオ" panose="020B0604030504040204" pitchFamily="50" charset="-128"/>
              </a:rPr>
              <a:t>Ａ　北緯</a:t>
            </a:r>
            <a:r>
              <a:rPr kumimoji="1" lang="en-US" altLang="ja-JP" sz="3600" dirty="0" smtClean="0">
                <a:latin typeface="メイリオ" panose="020B0604030504040204" pitchFamily="50" charset="-128"/>
                <a:ea typeface="メイリオ" panose="020B0604030504040204" pitchFamily="50" charset="-128"/>
              </a:rPr>
              <a:t>20</a:t>
            </a:r>
            <a:r>
              <a:rPr kumimoji="1" lang="ja-JP" altLang="en-US" sz="3600" dirty="0" smtClean="0">
                <a:latin typeface="メイリオ" panose="020B0604030504040204" pitchFamily="50" charset="-128"/>
                <a:ea typeface="メイリオ" panose="020B0604030504040204" pitchFamily="50" charset="-128"/>
              </a:rPr>
              <a:t>度より北</a:t>
            </a:r>
            <a:endParaRPr kumimoji="1" lang="ja-JP" altLang="en-US" sz="3600" dirty="0">
              <a:latin typeface="メイリオ" panose="020B0604030504040204" pitchFamily="50" charset="-128"/>
              <a:ea typeface="メイリオ" panose="020B0604030504040204" pitchFamily="50" charset="-128"/>
            </a:endParaRPr>
          </a:p>
        </p:txBody>
      </p:sp>
      <p:sp>
        <p:nvSpPr>
          <p:cNvPr id="10" name="正方形/長方形 9"/>
          <p:cNvSpPr/>
          <p:nvPr/>
        </p:nvSpPr>
        <p:spPr>
          <a:xfrm>
            <a:off x="1004552" y="3345241"/>
            <a:ext cx="6615448" cy="993913"/>
          </a:xfrm>
          <a:prstGeom prst="rect">
            <a:avLst/>
          </a:prstGeom>
        </p:spPr>
        <p:style>
          <a:lnRef idx="2">
            <a:schemeClr val="dk1">
              <a:shade val="50000"/>
            </a:schemeClr>
          </a:lnRef>
          <a:fillRef idx="1">
            <a:schemeClr val="dk1"/>
          </a:fillRef>
          <a:effectRef idx="0">
            <a:schemeClr val="dk1"/>
          </a:effectRef>
          <a:fontRef idx="minor">
            <a:schemeClr val="lt1"/>
          </a:fontRef>
        </p:style>
        <p:txBody>
          <a:bodyPr tIns="0" bIns="0" rtlCol="0" anchor="ctr"/>
          <a:lstStyle/>
          <a:p>
            <a:r>
              <a:rPr kumimoji="1" lang="ja-JP" altLang="en-US" sz="3600" dirty="0">
                <a:latin typeface="メイリオ" panose="020B0604030504040204" pitchFamily="50" charset="-128"/>
                <a:ea typeface="メイリオ" panose="020B0604030504040204" pitchFamily="50" charset="-128"/>
              </a:rPr>
              <a:t>Ｂ</a:t>
            </a:r>
            <a:r>
              <a:rPr kumimoji="1" lang="ja-JP" altLang="en-US" sz="3600" dirty="0" smtClean="0">
                <a:latin typeface="メイリオ" panose="020B0604030504040204" pitchFamily="50" charset="-128"/>
                <a:ea typeface="メイリオ" panose="020B0604030504040204" pitchFamily="50" charset="-128"/>
              </a:rPr>
              <a:t>　北緯</a:t>
            </a:r>
            <a:r>
              <a:rPr kumimoji="1" lang="en-US" altLang="ja-JP" sz="3600" dirty="0" smtClean="0">
                <a:latin typeface="メイリオ" panose="020B0604030504040204" pitchFamily="50" charset="-128"/>
                <a:ea typeface="メイリオ" panose="020B0604030504040204" pitchFamily="50" charset="-128"/>
              </a:rPr>
              <a:t>20</a:t>
            </a:r>
            <a:r>
              <a:rPr kumimoji="1" lang="ja-JP" altLang="en-US" sz="3600" dirty="0" smtClean="0">
                <a:latin typeface="メイリオ" panose="020B0604030504040204" pitchFamily="50" charset="-128"/>
                <a:ea typeface="メイリオ" panose="020B0604030504040204" pitchFamily="50" charset="-128"/>
              </a:rPr>
              <a:t>度～南緯</a:t>
            </a:r>
            <a:r>
              <a:rPr kumimoji="1" lang="en-US" altLang="ja-JP" sz="3600" dirty="0" smtClean="0">
                <a:latin typeface="メイリオ" panose="020B0604030504040204" pitchFamily="50" charset="-128"/>
                <a:ea typeface="メイリオ" panose="020B0604030504040204" pitchFamily="50" charset="-128"/>
              </a:rPr>
              <a:t>20</a:t>
            </a:r>
            <a:r>
              <a:rPr kumimoji="1" lang="ja-JP" altLang="en-US" sz="3600" dirty="0" smtClean="0">
                <a:latin typeface="メイリオ" panose="020B0604030504040204" pitchFamily="50" charset="-128"/>
                <a:ea typeface="メイリオ" panose="020B0604030504040204" pitchFamily="50" charset="-128"/>
              </a:rPr>
              <a:t>度の間</a:t>
            </a:r>
            <a:endParaRPr kumimoji="1" lang="ja-JP" altLang="en-US" sz="3600" dirty="0">
              <a:latin typeface="メイリオ" panose="020B0604030504040204" pitchFamily="50" charset="-128"/>
              <a:ea typeface="メイリオ" panose="020B0604030504040204" pitchFamily="50" charset="-128"/>
            </a:endParaRPr>
          </a:p>
        </p:txBody>
      </p:sp>
      <p:sp>
        <p:nvSpPr>
          <p:cNvPr id="11" name="正方形/長方形 10"/>
          <p:cNvSpPr/>
          <p:nvPr/>
        </p:nvSpPr>
        <p:spPr>
          <a:xfrm>
            <a:off x="1004552" y="4893735"/>
            <a:ext cx="6615448" cy="993913"/>
          </a:xfrm>
          <a:prstGeom prst="rect">
            <a:avLst/>
          </a:prstGeom>
        </p:spPr>
        <p:style>
          <a:lnRef idx="2">
            <a:schemeClr val="dk1">
              <a:shade val="50000"/>
            </a:schemeClr>
          </a:lnRef>
          <a:fillRef idx="1">
            <a:schemeClr val="dk1"/>
          </a:fillRef>
          <a:effectRef idx="0">
            <a:schemeClr val="dk1"/>
          </a:effectRef>
          <a:fontRef idx="minor">
            <a:schemeClr val="lt1"/>
          </a:fontRef>
        </p:style>
        <p:txBody>
          <a:bodyPr tIns="0" bIns="0" rtlCol="0" anchor="ctr"/>
          <a:lstStyle/>
          <a:p>
            <a:r>
              <a:rPr kumimoji="1" lang="ja-JP" altLang="en-US" sz="3600" dirty="0">
                <a:latin typeface="メイリオ" panose="020B0604030504040204" pitchFamily="50" charset="-128"/>
                <a:ea typeface="メイリオ" panose="020B0604030504040204" pitchFamily="50" charset="-128"/>
              </a:rPr>
              <a:t>Ｃ</a:t>
            </a:r>
            <a:r>
              <a:rPr kumimoji="1" lang="ja-JP" altLang="en-US" sz="3600" dirty="0" smtClean="0">
                <a:latin typeface="メイリオ" panose="020B0604030504040204" pitchFamily="50" charset="-128"/>
                <a:ea typeface="メイリオ" panose="020B0604030504040204" pitchFamily="50" charset="-128"/>
              </a:rPr>
              <a:t>　南緯</a:t>
            </a:r>
            <a:r>
              <a:rPr kumimoji="1" lang="en-US" altLang="ja-JP" sz="3600" dirty="0" smtClean="0">
                <a:latin typeface="メイリオ" panose="020B0604030504040204" pitchFamily="50" charset="-128"/>
                <a:ea typeface="メイリオ" panose="020B0604030504040204" pitchFamily="50" charset="-128"/>
              </a:rPr>
              <a:t>20</a:t>
            </a:r>
            <a:r>
              <a:rPr kumimoji="1" lang="ja-JP" altLang="en-US" sz="3600" dirty="0" smtClean="0">
                <a:latin typeface="メイリオ" panose="020B0604030504040204" pitchFamily="50" charset="-128"/>
                <a:ea typeface="メイリオ" panose="020B0604030504040204" pitchFamily="50" charset="-128"/>
              </a:rPr>
              <a:t>度より南</a:t>
            </a:r>
            <a:endParaRPr kumimoji="1" lang="ja-JP" altLang="en-US" sz="3600" dirty="0">
              <a:latin typeface="メイリオ" panose="020B0604030504040204" pitchFamily="50" charset="-128"/>
              <a:ea typeface="メイリオ" panose="020B0604030504040204" pitchFamily="50" charset="-128"/>
            </a:endParaRPr>
          </a:p>
        </p:txBody>
      </p:sp>
      <p:sp>
        <p:nvSpPr>
          <p:cNvPr id="13" name="ドーナツ 12"/>
          <p:cNvSpPr/>
          <p:nvPr/>
        </p:nvSpPr>
        <p:spPr>
          <a:xfrm>
            <a:off x="781519" y="3317531"/>
            <a:ext cx="1061792" cy="1061792"/>
          </a:xfrm>
          <a:prstGeom prst="donut">
            <a:avLst>
              <a:gd name="adj" fmla="val 580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二等辺三角形 13"/>
          <p:cNvSpPr/>
          <p:nvPr/>
        </p:nvSpPr>
        <p:spPr>
          <a:xfrm rot="5400000">
            <a:off x="7661562" y="3608480"/>
            <a:ext cx="955963" cy="437050"/>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grpSp>
        <p:nvGrpSpPr>
          <p:cNvPr id="18" name="グループ化 17"/>
          <p:cNvGrpSpPr/>
          <p:nvPr/>
        </p:nvGrpSpPr>
        <p:grpSpPr>
          <a:xfrm>
            <a:off x="435485" y="1189459"/>
            <a:ext cx="11351080" cy="5265965"/>
            <a:chOff x="435485" y="1186350"/>
            <a:chExt cx="11351080" cy="5265965"/>
          </a:xfrm>
        </p:grpSpPr>
        <p:grpSp>
          <p:nvGrpSpPr>
            <p:cNvPr id="12" name="グループ化 11"/>
            <p:cNvGrpSpPr/>
            <p:nvPr/>
          </p:nvGrpSpPr>
          <p:grpSpPr>
            <a:xfrm>
              <a:off x="435485" y="1186350"/>
              <a:ext cx="11351080" cy="5265965"/>
              <a:chOff x="435485" y="1186350"/>
              <a:chExt cx="11351080" cy="5265965"/>
            </a:xfrm>
          </p:grpSpPr>
          <p:pic>
            <p:nvPicPr>
              <p:cNvPr id="3" name="図 2"/>
              <p:cNvPicPr>
                <a:picLocks noChangeAspect="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Lst>
              </a:blip>
              <a:stretch>
                <a:fillRect/>
              </a:stretch>
            </p:blipFill>
            <p:spPr>
              <a:xfrm>
                <a:off x="435485" y="1186350"/>
                <a:ext cx="11351080" cy="5265965"/>
              </a:xfrm>
              <a:prstGeom prst="rect">
                <a:avLst/>
              </a:prstGeom>
              <a:effectLst>
                <a:glow>
                  <a:schemeClr val="tx1"/>
                </a:glow>
                <a:softEdge rad="0"/>
              </a:effectLst>
            </p:spPr>
          </p:pic>
          <p:cxnSp>
            <p:nvCxnSpPr>
              <p:cNvPr id="6" name="直線コネクタ 5"/>
              <p:cNvCxnSpPr/>
              <p:nvPr/>
            </p:nvCxnSpPr>
            <p:spPr>
              <a:xfrm>
                <a:off x="1026017" y="4520483"/>
                <a:ext cx="10152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6" name="円/楕円 15"/>
            <p:cNvSpPr/>
            <p:nvPr/>
          </p:nvSpPr>
          <p:spPr>
            <a:xfrm rot="1703669">
              <a:off x="9559634" y="3144983"/>
              <a:ext cx="346364" cy="78970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9877122" y="3387162"/>
              <a:ext cx="646331" cy="369332"/>
            </a:xfrm>
            <a:prstGeom prst="rect">
              <a:avLst/>
            </a:prstGeom>
            <a:noFill/>
          </p:spPr>
          <p:txBody>
            <a:bodyPr wrap="none" rtlCol="0">
              <a:spAutoFit/>
            </a:bodyPr>
            <a:lstStyle/>
            <a:p>
              <a:r>
                <a:rPr kumimoji="1" lang="ja-JP" altLang="en-US" b="1" dirty="0">
                  <a:solidFill>
                    <a:schemeClr val="bg1">
                      <a:lumMod val="75000"/>
                      <a:lumOff val="25000"/>
                    </a:schemeClr>
                  </a:solidFill>
                  <a:latin typeface="メイリオ" panose="020B0604030504040204" pitchFamily="50" charset="-128"/>
                  <a:ea typeface="メイリオ" panose="020B0604030504040204" pitchFamily="50" charset="-128"/>
                </a:rPr>
                <a:t>日本</a:t>
              </a:r>
            </a:p>
          </p:txBody>
        </p:sp>
      </p:grpSp>
      <p:sp>
        <p:nvSpPr>
          <p:cNvPr id="15" name="正方形/長方形 14"/>
          <p:cNvSpPr/>
          <p:nvPr/>
        </p:nvSpPr>
        <p:spPr>
          <a:xfrm>
            <a:off x="435485" y="1171406"/>
            <a:ext cx="11351080" cy="1170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smtClean="0">
                <a:latin typeface="メイリオ" panose="020B0604030504040204" pitchFamily="50" charset="-128"/>
                <a:ea typeface="メイリオ" panose="020B0604030504040204" pitchFamily="50" charset="-128"/>
              </a:rPr>
              <a:t>カカオは熱帯植物で，年間平均気温</a:t>
            </a:r>
            <a:r>
              <a:rPr kumimoji="1" lang="en-US" altLang="ja-JP" sz="3200" dirty="0" smtClean="0">
                <a:latin typeface="メイリオ" panose="020B0604030504040204" pitchFamily="50" charset="-128"/>
                <a:ea typeface="メイリオ" panose="020B0604030504040204" pitchFamily="50" charset="-128"/>
              </a:rPr>
              <a:t>27</a:t>
            </a:r>
            <a:r>
              <a:rPr kumimoji="1" lang="ja-JP" altLang="en-US" sz="3200" dirty="0" smtClean="0">
                <a:latin typeface="メイリオ" panose="020B0604030504040204" pitchFamily="50" charset="-128"/>
                <a:ea typeface="メイリオ" panose="020B0604030504040204" pitchFamily="50" charset="-128"/>
              </a:rPr>
              <a:t>度以上の高温・多湿地帯という条件のせまい地域で栽培（カカオベルト）</a:t>
            </a:r>
            <a:endParaRPr kumimoji="1" lang="ja-JP" altLang="en-US" sz="3200" dirty="0">
              <a:latin typeface="メイリオ" panose="020B0604030504040204" pitchFamily="50" charset="-128"/>
              <a:ea typeface="メイリオ" panose="020B0604030504040204" pitchFamily="50" charset="-128"/>
            </a:endParaRPr>
          </a:p>
        </p:txBody>
      </p:sp>
      <p:sp>
        <p:nvSpPr>
          <p:cNvPr id="22" name="正方形/長方形 21"/>
          <p:cNvSpPr/>
          <p:nvPr/>
        </p:nvSpPr>
        <p:spPr>
          <a:xfrm>
            <a:off x="448364" y="6050547"/>
            <a:ext cx="3621360" cy="388889"/>
          </a:xfrm>
          <a:prstGeom prst="rect">
            <a:avLst/>
          </a:prstGeom>
        </p:spPr>
        <p:style>
          <a:lnRef idx="3">
            <a:schemeClr val="lt1"/>
          </a:lnRef>
          <a:fillRef idx="1">
            <a:schemeClr val="dk1"/>
          </a:fillRef>
          <a:effectRef idx="1">
            <a:schemeClr val="dk1"/>
          </a:effectRef>
          <a:fontRef idx="minor">
            <a:schemeClr val="lt1"/>
          </a:fontRef>
        </p:style>
        <p:txBody>
          <a:bodyPr lIns="72000" tIns="0" rIns="72000" bIns="0" rtlCol="0" anchor="ctr"/>
          <a:lstStyle/>
          <a:p>
            <a:pPr algn="ctr"/>
            <a:r>
              <a:rPr kumimoji="1" lang="ja-JP" altLang="en-US" sz="2000" b="1" dirty="0">
                <a:latin typeface="メイリオ" panose="020B0604030504040204" pitchFamily="50" charset="-128"/>
                <a:ea typeface="メイリオ" panose="020B0604030504040204" pitchFamily="50" charset="-128"/>
              </a:rPr>
              <a:t>１</a:t>
            </a:r>
            <a:r>
              <a:rPr kumimoji="1" lang="ja-JP" altLang="en-US" sz="2000" b="1" dirty="0" smtClean="0">
                <a:latin typeface="メイリオ" panose="020B0604030504040204" pitchFamily="50" charset="-128"/>
                <a:ea typeface="メイリオ" panose="020B0604030504040204" pitchFamily="50" charset="-128"/>
              </a:rPr>
              <a:t>位　コートジボワール</a:t>
            </a:r>
            <a:endParaRPr kumimoji="1" lang="ja-JP" altLang="en-US" sz="2000" b="1" dirty="0">
              <a:latin typeface="メイリオ" panose="020B0604030504040204" pitchFamily="50" charset="-128"/>
              <a:ea typeface="メイリオ" panose="020B0604030504040204" pitchFamily="50" charset="-128"/>
            </a:endParaRPr>
          </a:p>
        </p:txBody>
      </p:sp>
      <p:sp>
        <p:nvSpPr>
          <p:cNvPr id="23" name="正方形/長方形 22"/>
          <p:cNvSpPr/>
          <p:nvPr/>
        </p:nvSpPr>
        <p:spPr>
          <a:xfrm>
            <a:off x="4317095" y="6050547"/>
            <a:ext cx="3621360" cy="388889"/>
          </a:xfrm>
          <a:prstGeom prst="rect">
            <a:avLst/>
          </a:prstGeom>
        </p:spPr>
        <p:style>
          <a:lnRef idx="3">
            <a:schemeClr val="lt1"/>
          </a:lnRef>
          <a:fillRef idx="1">
            <a:schemeClr val="dk1"/>
          </a:fillRef>
          <a:effectRef idx="1">
            <a:schemeClr val="dk1"/>
          </a:effectRef>
          <a:fontRef idx="minor">
            <a:schemeClr val="lt1"/>
          </a:fontRef>
        </p:style>
        <p:txBody>
          <a:bodyPr lIns="72000" tIns="0" rIns="72000" bIns="0" rtlCol="0" anchor="ctr"/>
          <a:lstStyle/>
          <a:p>
            <a:pPr algn="ctr"/>
            <a:r>
              <a:rPr kumimoji="1" lang="ja-JP" altLang="en-US" sz="2000" b="1" dirty="0" smtClean="0">
                <a:latin typeface="メイリオ" panose="020B0604030504040204" pitchFamily="50" charset="-128"/>
                <a:ea typeface="メイリオ" panose="020B0604030504040204" pitchFamily="50" charset="-128"/>
              </a:rPr>
              <a:t>２位　ガーナ</a:t>
            </a:r>
            <a:endParaRPr kumimoji="1" lang="ja-JP" altLang="en-US" sz="2000" b="1" dirty="0">
              <a:latin typeface="メイリオ" panose="020B0604030504040204" pitchFamily="50" charset="-128"/>
              <a:ea typeface="メイリオ" panose="020B0604030504040204" pitchFamily="50" charset="-128"/>
            </a:endParaRPr>
          </a:p>
        </p:txBody>
      </p:sp>
      <p:sp>
        <p:nvSpPr>
          <p:cNvPr id="24" name="正方形/長方形 23"/>
          <p:cNvSpPr/>
          <p:nvPr/>
        </p:nvSpPr>
        <p:spPr>
          <a:xfrm>
            <a:off x="8152326" y="6050547"/>
            <a:ext cx="3621360" cy="388889"/>
          </a:xfrm>
          <a:prstGeom prst="rect">
            <a:avLst/>
          </a:prstGeom>
        </p:spPr>
        <p:style>
          <a:lnRef idx="3">
            <a:schemeClr val="lt1"/>
          </a:lnRef>
          <a:fillRef idx="1">
            <a:schemeClr val="dk1"/>
          </a:fillRef>
          <a:effectRef idx="1">
            <a:schemeClr val="dk1"/>
          </a:effectRef>
          <a:fontRef idx="minor">
            <a:schemeClr val="lt1"/>
          </a:fontRef>
        </p:style>
        <p:txBody>
          <a:bodyPr lIns="72000" tIns="0" rIns="72000" bIns="0" rtlCol="0" anchor="ctr"/>
          <a:lstStyle/>
          <a:p>
            <a:pPr algn="ctr"/>
            <a:r>
              <a:rPr kumimoji="1" lang="ja-JP" altLang="en-US" sz="2000" b="1" dirty="0" smtClean="0">
                <a:latin typeface="メイリオ" panose="020B0604030504040204" pitchFamily="50" charset="-128"/>
                <a:ea typeface="メイリオ" panose="020B0604030504040204" pitchFamily="50" charset="-128"/>
              </a:rPr>
              <a:t>３位　インドネシア</a:t>
            </a:r>
            <a:endParaRPr kumimoji="1" lang="ja-JP" altLang="en-US" sz="2000" b="1" dirty="0">
              <a:latin typeface="メイリオ" panose="020B0604030504040204" pitchFamily="50" charset="-128"/>
              <a:ea typeface="メイリオ" panose="020B0604030504040204" pitchFamily="50" charset="-128"/>
            </a:endParaRPr>
          </a:p>
        </p:txBody>
      </p:sp>
      <p:sp>
        <p:nvSpPr>
          <p:cNvPr id="4" name="動作設定ボタン: 進む/次へ 3">
            <a:hlinkClick r:id="" action="ppaction://hlinkshowjump?jump=nextslide" highlightClick="1"/>
          </p:cNvPr>
          <p:cNvSpPr/>
          <p:nvPr/>
        </p:nvSpPr>
        <p:spPr>
          <a:xfrm>
            <a:off x="11815251" y="6470070"/>
            <a:ext cx="304800" cy="304800"/>
          </a:xfrm>
          <a:prstGeom prst="actionButtonForwardNex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492522" y="3741488"/>
            <a:ext cx="3262432" cy="400110"/>
          </a:xfrm>
          <a:prstGeom prst="rect">
            <a:avLst/>
          </a:prstGeom>
          <a:noFill/>
        </p:spPr>
        <p:txBody>
          <a:bodyPr wrap="none" rtlCol="0">
            <a:spAutoFit/>
          </a:bodyPr>
          <a:lstStyle/>
          <a:p>
            <a:r>
              <a:rPr kumimoji="1" lang="ja-JP" altLang="en-US" sz="2000" dirty="0" smtClean="0">
                <a:solidFill>
                  <a:schemeClr val="bg1"/>
                </a:solidFill>
                <a:latin typeface="メイリオ" panose="020B0604030504040204" pitchFamily="50" charset="-128"/>
                <a:ea typeface="メイリオ" panose="020B0604030504040204" pitchFamily="50" charset="-128"/>
              </a:rPr>
              <a:t>カカオの生産地分布の地図</a:t>
            </a:r>
            <a:endParaRPr kumimoji="1" lang="ja-JP" altLang="en-US" sz="2000"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21454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500"/>
                                        <p:tgtEl>
                                          <p:spTgt spid="15"/>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par>
                          <p:cTn id="23" fill="hold">
                            <p:stCondLst>
                              <p:cond delay="1500"/>
                            </p:stCondLst>
                            <p:childTnLst>
                              <p:par>
                                <p:cTn id="24" presetID="22" presetClass="entr" presetSubtype="4"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down)">
                                      <p:cBhvr>
                                        <p:cTn id="26" dur="500"/>
                                        <p:tgtEl>
                                          <p:spTgt spid="23"/>
                                        </p:tgtEl>
                                      </p:cBhvr>
                                    </p:animEffect>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down)">
                                      <p:cBhvr>
                                        <p:cTn id="30" dur="500"/>
                                        <p:tgtEl>
                                          <p:spTgt spid="24"/>
                                        </p:tgtEl>
                                      </p:cBhvr>
                                    </p:animEffect>
                                  </p:childTnLst>
                                </p:cTn>
                              </p:par>
                            </p:childTnLst>
                          </p:cTn>
                        </p:par>
                      </p:childTnLst>
                    </p:cTn>
                  </p:par>
                </p:childTnLst>
              </p:cTn>
              <p:nextCondLst>
                <p:cond evt="onClick" delay="0">
                  <p:tgtEl>
                    <p:spTgt spid="14"/>
                  </p:tgtEl>
                </p:cond>
              </p:nextCondLst>
            </p:seq>
          </p:childTnLst>
        </p:cTn>
      </p:par>
    </p:tnLst>
    <p:bldLst>
      <p:bldP spid="13" grpId="0" animBg="1"/>
      <p:bldP spid="14" grpId="0" animBg="1"/>
      <p:bldP spid="15" grpId="0" animBg="1"/>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7123" y="241658"/>
            <a:ext cx="11475682" cy="970450"/>
          </a:xfrm>
        </p:spPr>
        <p:txBody>
          <a:bodyPr>
            <a:normAutofit/>
          </a:bodyPr>
          <a:lstStyle/>
          <a:p>
            <a:r>
              <a:rPr kumimoji="1" lang="ja-JP" altLang="en-US" dirty="0" smtClean="0"/>
              <a:t>日本のカカオ輸入先は？</a:t>
            </a:r>
            <a:endParaRPr kumimoji="1" lang="ja-JP" altLang="en-US" dirty="0"/>
          </a:p>
        </p:txBody>
      </p:sp>
      <p:graphicFrame>
        <p:nvGraphicFramePr>
          <p:cNvPr id="5" name="グラフ 4"/>
          <p:cNvGraphicFramePr>
            <a:graphicFrameLocks/>
          </p:cNvGraphicFramePr>
          <p:nvPr>
            <p:extLst>
              <p:ext uri="{D42A27DB-BD31-4B8C-83A1-F6EECF244321}">
                <p14:modId xmlns:p14="http://schemas.microsoft.com/office/powerpoint/2010/main" val="2010767579"/>
              </p:ext>
            </p:extLst>
          </p:nvPr>
        </p:nvGraphicFramePr>
        <p:xfrm>
          <a:off x="752168" y="1091381"/>
          <a:ext cx="10692580" cy="5434109"/>
        </p:xfrm>
        <a:graphic>
          <a:graphicData uri="http://schemas.openxmlformats.org/drawingml/2006/chart">
            <c:chart xmlns:c="http://schemas.openxmlformats.org/drawingml/2006/chart" xmlns:r="http://schemas.openxmlformats.org/officeDocument/2006/relationships" r:id="rId2"/>
          </a:graphicData>
        </a:graphic>
      </p:graphicFrame>
      <p:sp>
        <p:nvSpPr>
          <p:cNvPr id="4" name="四角形吹き出し 3"/>
          <p:cNvSpPr/>
          <p:nvPr/>
        </p:nvSpPr>
        <p:spPr>
          <a:xfrm>
            <a:off x="8700655" y="3186545"/>
            <a:ext cx="2744093" cy="2216728"/>
          </a:xfrm>
          <a:prstGeom prst="wedgeRectCallout">
            <a:avLst>
              <a:gd name="adj1" fmla="val -81298"/>
              <a:gd name="adj2" fmla="val 3000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dirty="0" smtClean="0">
                <a:solidFill>
                  <a:srgbClr val="FFC000"/>
                </a:solidFill>
                <a:latin typeface="メイリオ" panose="020B0604030504040204" pitchFamily="50" charset="-128"/>
                <a:ea typeface="メイリオ" panose="020B0604030504040204" pitchFamily="50" charset="-128"/>
              </a:rPr>
              <a:t>約</a:t>
            </a:r>
            <a:r>
              <a:rPr kumimoji="1" lang="en-US" altLang="ja-JP" sz="3600" dirty="0" smtClean="0">
                <a:solidFill>
                  <a:srgbClr val="FFC000"/>
                </a:solidFill>
                <a:latin typeface="メイリオ" panose="020B0604030504040204" pitchFamily="50" charset="-128"/>
                <a:ea typeface="メイリオ" panose="020B0604030504040204" pitchFamily="50" charset="-128"/>
              </a:rPr>
              <a:t>75</a:t>
            </a:r>
            <a:r>
              <a:rPr kumimoji="1" lang="ja-JP" altLang="en-US" sz="3600" dirty="0" smtClean="0">
                <a:solidFill>
                  <a:srgbClr val="FFC000"/>
                </a:solidFill>
                <a:latin typeface="メイリオ" panose="020B0604030504040204" pitchFamily="50" charset="-128"/>
                <a:ea typeface="メイリオ" panose="020B0604030504040204" pitchFamily="50" charset="-128"/>
              </a:rPr>
              <a:t>％をガーナから輸入</a:t>
            </a:r>
            <a:endParaRPr kumimoji="1" lang="ja-JP" altLang="en-US" sz="3600" dirty="0">
              <a:solidFill>
                <a:srgbClr val="FFC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7820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6590" y="215900"/>
            <a:ext cx="10353762" cy="970450"/>
          </a:xfrm>
        </p:spPr>
        <p:txBody>
          <a:bodyPr/>
          <a:lstStyle/>
          <a:p>
            <a:pPr algn="l"/>
            <a:r>
              <a:rPr kumimoji="1" lang="ja-JP" altLang="en-US" dirty="0" smtClean="0"/>
              <a:t>栽培</a:t>
            </a:r>
            <a:endParaRPr kumimoji="1" lang="ja-JP" altLang="en-US" dirty="0"/>
          </a:p>
        </p:txBody>
      </p:sp>
      <p:pic>
        <p:nvPicPr>
          <p:cNvPr id="5" name="図 4"/>
          <p:cNvPicPr>
            <a:picLocks noChangeAspect="1"/>
          </p:cNvPicPr>
          <p:nvPr/>
        </p:nvPicPr>
        <p:blipFill>
          <a:blip r:embed="rId2"/>
          <a:stretch>
            <a:fillRect/>
          </a:stretch>
        </p:blipFill>
        <p:spPr>
          <a:xfrm>
            <a:off x="566733" y="1120047"/>
            <a:ext cx="2828925" cy="2124075"/>
          </a:xfrm>
          <a:prstGeom prst="rect">
            <a:avLst/>
          </a:prstGeom>
          <a:noFill/>
          <a:ln w="12700">
            <a:noFill/>
          </a:ln>
          <a:effectLst>
            <a:softEdge rad="0"/>
          </a:effectLst>
        </p:spPr>
      </p:pic>
      <p:pic>
        <p:nvPicPr>
          <p:cNvPr id="6" name="図 5"/>
          <p:cNvPicPr>
            <a:picLocks noChangeAspect="1"/>
          </p:cNvPicPr>
          <p:nvPr/>
        </p:nvPicPr>
        <p:blipFill>
          <a:blip r:embed="rId3"/>
          <a:stretch>
            <a:fillRect/>
          </a:stretch>
        </p:blipFill>
        <p:spPr>
          <a:xfrm>
            <a:off x="3684005" y="1120047"/>
            <a:ext cx="2828925" cy="2124075"/>
          </a:xfrm>
          <a:prstGeom prst="rect">
            <a:avLst/>
          </a:prstGeom>
          <a:noFill/>
          <a:ln w="12700">
            <a:solidFill>
              <a:schemeClr val="tx1"/>
            </a:solidFill>
          </a:ln>
          <a:effectLst>
            <a:softEdge rad="1270000"/>
          </a:effectLst>
        </p:spPr>
      </p:pic>
      <p:sp>
        <p:nvSpPr>
          <p:cNvPr id="7" name="タイトル 1"/>
          <p:cNvSpPr txBox="1">
            <a:spLocks/>
          </p:cNvSpPr>
          <p:nvPr/>
        </p:nvSpPr>
        <p:spPr>
          <a:xfrm>
            <a:off x="456590" y="3524184"/>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kumimoji="1" sz="4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メイリオ" panose="020B0604030504040204" pitchFamily="50" charset="-128"/>
                <a:ea typeface="メイリオ" panose="020B0604030504040204" pitchFamily="50" charset="-128"/>
                <a:cs typeface="Trebuchet M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dirty="0" smtClean="0"/>
              <a:t>収穫</a:t>
            </a:r>
            <a:endParaRPr lang="ja-JP" altLang="en-US" dirty="0"/>
          </a:p>
        </p:txBody>
      </p:sp>
      <p:pic>
        <p:nvPicPr>
          <p:cNvPr id="9" name="図 8"/>
          <p:cNvPicPr>
            <a:picLocks noChangeAspect="1"/>
          </p:cNvPicPr>
          <p:nvPr/>
        </p:nvPicPr>
        <p:blipFill>
          <a:blip r:embed="rId4"/>
          <a:stretch>
            <a:fillRect/>
          </a:stretch>
        </p:blipFill>
        <p:spPr>
          <a:xfrm>
            <a:off x="566733" y="4416943"/>
            <a:ext cx="2828925" cy="2114550"/>
          </a:xfrm>
          <a:prstGeom prst="rect">
            <a:avLst/>
          </a:prstGeom>
          <a:effectLst>
            <a:softEdge rad="1270000"/>
          </a:effectLst>
        </p:spPr>
      </p:pic>
      <p:sp>
        <p:nvSpPr>
          <p:cNvPr id="10" name="テキスト ボックス 9"/>
          <p:cNvSpPr txBox="1"/>
          <p:nvPr/>
        </p:nvSpPr>
        <p:spPr>
          <a:xfrm>
            <a:off x="6512930" y="1134334"/>
            <a:ext cx="5221865" cy="2062103"/>
          </a:xfrm>
          <a:prstGeom prst="rect">
            <a:avLst/>
          </a:prstGeom>
          <a:noFill/>
        </p:spPr>
        <p:txBody>
          <a:bodyPr wrap="square" rtlCol="0">
            <a:spAutoFit/>
          </a:bodyPr>
          <a:lstStyle/>
          <a:p>
            <a:pPr marL="457200" indent="-457200">
              <a:buFont typeface="Wingdings" panose="05000000000000000000" pitchFamily="2" charset="2"/>
              <a:buChar char="u"/>
            </a:pPr>
            <a:r>
              <a:rPr kumimoji="1" lang="ja-JP" altLang="en-US" sz="3200" dirty="0" smtClean="0">
                <a:latin typeface="メイリオ" panose="020B0604030504040204" pitchFamily="50" charset="-128"/>
                <a:ea typeface="メイリオ" panose="020B0604030504040204" pitchFamily="50" charset="-128"/>
              </a:rPr>
              <a:t>種をまいてから実がなるまで２～３年ほどかかる</a:t>
            </a:r>
            <a:endParaRPr kumimoji="1" lang="en-US" altLang="ja-JP" sz="3200" dirty="0" smtClean="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u"/>
            </a:pPr>
            <a:r>
              <a:rPr kumimoji="1" lang="ja-JP" altLang="en-US" sz="3200" dirty="0" smtClean="0">
                <a:latin typeface="メイリオ" panose="020B0604030504040204" pitchFamily="50" charset="-128"/>
                <a:ea typeface="メイリオ" panose="020B0604030504040204" pitchFamily="50" charset="-128"/>
              </a:rPr>
              <a:t>咲いた花から実になるのは３％程度</a:t>
            </a:r>
            <a:endParaRPr kumimoji="1" lang="ja-JP" altLang="en-US" sz="3200"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6781708" y="4416943"/>
            <a:ext cx="4953087" cy="2062103"/>
          </a:xfrm>
          <a:prstGeom prst="rect">
            <a:avLst/>
          </a:prstGeom>
          <a:noFill/>
        </p:spPr>
        <p:txBody>
          <a:bodyPr wrap="square" rtlCol="0">
            <a:spAutoFit/>
          </a:bodyPr>
          <a:lstStyle/>
          <a:p>
            <a:pPr marL="457200" indent="-457200">
              <a:buFont typeface="Wingdings" panose="05000000000000000000" pitchFamily="2" charset="2"/>
              <a:buChar char="u"/>
            </a:pPr>
            <a:r>
              <a:rPr kumimoji="1" lang="ja-JP" altLang="en-US" sz="3200" dirty="0" smtClean="0">
                <a:latin typeface="メイリオ" panose="020B0604030504040204" pitchFamily="50" charset="-128"/>
                <a:ea typeface="メイリオ" panose="020B0604030504040204" pitchFamily="50" charset="-128"/>
              </a:rPr>
              <a:t>ほとんどが農家の人の手作業</a:t>
            </a:r>
            <a:endParaRPr kumimoji="1" lang="en-US" altLang="ja-JP" sz="3200" dirty="0" smtClean="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u"/>
            </a:pPr>
            <a:r>
              <a:rPr kumimoji="1" lang="ja-JP" altLang="en-US" sz="3200" dirty="0">
                <a:latin typeface="メイリオ" panose="020B0604030504040204" pitchFamily="50" charset="-128"/>
                <a:ea typeface="メイリオ" panose="020B0604030504040204" pitchFamily="50" charset="-128"/>
              </a:rPr>
              <a:t>固</a:t>
            </a:r>
            <a:r>
              <a:rPr kumimoji="1" lang="ja-JP" altLang="en-US" sz="3200" dirty="0" smtClean="0">
                <a:latin typeface="メイリオ" panose="020B0604030504040204" pitchFamily="50" charset="-128"/>
                <a:ea typeface="メイリオ" panose="020B0604030504040204" pitchFamily="50" charset="-128"/>
              </a:rPr>
              <a:t>い実を割って，中身を取り出す</a:t>
            </a:r>
            <a:endParaRPr kumimoji="1" lang="en-US" altLang="ja-JP" sz="3200" dirty="0" smtClean="0">
              <a:latin typeface="メイリオ" panose="020B0604030504040204" pitchFamily="50" charset="-128"/>
              <a:ea typeface="メイリオ" panose="020B0604030504040204" pitchFamily="50" charset="-128"/>
            </a:endParaRPr>
          </a:p>
        </p:txBody>
      </p:sp>
      <p:pic>
        <p:nvPicPr>
          <p:cNvPr id="13" name="図 12"/>
          <p:cNvPicPr>
            <a:picLocks noChangeAspect="1"/>
          </p:cNvPicPr>
          <p:nvPr/>
        </p:nvPicPr>
        <p:blipFill>
          <a:blip r:embed="rId5"/>
          <a:stretch>
            <a:fillRect/>
          </a:stretch>
        </p:blipFill>
        <p:spPr>
          <a:xfrm>
            <a:off x="3684005" y="4412180"/>
            <a:ext cx="2828925" cy="2124075"/>
          </a:xfrm>
          <a:prstGeom prst="rect">
            <a:avLst/>
          </a:prstGeom>
          <a:effectLst>
            <a:softEdge rad="1270000"/>
          </a:effectLst>
        </p:spPr>
      </p:pic>
      <p:sp>
        <p:nvSpPr>
          <p:cNvPr id="3" name="正方形/長方形 2"/>
          <p:cNvSpPr/>
          <p:nvPr/>
        </p:nvSpPr>
        <p:spPr>
          <a:xfrm>
            <a:off x="566733" y="1116519"/>
            <a:ext cx="2828925" cy="2127603"/>
          </a:xfrm>
          <a:prstGeom prst="rect">
            <a:avLst/>
          </a:prstGeom>
          <a:solidFill>
            <a:srgbClr val="313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latin typeface="メイリオ" panose="020B0604030504040204" pitchFamily="50" charset="-128"/>
                <a:ea typeface="メイリオ" panose="020B0604030504040204" pitchFamily="50" charset="-128"/>
              </a:rPr>
              <a:t>カカオの花の写真</a:t>
            </a:r>
            <a:endParaRPr kumimoji="1" lang="ja-JP" altLang="en-US" sz="2000" dirty="0">
              <a:latin typeface="メイリオ" panose="020B0604030504040204" pitchFamily="50" charset="-128"/>
              <a:ea typeface="メイリオ" panose="020B0604030504040204" pitchFamily="50" charset="-128"/>
            </a:endParaRPr>
          </a:p>
        </p:txBody>
      </p:sp>
      <p:sp>
        <p:nvSpPr>
          <p:cNvPr id="14" name="正方形/長方形 13"/>
          <p:cNvSpPr/>
          <p:nvPr/>
        </p:nvSpPr>
        <p:spPr>
          <a:xfrm>
            <a:off x="3684004" y="1116519"/>
            <a:ext cx="2828925" cy="2127603"/>
          </a:xfrm>
          <a:prstGeom prst="rect">
            <a:avLst/>
          </a:prstGeom>
          <a:solidFill>
            <a:srgbClr val="313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latin typeface="メイリオ" panose="020B0604030504040204" pitchFamily="50" charset="-128"/>
                <a:ea typeface="メイリオ" panose="020B0604030504040204" pitchFamily="50" charset="-128"/>
              </a:rPr>
              <a:t>カカオの木の写真</a:t>
            </a:r>
            <a:endParaRPr kumimoji="1" lang="ja-JP" altLang="en-US" sz="2000" dirty="0">
              <a:latin typeface="メイリオ" panose="020B0604030504040204" pitchFamily="50" charset="-128"/>
              <a:ea typeface="メイリオ" panose="020B0604030504040204" pitchFamily="50" charset="-128"/>
            </a:endParaRPr>
          </a:p>
        </p:txBody>
      </p:sp>
      <p:sp>
        <p:nvSpPr>
          <p:cNvPr id="15" name="正方形/長方形 14"/>
          <p:cNvSpPr/>
          <p:nvPr/>
        </p:nvSpPr>
        <p:spPr>
          <a:xfrm>
            <a:off x="566733" y="4398375"/>
            <a:ext cx="2828925" cy="2127603"/>
          </a:xfrm>
          <a:prstGeom prst="rect">
            <a:avLst/>
          </a:prstGeom>
          <a:solidFill>
            <a:srgbClr val="313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latin typeface="メイリオ" panose="020B0604030504040204" pitchFamily="50" charset="-128"/>
                <a:ea typeface="メイリオ" panose="020B0604030504040204" pitchFamily="50" charset="-128"/>
              </a:rPr>
              <a:t>収穫されたカカオの実の写真</a:t>
            </a:r>
            <a:endParaRPr kumimoji="1" lang="ja-JP" altLang="en-US" sz="2000" dirty="0">
              <a:latin typeface="メイリオ" panose="020B0604030504040204" pitchFamily="50" charset="-128"/>
              <a:ea typeface="メイリオ" panose="020B0604030504040204" pitchFamily="50" charset="-128"/>
            </a:endParaRPr>
          </a:p>
        </p:txBody>
      </p:sp>
      <p:sp>
        <p:nvSpPr>
          <p:cNvPr id="17" name="正方形/長方形 16"/>
          <p:cNvSpPr/>
          <p:nvPr/>
        </p:nvSpPr>
        <p:spPr>
          <a:xfrm>
            <a:off x="3674220" y="4398375"/>
            <a:ext cx="2828925" cy="2127603"/>
          </a:xfrm>
          <a:prstGeom prst="rect">
            <a:avLst/>
          </a:prstGeom>
          <a:solidFill>
            <a:srgbClr val="313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latin typeface="メイリオ" panose="020B0604030504040204" pitchFamily="50" charset="-128"/>
                <a:ea typeface="メイリオ" panose="020B0604030504040204" pitchFamily="50" charset="-128"/>
              </a:rPr>
              <a:t>割られたカカオの実の写真</a:t>
            </a:r>
            <a:endParaRPr kumimoji="1" lang="ja-JP" altLang="en-US"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32756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0878" y="215900"/>
            <a:ext cx="10353762" cy="970450"/>
          </a:xfrm>
        </p:spPr>
        <p:txBody>
          <a:bodyPr/>
          <a:lstStyle/>
          <a:p>
            <a:pPr algn="l"/>
            <a:r>
              <a:rPr kumimoji="1" lang="ja-JP" altLang="en-US" dirty="0" smtClean="0"/>
              <a:t>発酵・乾燥</a:t>
            </a:r>
            <a:endParaRPr kumimoji="1" lang="ja-JP" altLang="en-US" dirty="0"/>
          </a:p>
        </p:txBody>
      </p:sp>
      <p:pic>
        <p:nvPicPr>
          <p:cNvPr id="4" name="図 3"/>
          <p:cNvPicPr>
            <a:picLocks noChangeAspect="1"/>
          </p:cNvPicPr>
          <p:nvPr/>
        </p:nvPicPr>
        <p:blipFill>
          <a:blip r:embed="rId2"/>
          <a:stretch>
            <a:fillRect/>
          </a:stretch>
        </p:blipFill>
        <p:spPr>
          <a:xfrm>
            <a:off x="3698293" y="1138439"/>
            <a:ext cx="2838450" cy="2124075"/>
          </a:xfrm>
          <a:prstGeom prst="rect">
            <a:avLst/>
          </a:prstGeom>
          <a:effectLst>
            <a:softEdge rad="1270000"/>
          </a:effectLst>
        </p:spPr>
      </p:pic>
      <p:pic>
        <p:nvPicPr>
          <p:cNvPr id="11" name="図 10"/>
          <p:cNvPicPr>
            <a:picLocks noChangeAspect="1"/>
          </p:cNvPicPr>
          <p:nvPr/>
        </p:nvPicPr>
        <p:blipFill>
          <a:blip r:embed="rId3"/>
          <a:stretch>
            <a:fillRect/>
          </a:stretch>
        </p:blipFill>
        <p:spPr>
          <a:xfrm>
            <a:off x="6825725" y="1136766"/>
            <a:ext cx="2838450" cy="2133600"/>
          </a:xfrm>
          <a:prstGeom prst="rect">
            <a:avLst/>
          </a:prstGeom>
          <a:effectLst>
            <a:softEdge rad="1270000"/>
          </a:effectLst>
        </p:spPr>
      </p:pic>
      <p:pic>
        <p:nvPicPr>
          <p:cNvPr id="13" name="図 12"/>
          <p:cNvPicPr>
            <a:picLocks noChangeAspect="1"/>
          </p:cNvPicPr>
          <p:nvPr/>
        </p:nvPicPr>
        <p:blipFill>
          <a:blip r:embed="rId4"/>
          <a:stretch>
            <a:fillRect/>
          </a:stretch>
        </p:blipFill>
        <p:spPr>
          <a:xfrm>
            <a:off x="493311" y="1138439"/>
            <a:ext cx="2916000" cy="2124000"/>
          </a:xfrm>
          <a:prstGeom prst="rect">
            <a:avLst/>
          </a:prstGeom>
          <a:effectLst>
            <a:softEdge rad="1270000"/>
          </a:effectLst>
        </p:spPr>
      </p:pic>
      <p:sp>
        <p:nvSpPr>
          <p:cNvPr id="14" name="テキスト ボックス 13"/>
          <p:cNvSpPr txBox="1"/>
          <p:nvPr/>
        </p:nvSpPr>
        <p:spPr>
          <a:xfrm>
            <a:off x="493311" y="3493071"/>
            <a:ext cx="11222439" cy="3108543"/>
          </a:xfrm>
          <a:prstGeom prst="rect">
            <a:avLst/>
          </a:prstGeom>
          <a:noFill/>
        </p:spPr>
        <p:txBody>
          <a:bodyPr wrap="square" rtlCol="0">
            <a:spAutoFit/>
          </a:bodyPr>
          <a:lstStyle/>
          <a:p>
            <a:pPr marL="457200" indent="-457200">
              <a:buFont typeface="Wingdings" panose="05000000000000000000" pitchFamily="2" charset="2"/>
              <a:buChar char="u"/>
            </a:pPr>
            <a:r>
              <a:rPr kumimoji="1" lang="ja-JP" altLang="en-US" sz="3200" dirty="0" smtClean="0">
                <a:latin typeface="メイリオ" panose="020B0604030504040204" pitchFamily="50" charset="-128"/>
                <a:ea typeface="メイリオ" panose="020B0604030504040204" pitchFamily="50" charset="-128"/>
              </a:rPr>
              <a:t>バナナの葉にくるんだり，箱の中に入れて発酵させる</a:t>
            </a:r>
            <a:endParaRPr kumimoji="1" lang="en-US" altLang="ja-JP" sz="3200" dirty="0" smtClean="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　</a:t>
            </a:r>
            <a:r>
              <a:rPr kumimoji="1" lang="ja-JP" altLang="en-US" sz="2500" dirty="0" smtClean="0">
                <a:solidFill>
                  <a:srgbClr val="FFC000"/>
                </a:solidFill>
                <a:latin typeface="メイリオ" panose="020B0604030504040204" pitchFamily="50" charset="-128"/>
                <a:ea typeface="メイリオ" panose="020B0604030504040204" pitchFamily="50" charset="-128"/>
              </a:rPr>
              <a:t>（毎日撹拌する）</a:t>
            </a:r>
            <a:endParaRPr kumimoji="1" lang="en-US" altLang="ja-JP" sz="3200" dirty="0">
              <a:solidFill>
                <a:srgbClr val="FFC000"/>
              </a:solidFill>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u"/>
            </a:pPr>
            <a:r>
              <a:rPr kumimoji="1" lang="ja-JP" altLang="en-US" sz="3200" dirty="0" smtClean="0">
                <a:latin typeface="メイリオ" panose="020B0604030504040204" pitchFamily="50" charset="-128"/>
                <a:ea typeface="メイリオ" panose="020B0604030504040204" pitchFamily="50" charset="-128"/>
              </a:rPr>
              <a:t>白い部分が溶けてカカオ豆の色が変化し，香りがでる</a:t>
            </a:r>
            <a:endParaRPr kumimoji="1" lang="en-US" altLang="ja-JP" sz="3200" dirty="0" smtClean="0">
              <a:latin typeface="メイリオ" panose="020B0604030504040204" pitchFamily="50" charset="-128"/>
              <a:ea typeface="メイリオ" panose="020B0604030504040204" pitchFamily="50" charset="-128"/>
            </a:endParaRPr>
          </a:p>
          <a:p>
            <a:endParaRPr kumimoji="1" lang="en-US" altLang="ja-JP" sz="2500"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u"/>
            </a:pPr>
            <a:r>
              <a:rPr kumimoji="1" lang="ja-JP" altLang="en-US" sz="3200" dirty="0" smtClean="0">
                <a:latin typeface="メイリオ" panose="020B0604030504040204" pitchFamily="50" charset="-128"/>
                <a:ea typeface="メイリオ" panose="020B0604030504040204" pitchFamily="50" charset="-128"/>
              </a:rPr>
              <a:t>水分が６％以下になるまで乾燥させ，保存性をよくする</a:t>
            </a:r>
            <a:endParaRPr kumimoji="1" lang="en-US" altLang="ja-JP" sz="3200" dirty="0" smtClean="0">
              <a:latin typeface="メイリオ" panose="020B0604030504040204" pitchFamily="50" charset="-128"/>
              <a:ea typeface="メイリオ" panose="020B0604030504040204" pitchFamily="50" charset="-128"/>
            </a:endParaRPr>
          </a:p>
          <a:p>
            <a:r>
              <a:rPr kumimoji="1" lang="ja-JP" altLang="en-US" sz="3600" dirty="0">
                <a:solidFill>
                  <a:srgbClr val="FFC000"/>
                </a:solidFill>
                <a:latin typeface="メイリオ" panose="020B0604030504040204" pitchFamily="50" charset="-128"/>
                <a:ea typeface="メイリオ" panose="020B0604030504040204" pitchFamily="50" charset="-128"/>
              </a:rPr>
              <a:t>　</a:t>
            </a:r>
            <a:r>
              <a:rPr kumimoji="1" lang="ja-JP" altLang="en-US" sz="2500" dirty="0" smtClean="0">
                <a:solidFill>
                  <a:srgbClr val="FFC000"/>
                </a:solidFill>
                <a:latin typeface="メイリオ" panose="020B0604030504040204" pitchFamily="50" charset="-128"/>
                <a:ea typeface="メイリオ" panose="020B0604030504040204" pitchFamily="50" charset="-128"/>
              </a:rPr>
              <a:t>（乾燥させることで，発酵を止める）</a:t>
            </a:r>
            <a:endParaRPr kumimoji="1" lang="en-US" altLang="ja-JP" sz="2500" dirty="0">
              <a:latin typeface="メイリオ" panose="020B0604030504040204" pitchFamily="50" charset="-128"/>
              <a:ea typeface="メイリオ" panose="020B0604030504040204" pitchFamily="50" charset="-128"/>
            </a:endParaRPr>
          </a:p>
        </p:txBody>
      </p:sp>
      <p:sp>
        <p:nvSpPr>
          <p:cNvPr id="7" name="正方形/長方形 6"/>
          <p:cNvSpPr/>
          <p:nvPr/>
        </p:nvSpPr>
        <p:spPr>
          <a:xfrm>
            <a:off x="575624" y="1160593"/>
            <a:ext cx="2828925" cy="2127603"/>
          </a:xfrm>
          <a:prstGeom prst="rect">
            <a:avLst/>
          </a:prstGeom>
          <a:solidFill>
            <a:srgbClr val="313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latin typeface="メイリオ" panose="020B0604030504040204" pitchFamily="50" charset="-128"/>
                <a:ea typeface="メイリオ" panose="020B0604030504040204" pitchFamily="50" charset="-128"/>
              </a:rPr>
              <a:t>カカオパルプの写真</a:t>
            </a:r>
            <a:endParaRPr kumimoji="1" lang="ja-JP" altLang="en-US" sz="2000" dirty="0">
              <a:latin typeface="メイリオ" panose="020B0604030504040204" pitchFamily="50" charset="-128"/>
              <a:ea typeface="メイリオ" panose="020B0604030504040204" pitchFamily="50" charset="-128"/>
            </a:endParaRPr>
          </a:p>
        </p:txBody>
      </p:sp>
      <p:sp>
        <p:nvSpPr>
          <p:cNvPr id="8" name="正方形/長方形 7"/>
          <p:cNvSpPr/>
          <p:nvPr/>
        </p:nvSpPr>
        <p:spPr>
          <a:xfrm>
            <a:off x="3707818" y="1160593"/>
            <a:ext cx="2828925" cy="2127603"/>
          </a:xfrm>
          <a:prstGeom prst="rect">
            <a:avLst/>
          </a:prstGeom>
          <a:solidFill>
            <a:srgbClr val="313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latin typeface="メイリオ" panose="020B0604030504040204" pitchFamily="50" charset="-128"/>
                <a:ea typeface="メイリオ" panose="020B0604030504040204" pitchFamily="50" charset="-128"/>
              </a:rPr>
              <a:t>発酵中のカカオ豆の</a:t>
            </a:r>
            <a:endParaRPr kumimoji="1" lang="en-US" altLang="ja-JP" sz="2000" dirty="0" smtClean="0">
              <a:latin typeface="メイリオ" panose="020B0604030504040204" pitchFamily="50" charset="-128"/>
              <a:ea typeface="メイリオ" panose="020B0604030504040204" pitchFamily="50" charset="-128"/>
            </a:endParaRPr>
          </a:p>
          <a:p>
            <a:pPr algn="ctr"/>
            <a:r>
              <a:rPr kumimoji="1" lang="ja-JP" altLang="en-US" sz="2000" dirty="0" smtClean="0">
                <a:latin typeface="メイリオ" panose="020B0604030504040204" pitchFamily="50" charset="-128"/>
                <a:ea typeface="メイリオ" panose="020B0604030504040204" pitchFamily="50" charset="-128"/>
              </a:rPr>
              <a:t>写真</a:t>
            </a:r>
            <a:endParaRPr kumimoji="1" lang="ja-JP" altLang="en-US" sz="2000" dirty="0">
              <a:latin typeface="メイリオ" panose="020B0604030504040204" pitchFamily="50" charset="-128"/>
              <a:ea typeface="メイリオ" panose="020B0604030504040204" pitchFamily="50" charset="-128"/>
            </a:endParaRPr>
          </a:p>
        </p:txBody>
      </p:sp>
      <p:sp>
        <p:nvSpPr>
          <p:cNvPr id="15" name="正方形/長方形 14"/>
          <p:cNvSpPr/>
          <p:nvPr/>
        </p:nvSpPr>
        <p:spPr>
          <a:xfrm>
            <a:off x="6840012" y="1160593"/>
            <a:ext cx="2828925" cy="2127603"/>
          </a:xfrm>
          <a:prstGeom prst="rect">
            <a:avLst/>
          </a:prstGeom>
          <a:solidFill>
            <a:srgbClr val="3131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メイリオ" panose="020B0604030504040204" pitchFamily="50" charset="-128"/>
                <a:ea typeface="メイリオ" panose="020B0604030504040204" pitchFamily="50" charset="-128"/>
              </a:rPr>
              <a:t>乾燥</a:t>
            </a:r>
            <a:r>
              <a:rPr kumimoji="1" lang="ja-JP" altLang="en-US" sz="2000" dirty="0" smtClean="0">
                <a:latin typeface="メイリオ" panose="020B0604030504040204" pitchFamily="50" charset="-128"/>
                <a:ea typeface="メイリオ" panose="020B0604030504040204" pitchFamily="50" charset="-128"/>
              </a:rPr>
              <a:t>中のカカオ豆の</a:t>
            </a:r>
            <a:endParaRPr kumimoji="1" lang="en-US" altLang="ja-JP" sz="2000" dirty="0" smtClean="0">
              <a:latin typeface="メイリオ" panose="020B0604030504040204" pitchFamily="50" charset="-128"/>
              <a:ea typeface="メイリオ" panose="020B0604030504040204" pitchFamily="50" charset="-128"/>
            </a:endParaRPr>
          </a:p>
          <a:p>
            <a:pPr algn="ctr"/>
            <a:r>
              <a:rPr kumimoji="1" lang="ja-JP" altLang="en-US" sz="2000" dirty="0" smtClean="0">
                <a:latin typeface="メイリオ" panose="020B0604030504040204" pitchFamily="50" charset="-128"/>
                <a:ea typeface="メイリオ" panose="020B0604030504040204" pitchFamily="50" charset="-128"/>
              </a:rPr>
              <a:t>写真</a:t>
            </a:r>
            <a:endParaRPr kumimoji="1" lang="ja-JP" altLang="en-US"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137790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石版">
  <a:themeElements>
    <a:clrScheme name="石版">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石版">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石版">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TM04033929[[fn=石版]]</Template>
  <TotalTime>3763</TotalTime>
  <Words>538</Words>
  <Application>Microsoft Office PowerPoint</Application>
  <PresentationFormat>ワイド画面</PresentationFormat>
  <Paragraphs>121</Paragraphs>
  <Slides>16</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16</vt:i4>
      </vt:variant>
    </vt:vector>
  </HeadingPairs>
  <TitlesOfParts>
    <vt:vector size="26" baseType="lpstr">
      <vt:lpstr>Times New Roman</vt:lpstr>
      <vt:lpstr>Calisto MT</vt:lpstr>
      <vt:lpstr>Trebuchet MS</vt:lpstr>
      <vt:lpstr>メイリオ</vt:lpstr>
      <vt:lpstr>ＭＳ Ｐゴシック</vt:lpstr>
      <vt:lpstr>游ゴシック</vt:lpstr>
      <vt:lpstr>Calibri</vt:lpstr>
      <vt:lpstr>Wingdings</vt:lpstr>
      <vt:lpstr>Wingdings 2</vt:lpstr>
      <vt:lpstr>石版</vt:lpstr>
      <vt:lpstr>持続可能な社会を目指して、自分たちにできることを考えよう！</vt:lpstr>
      <vt:lpstr>何を基準に選んだかな？</vt:lpstr>
      <vt:lpstr>どのチョコレートを選んだ？</vt:lpstr>
      <vt:lpstr>チョコレートって、どこでどうやってできているの？</vt:lpstr>
      <vt:lpstr>カカオの実はどれでしょう？</vt:lpstr>
      <vt:lpstr>カカオの産地はどのあたりでしょう？</vt:lpstr>
      <vt:lpstr>日本のカカオ輸入先は？</vt:lpstr>
      <vt:lpstr>栽培</vt:lpstr>
      <vt:lpstr>発酵・乾燥</vt:lpstr>
      <vt:lpstr>出荷・輸送</vt:lpstr>
      <vt:lpstr>チョコレートができるまでの問題点</vt:lpstr>
      <vt:lpstr>持続可能な社会の実現のために</vt:lpstr>
      <vt:lpstr>商品購入の視点</vt:lpstr>
      <vt:lpstr>原材料のカカオマスって？</vt:lpstr>
      <vt:lpstr>PowerPoint プレゼンテーション</vt:lpstr>
      <vt:lpstr>チョコレートの価格配分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Printed>2018-01-16T01:45:47Z</cp:lastPrinted>
  <dcterms:created xsi:type="dcterms:W3CDTF">2017-10-07T11:17:53Z</dcterms:created>
  <dcterms:modified xsi:type="dcterms:W3CDTF">2018-01-16T01:52:59Z</dcterms:modified>
</cp:coreProperties>
</file>