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8A5E3-B80B-423C-8F94-7F905459EB88}" type="datetimeFigureOut">
              <a:rPr kumimoji="1" lang="ja-JP" altLang="en-US" smtClean="0"/>
              <a:t>2017/12/7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87452-59F2-4BB9-A64E-9E23EB75EB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0866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000">
        <p:fade/>
      </p:transition>
    </mc:Choice>
    <mc:Fallback xmlns="">
      <p:transition spd="slow" advClick="0" advTm="8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8A5E3-B80B-423C-8F94-7F905459EB88}" type="datetimeFigureOut">
              <a:rPr kumimoji="1" lang="ja-JP" altLang="en-US" smtClean="0"/>
              <a:t>2017/12/7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87452-59F2-4BB9-A64E-9E23EB75EB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5781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000">
        <p:fade/>
      </p:transition>
    </mc:Choice>
    <mc:Fallback xmlns="">
      <p:transition spd="slow" advClick="0" advTm="8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8A5E3-B80B-423C-8F94-7F905459EB88}" type="datetimeFigureOut">
              <a:rPr kumimoji="1" lang="ja-JP" altLang="en-US" smtClean="0"/>
              <a:t>2017/12/7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87452-59F2-4BB9-A64E-9E23EB75EB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739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000">
        <p:fade/>
      </p:transition>
    </mc:Choice>
    <mc:Fallback xmlns="">
      <p:transition spd="slow" advClick="0" advTm="8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8A5E3-B80B-423C-8F94-7F905459EB88}" type="datetimeFigureOut">
              <a:rPr kumimoji="1" lang="ja-JP" altLang="en-US" smtClean="0"/>
              <a:t>2017/12/7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87452-59F2-4BB9-A64E-9E23EB75EB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5788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000">
        <p:fade/>
      </p:transition>
    </mc:Choice>
    <mc:Fallback xmlns="">
      <p:transition spd="slow" advClick="0" advTm="8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8A5E3-B80B-423C-8F94-7F905459EB88}" type="datetimeFigureOut">
              <a:rPr kumimoji="1" lang="ja-JP" altLang="en-US" smtClean="0"/>
              <a:t>2017/12/7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87452-59F2-4BB9-A64E-9E23EB75EB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7615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000">
        <p:fade/>
      </p:transition>
    </mc:Choice>
    <mc:Fallback xmlns="">
      <p:transition spd="slow" advClick="0" advTm="8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8A5E3-B80B-423C-8F94-7F905459EB88}" type="datetimeFigureOut">
              <a:rPr kumimoji="1" lang="ja-JP" altLang="en-US" smtClean="0"/>
              <a:t>2017/12/7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87452-59F2-4BB9-A64E-9E23EB75EB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978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000">
        <p:fade/>
      </p:transition>
    </mc:Choice>
    <mc:Fallback xmlns="">
      <p:transition spd="slow" advClick="0" advTm="8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8A5E3-B80B-423C-8F94-7F905459EB88}" type="datetimeFigureOut">
              <a:rPr kumimoji="1" lang="ja-JP" altLang="en-US" smtClean="0"/>
              <a:t>2017/12/7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87452-59F2-4BB9-A64E-9E23EB75EB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0317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000">
        <p:fade/>
      </p:transition>
    </mc:Choice>
    <mc:Fallback xmlns="">
      <p:transition spd="slow" advClick="0" advTm="8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8A5E3-B80B-423C-8F94-7F905459EB88}" type="datetimeFigureOut">
              <a:rPr kumimoji="1" lang="ja-JP" altLang="en-US" smtClean="0"/>
              <a:t>2017/12/7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87452-59F2-4BB9-A64E-9E23EB75EB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8242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000">
        <p:fade/>
      </p:transition>
    </mc:Choice>
    <mc:Fallback xmlns="">
      <p:transition spd="slow" advClick="0" advTm="8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8A5E3-B80B-423C-8F94-7F905459EB88}" type="datetimeFigureOut">
              <a:rPr kumimoji="1" lang="ja-JP" altLang="en-US" smtClean="0"/>
              <a:t>2017/12/7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87452-59F2-4BB9-A64E-9E23EB75EB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8167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000">
        <p:fade/>
      </p:transition>
    </mc:Choice>
    <mc:Fallback xmlns="">
      <p:transition spd="slow" advClick="0" advTm="8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8A5E3-B80B-423C-8F94-7F905459EB88}" type="datetimeFigureOut">
              <a:rPr kumimoji="1" lang="ja-JP" altLang="en-US" smtClean="0"/>
              <a:t>2017/12/7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87452-59F2-4BB9-A64E-9E23EB75EB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242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000">
        <p:fade/>
      </p:transition>
    </mc:Choice>
    <mc:Fallback xmlns="">
      <p:transition spd="slow" advClick="0" advTm="8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8A5E3-B80B-423C-8F94-7F905459EB88}" type="datetimeFigureOut">
              <a:rPr kumimoji="1" lang="ja-JP" altLang="en-US" smtClean="0"/>
              <a:t>2017/12/7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87452-59F2-4BB9-A64E-9E23EB75EB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3471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000">
        <p:fade/>
      </p:transition>
    </mc:Choice>
    <mc:Fallback xmlns="">
      <p:transition spd="slow" advClick="0" advTm="8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8A5E3-B80B-423C-8F94-7F905459EB88}" type="datetimeFigureOut">
              <a:rPr kumimoji="1" lang="ja-JP" altLang="en-US" smtClean="0"/>
              <a:t>2017/12/7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87452-59F2-4BB9-A64E-9E23EB75EB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553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8000">
        <p:fade/>
      </p:transition>
    </mc:Choice>
    <mc:Fallback xmlns="">
      <p:transition spd="slow" advClick="0" advTm="80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9246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>
        <p:fade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249248" y="1053922"/>
            <a:ext cx="983946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dirty="0" smtClean="0">
                <a:solidFill>
                  <a:schemeClr val="bg1"/>
                </a:solidFill>
              </a:rPr>
              <a:t>どんなときも信号を守る</a:t>
            </a:r>
            <a:r>
              <a:rPr lang="ja-JP" altLang="en-US" sz="5400" dirty="0" smtClean="0">
                <a:solidFill>
                  <a:schemeClr val="bg1"/>
                </a:solidFill>
              </a:rPr>
              <a:t>すがたを子どもに見せることで</a:t>
            </a:r>
            <a:endParaRPr kumimoji="1" lang="ja-JP" altLang="en-US" sz="5400" dirty="0">
              <a:solidFill>
                <a:schemeClr val="bg1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249248" y="3410756"/>
            <a:ext cx="996825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dirty="0" smtClean="0">
                <a:solidFill>
                  <a:schemeClr val="bg1"/>
                </a:solidFill>
              </a:rPr>
              <a:t>きまりを守ることの大切さを伝えているつもりです。</a:t>
            </a:r>
            <a:endParaRPr kumimoji="1" lang="ja-JP" altLang="en-US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992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000">
        <p:fade/>
      </p:transition>
    </mc:Choice>
    <mc:Fallback xmlns="">
      <p:transition spd="slow" advClick="0" advTm="8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850006" y="976647"/>
            <a:ext cx="1063795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400" dirty="0" smtClean="0">
                <a:solidFill>
                  <a:schemeClr val="bg1"/>
                </a:solidFill>
              </a:rPr>
              <a:t>自転車の後ろに乗っていた子どもも今では１１さい。</a:t>
            </a:r>
            <a:endParaRPr kumimoji="1" lang="ja-JP" altLang="en-US" sz="5400" dirty="0">
              <a:solidFill>
                <a:schemeClr val="bg1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50006" y="3333482"/>
            <a:ext cx="1108870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dirty="0" smtClean="0">
                <a:solidFill>
                  <a:schemeClr val="bg1"/>
                </a:solidFill>
              </a:rPr>
              <a:t>いつも親といっしょにいるわけでもなく</a:t>
            </a:r>
            <a:endParaRPr kumimoji="1" lang="en-US" altLang="ja-JP" sz="5400" dirty="0" smtClean="0">
              <a:solidFill>
                <a:schemeClr val="bg1"/>
              </a:solidFill>
            </a:endParaRPr>
          </a:p>
          <a:p>
            <a:r>
              <a:rPr kumimoji="1" lang="ja-JP" altLang="en-US" sz="5400" dirty="0" smtClean="0">
                <a:solidFill>
                  <a:schemeClr val="bg1"/>
                </a:solidFill>
              </a:rPr>
              <a:t>一生親が守れるわけでもない。</a:t>
            </a:r>
            <a:endParaRPr kumimoji="1" lang="ja-JP" altLang="en-US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2062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000">
        <p:fade/>
      </p:transition>
    </mc:Choice>
    <mc:Fallback xmlns="">
      <p:transition spd="slow" advClick="0" advTm="8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300764" y="577402"/>
            <a:ext cx="72508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dirty="0" smtClean="0">
                <a:solidFill>
                  <a:schemeClr val="bg1"/>
                </a:solidFill>
              </a:rPr>
              <a:t>だからこそ子どもには、</a:t>
            </a:r>
            <a:endParaRPr kumimoji="1" lang="ja-JP" altLang="en-US" sz="5400" dirty="0">
              <a:solidFill>
                <a:schemeClr val="bg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300764" y="1916806"/>
            <a:ext cx="58598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dirty="0" smtClean="0">
                <a:solidFill>
                  <a:schemeClr val="bg1"/>
                </a:solidFill>
              </a:rPr>
              <a:t>きまりを守る力も</a:t>
            </a:r>
            <a:endParaRPr kumimoji="1" lang="ja-JP" altLang="en-US" sz="5400" dirty="0">
              <a:solidFill>
                <a:schemeClr val="bg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300763" y="3256210"/>
            <a:ext cx="689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dirty="0" smtClean="0">
                <a:solidFill>
                  <a:schemeClr val="bg1"/>
                </a:solidFill>
              </a:rPr>
              <a:t>自分で判断する力も</a:t>
            </a:r>
            <a:endParaRPr kumimoji="1" lang="ja-JP" altLang="en-US" sz="5400" dirty="0">
              <a:solidFill>
                <a:schemeClr val="bg1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300764" y="4595614"/>
            <a:ext cx="92341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dirty="0" smtClean="0">
                <a:solidFill>
                  <a:schemeClr val="bg1"/>
                </a:solidFill>
              </a:rPr>
              <a:t>どちらも身につけてほしい。</a:t>
            </a:r>
            <a:endParaRPr kumimoji="1" lang="ja-JP" altLang="en-US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149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000">
        <p:fade/>
      </p:transition>
    </mc:Choice>
    <mc:Fallback xmlns="">
      <p:transition spd="slow" advClick="0" advTm="8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339401" y="757708"/>
            <a:ext cx="79977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400" dirty="0">
                <a:solidFill>
                  <a:schemeClr val="bg1"/>
                </a:solidFill>
              </a:rPr>
              <a:t>親</a:t>
            </a:r>
            <a:r>
              <a:rPr lang="ja-JP" altLang="en-US" sz="5400" dirty="0" smtClean="0">
                <a:solidFill>
                  <a:schemeClr val="bg1"/>
                </a:solidFill>
              </a:rPr>
              <a:t>であるわたしにとって</a:t>
            </a:r>
            <a:endParaRPr kumimoji="1" lang="ja-JP" altLang="en-US" sz="5400" dirty="0">
              <a:solidFill>
                <a:schemeClr val="bg1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339401" y="2058474"/>
            <a:ext cx="70962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dirty="0" smtClean="0">
                <a:solidFill>
                  <a:schemeClr val="bg1"/>
                </a:solidFill>
              </a:rPr>
              <a:t>大切でかけがえのない</a:t>
            </a:r>
            <a:endParaRPr kumimoji="1" lang="ja-JP" altLang="en-US" sz="5400" dirty="0">
              <a:solidFill>
                <a:schemeClr val="bg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339401" y="3359240"/>
            <a:ext cx="62462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dirty="0" smtClean="0">
                <a:solidFill>
                  <a:schemeClr val="bg1"/>
                </a:solidFill>
              </a:rPr>
              <a:t>子どもの「いのち」を</a:t>
            </a:r>
            <a:endParaRPr kumimoji="1" lang="ja-JP" altLang="en-US" sz="5400" dirty="0">
              <a:solidFill>
                <a:schemeClr val="bg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339401" y="4660006"/>
            <a:ext cx="91311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dirty="0" smtClean="0">
                <a:solidFill>
                  <a:schemeClr val="bg1"/>
                </a:solidFill>
              </a:rPr>
              <a:t>子どもが自分で守れるように。</a:t>
            </a:r>
            <a:endParaRPr kumimoji="1" lang="ja-JP" altLang="en-US" sz="5400" dirty="0">
              <a:solidFill>
                <a:schemeClr val="bg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718997" y="2482077"/>
            <a:ext cx="2923505" cy="17543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児童と同じくらいの小学生の写真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923084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824248" y="1056068"/>
            <a:ext cx="103932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dirty="0" smtClean="0">
                <a:solidFill>
                  <a:schemeClr val="bg1"/>
                </a:solidFill>
              </a:rPr>
              <a:t>赤信号だけど、車がきていないとき</a:t>
            </a:r>
            <a:endParaRPr kumimoji="1" lang="ja-JP" altLang="en-US" sz="5400" dirty="0">
              <a:solidFill>
                <a:schemeClr val="bg1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24247" y="2611880"/>
            <a:ext cx="1039325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dirty="0" smtClean="0">
                <a:solidFill>
                  <a:schemeClr val="bg1"/>
                </a:solidFill>
              </a:rPr>
              <a:t>つい道路を</a:t>
            </a:r>
            <a:r>
              <a:rPr lang="ja-JP" altLang="en-US" sz="5400" dirty="0" smtClean="0">
                <a:solidFill>
                  <a:schemeClr val="bg1"/>
                </a:solidFill>
              </a:rPr>
              <a:t>わ</a:t>
            </a:r>
            <a:r>
              <a:rPr lang="ja-JP" altLang="en-US" sz="5400" dirty="0">
                <a:solidFill>
                  <a:schemeClr val="bg1"/>
                </a:solidFill>
              </a:rPr>
              <a:t>た</a:t>
            </a:r>
            <a:r>
              <a:rPr kumimoji="1" lang="ja-JP" altLang="en-US" sz="5400" dirty="0" smtClean="0">
                <a:solidFill>
                  <a:schemeClr val="bg1"/>
                </a:solidFill>
              </a:rPr>
              <a:t>ってしまったという</a:t>
            </a:r>
            <a:endParaRPr kumimoji="1" lang="en-US" altLang="ja-JP" sz="5400" dirty="0" smtClean="0">
              <a:solidFill>
                <a:schemeClr val="bg1"/>
              </a:solidFill>
            </a:endParaRPr>
          </a:p>
          <a:p>
            <a:r>
              <a:rPr lang="ja-JP" altLang="en-US" sz="5400" dirty="0" smtClean="0">
                <a:solidFill>
                  <a:schemeClr val="bg1"/>
                </a:solidFill>
              </a:rPr>
              <a:t>けいけんはありませんか？</a:t>
            </a:r>
            <a:endParaRPr kumimoji="1" lang="ja-JP" altLang="en-US" sz="5400" dirty="0">
              <a:solidFill>
                <a:schemeClr val="bg1"/>
              </a:solidFill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1116" y="4197050"/>
            <a:ext cx="3785404" cy="25190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375287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000">
        <p:fade/>
      </p:transition>
    </mc:Choice>
    <mc:Fallback xmlns="">
      <p:transition spd="slow" advClick="0" advTm="8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824249" y="1056068"/>
            <a:ext cx="66712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dirty="0" smtClean="0">
                <a:solidFill>
                  <a:schemeClr val="bg1"/>
                </a:solidFill>
              </a:rPr>
              <a:t>わたしは、「あります」</a:t>
            </a:r>
            <a:endParaRPr kumimoji="1" lang="ja-JP" altLang="en-US" sz="5400" dirty="0">
              <a:solidFill>
                <a:schemeClr val="bg1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24249" y="2702417"/>
            <a:ext cx="1063794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dirty="0" smtClean="0">
                <a:solidFill>
                  <a:schemeClr val="bg1"/>
                </a:solidFill>
              </a:rPr>
              <a:t>まっている時間がもったいなくて・・・</a:t>
            </a:r>
            <a:endParaRPr kumimoji="1" lang="en-US" altLang="ja-JP" sz="5400" dirty="0" smtClean="0">
              <a:solidFill>
                <a:schemeClr val="bg1"/>
              </a:solidFill>
            </a:endParaRPr>
          </a:p>
          <a:p>
            <a:endParaRPr lang="en-US" altLang="ja-JP" sz="5400" dirty="0">
              <a:solidFill>
                <a:schemeClr val="bg1"/>
              </a:solidFill>
            </a:endParaRPr>
          </a:p>
          <a:p>
            <a:r>
              <a:rPr kumimoji="1" lang="ja-JP" altLang="en-US" sz="5400" dirty="0" smtClean="0">
                <a:solidFill>
                  <a:schemeClr val="bg1"/>
                </a:solidFill>
              </a:rPr>
              <a:t>つい・・・</a:t>
            </a:r>
            <a:endParaRPr kumimoji="1" lang="ja-JP" altLang="en-US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746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000">
        <p:fade/>
      </p:transition>
    </mc:Choice>
    <mc:Fallback xmlns="">
      <p:transition spd="slow" advClick="0" advTm="8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734096" y="875764"/>
            <a:ext cx="1103719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dirty="0" smtClean="0">
                <a:solidFill>
                  <a:schemeClr val="bg1"/>
                </a:solidFill>
              </a:rPr>
              <a:t>でも、今から９年前、子ども</a:t>
            </a:r>
            <a:r>
              <a:rPr kumimoji="1" lang="ja-JP" altLang="en-US" sz="5400" dirty="0" smtClean="0">
                <a:solidFill>
                  <a:schemeClr val="bg1"/>
                </a:solidFill>
              </a:rPr>
              <a:t>が３</a:t>
            </a:r>
            <a:r>
              <a:rPr kumimoji="1" lang="ja-JP" altLang="en-US" sz="5400" dirty="0" err="1" smtClean="0">
                <a:solidFill>
                  <a:schemeClr val="bg1"/>
                </a:solidFill>
              </a:rPr>
              <a:t>さいだったころ</a:t>
            </a:r>
            <a:r>
              <a:rPr kumimoji="1" lang="ja-JP" altLang="en-US" sz="5400" dirty="0" smtClean="0">
                <a:solidFill>
                  <a:schemeClr val="bg1"/>
                </a:solidFill>
              </a:rPr>
              <a:t>。</a:t>
            </a:r>
            <a:endParaRPr kumimoji="1" lang="ja-JP" altLang="en-US" sz="5400" dirty="0">
              <a:solidFill>
                <a:schemeClr val="bg1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4096" y="3578181"/>
            <a:ext cx="1103719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dirty="0" smtClean="0">
                <a:solidFill>
                  <a:schemeClr val="bg1"/>
                </a:solidFill>
              </a:rPr>
              <a:t>つい、赤信号をわたり、ものすごく</a:t>
            </a:r>
            <a:endParaRPr kumimoji="1" lang="en-US" altLang="ja-JP" sz="5400" dirty="0" smtClean="0">
              <a:solidFill>
                <a:schemeClr val="bg1"/>
              </a:solidFill>
            </a:endParaRPr>
          </a:p>
          <a:p>
            <a:r>
              <a:rPr kumimoji="1" lang="ja-JP" altLang="en-US" sz="5400" dirty="0" smtClean="0">
                <a:solidFill>
                  <a:schemeClr val="bg1"/>
                </a:solidFill>
              </a:rPr>
              <a:t>後かいしました。</a:t>
            </a:r>
            <a:endParaRPr kumimoji="1" lang="ja-JP" altLang="en-US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04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000">
        <p:fade/>
      </p:transition>
    </mc:Choice>
    <mc:Fallback xmlns="">
      <p:transition spd="slow" advClick="0" advTm="8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734096" y="875764"/>
            <a:ext cx="81523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dirty="0" smtClean="0">
                <a:solidFill>
                  <a:schemeClr val="bg1"/>
                </a:solidFill>
              </a:rPr>
              <a:t>それはなぜかというと・・・</a:t>
            </a:r>
            <a:endParaRPr kumimoji="1" lang="ja-JP" altLang="en-US" sz="5400" dirty="0">
              <a:solidFill>
                <a:schemeClr val="bg1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4096" y="2496354"/>
            <a:ext cx="10599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dirty="0" smtClean="0">
                <a:solidFill>
                  <a:schemeClr val="bg1"/>
                </a:solidFill>
              </a:rPr>
              <a:t>自転車に子どもを乗せていたから。</a:t>
            </a:r>
            <a:endParaRPr kumimoji="1" lang="ja-JP" altLang="en-US" sz="5400" dirty="0">
              <a:solidFill>
                <a:schemeClr val="bg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984901" y="4005329"/>
            <a:ext cx="2923505" cy="23083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自転車の後ろに乗っている小さな子供の写真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597204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000">
        <p:fade/>
      </p:transition>
    </mc:Choice>
    <mc:Fallback xmlns="">
      <p:transition spd="slow" advClick="0" advTm="8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378038" y="1326525"/>
            <a:ext cx="90924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dirty="0" smtClean="0">
                <a:solidFill>
                  <a:schemeClr val="bg1"/>
                </a:solidFill>
              </a:rPr>
              <a:t>じっと私を見つめる目に気づき、</a:t>
            </a:r>
            <a:endParaRPr kumimoji="1" lang="ja-JP" altLang="en-US" sz="5400" dirty="0">
              <a:solidFill>
                <a:schemeClr val="bg1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378038" y="3166056"/>
            <a:ext cx="909248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dirty="0" smtClean="0">
                <a:solidFill>
                  <a:schemeClr val="bg1"/>
                </a:solidFill>
              </a:rPr>
              <a:t>かなりあせったのをはっきりとおぼえています。</a:t>
            </a:r>
            <a:endParaRPr kumimoji="1" lang="ja-JP" altLang="en-US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094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000">
        <p:fade/>
      </p:transition>
    </mc:Choice>
    <mc:Fallback xmlns="">
      <p:transition spd="slow" advClick="0" advTm="8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429554" y="917277"/>
            <a:ext cx="90924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dirty="0" smtClean="0">
                <a:solidFill>
                  <a:schemeClr val="bg1"/>
                </a:solidFill>
              </a:rPr>
              <a:t>親は子どもに見られている。</a:t>
            </a:r>
            <a:endParaRPr kumimoji="1" lang="ja-JP" altLang="en-US" sz="5400" dirty="0">
              <a:solidFill>
                <a:schemeClr val="bg1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429554" y="2555747"/>
            <a:ext cx="58598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dirty="0" smtClean="0">
                <a:solidFill>
                  <a:schemeClr val="bg1"/>
                </a:solidFill>
              </a:rPr>
              <a:t>ことばだけではなく</a:t>
            </a:r>
            <a:endParaRPr kumimoji="1" lang="ja-JP" altLang="en-US" sz="5400" dirty="0">
              <a:solidFill>
                <a:schemeClr val="bg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429554" y="4177042"/>
            <a:ext cx="103374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dirty="0" smtClean="0">
                <a:solidFill>
                  <a:schemeClr val="bg1"/>
                </a:solidFill>
              </a:rPr>
              <a:t>親としてどんな背中を見せられるか</a:t>
            </a:r>
            <a:endParaRPr kumimoji="1" lang="ja-JP" altLang="en-US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362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000">
        <p:fade/>
      </p:transition>
    </mc:Choice>
    <mc:Fallback xmlns="">
      <p:transition spd="slow" advClick="0" advTm="8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468190" y="538766"/>
            <a:ext cx="78045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dirty="0" smtClean="0">
                <a:solidFill>
                  <a:schemeClr val="bg1"/>
                </a:solidFill>
              </a:rPr>
              <a:t>そんなことを考える中で、</a:t>
            </a:r>
            <a:endParaRPr kumimoji="1" lang="ja-JP" altLang="en-US" sz="5400" dirty="0">
              <a:solidFill>
                <a:schemeClr val="bg1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468190" y="1770673"/>
            <a:ext cx="71091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dirty="0" smtClean="0">
                <a:solidFill>
                  <a:schemeClr val="bg1"/>
                </a:solidFill>
              </a:rPr>
              <a:t>あらためて考えました。</a:t>
            </a:r>
            <a:endParaRPr kumimoji="1" lang="ja-JP" altLang="en-US" sz="5400" dirty="0">
              <a:solidFill>
                <a:schemeClr val="bg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468190" y="3002580"/>
            <a:ext cx="90023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dirty="0" smtClean="0">
                <a:solidFill>
                  <a:schemeClr val="bg1"/>
                </a:solidFill>
              </a:rPr>
              <a:t>そもそもどうしてわたしたちは</a:t>
            </a:r>
            <a:endParaRPr kumimoji="1" lang="ja-JP" altLang="en-US" sz="5400" dirty="0">
              <a:solidFill>
                <a:schemeClr val="bg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468189" y="4234487"/>
            <a:ext cx="94015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dirty="0" smtClean="0">
                <a:solidFill>
                  <a:schemeClr val="bg1"/>
                </a:solidFill>
              </a:rPr>
              <a:t>信号などのきまりを守らなくてはいけないのか。</a:t>
            </a:r>
            <a:endParaRPr kumimoji="1" lang="ja-JP" altLang="en-US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244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000">
        <p:fade/>
      </p:transition>
    </mc:Choice>
    <mc:Fallback xmlns="">
      <p:transition spd="slow" advClick="0" advTm="8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073496" y="1182710"/>
            <a:ext cx="58598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dirty="0" smtClean="0">
                <a:solidFill>
                  <a:schemeClr val="bg1"/>
                </a:solidFill>
              </a:rPr>
              <a:t>答えはかんたん。</a:t>
            </a:r>
            <a:endParaRPr kumimoji="1" lang="ja-JP" altLang="en-US" sz="5400" dirty="0">
              <a:solidFill>
                <a:schemeClr val="bg1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073496" y="2921358"/>
            <a:ext cx="79977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dirty="0" smtClean="0">
                <a:solidFill>
                  <a:schemeClr val="bg1"/>
                </a:solidFill>
              </a:rPr>
              <a:t>「いのちを守るため」です。</a:t>
            </a:r>
            <a:endParaRPr kumimoji="1" lang="ja-JP" altLang="en-US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9080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000">
        <p:fade/>
      </p:transition>
    </mc:Choice>
    <mc:Fallback xmlns="">
      <p:transition spd="slow" advClick="0" advTm="8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275</Words>
  <Application>Microsoft Office PowerPoint</Application>
  <PresentationFormat>ワイド画面</PresentationFormat>
  <Paragraphs>38</Paragraphs>
  <Slides>13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8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revision>7</cp:revision>
  <dcterms:created xsi:type="dcterms:W3CDTF">2017-09-27T14:54:27Z</dcterms:created>
  <dcterms:modified xsi:type="dcterms:W3CDTF">2017-12-07T09:16:52Z</dcterms:modified>
</cp:coreProperties>
</file>