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Sheet1!$A$1:$A$3</c:f>
              <c:numCache>
                <c:formatCode>0%</c:formatCode>
                <c:ptCount val="3"/>
                <c:pt idx="0">
                  <c:v>0.64</c:v>
                </c:pt>
                <c:pt idx="1">
                  <c:v>0.28000000000000003</c:v>
                </c:pt>
                <c:pt idx="2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30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49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79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37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45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56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39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291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2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0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5B006-A7B8-4BA5-9C9B-AEF0DEB462EB}" type="datetimeFigureOut">
              <a:rPr kumimoji="1" lang="ja-JP" altLang="en-US" smtClean="0"/>
              <a:t>2017/12/7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37E5B-18ED-4390-9741-2FAE6D352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98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ivedoor.blogimg.jp/pikkerun-betaone/imgs/1/c/1cabf1fd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livedoor.blogimg.jp/pikkerun-betaone/imgs/c/c/cc730843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867257"/>
              </p:ext>
            </p:extLst>
          </p:nvPr>
        </p:nvGraphicFramePr>
        <p:xfrm>
          <a:off x="2369715" y="2112135"/>
          <a:ext cx="7353834" cy="4250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28789" y="90152"/>
            <a:ext cx="2884868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心の学び記録（４月）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703" y="770587"/>
            <a:ext cx="11451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「なぜ法やきまりがあるのかを理解し、それを大切にし、</a:t>
            </a:r>
            <a:endParaRPr kumimoji="1" lang="en-US" altLang="ja-JP" sz="3200" dirty="0" smtClean="0">
              <a:solidFill>
                <a:schemeClr val="bg1"/>
              </a:solidFill>
            </a:endParaRPr>
          </a:p>
          <a:p>
            <a:r>
              <a:rPr lang="ja-JP" altLang="en-US" sz="3200" dirty="0">
                <a:solidFill>
                  <a:schemeClr val="bg1"/>
                </a:solidFill>
              </a:rPr>
              <a:t>　</a:t>
            </a:r>
            <a:r>
              <a:rPr lang="ja-JP" altLang="en-US" sz="3200" dirty="0" smtClean="0">
                <a:solidFill>
                  <a:schemeClr val="bg1"/>
                </a:solidFill>
              </a:rPr>
              <a:t>　　　　　　　　　　　　　　　　　　　　　　　　　　　　</a:t>
            </a:r>
            <a:r>
              <a:rPr kumimoji="1" lang="ja-JP" altLang="en-US" sz="3200" dirty="0" smtClean="0">
                <a:solidFill>
                  <a:schemeClr val="bg1"/>
                </a:solidFill>
              </a:rPr>
              <a:t>守ろうとしている。」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714702" y="3348678"/>
            <a:ext cx="30694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よくできている　</a:t>
            </a:r>
            <a:endParaRPr kumimoji="1" lang="en-US" altLang="ja-JP" sz="3600" dirty="0" smtClean="0">
              <a:solidFill>
                <a:schemeClr val="bg1"/>
              </a:solidFill>
            </a:endParaRPr>
          </a:p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□％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5538" y="3948843"/>
            <a:ext cx="25693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だいたい</a:t>
            </a:r>
            <a:endParaRPr kumimoji="1" lang="en-US" altLang="ja-JP" sz="3600" dirty="0" smtClean="0">
              <a:solidFill>
                <a:schemeClr val="bg1"/>
              </a:solidFill>
            </a:endParaRPr>
          </a:p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できている　</a:t>
            </a:r>
            <a:endParaRPr kumimoji="1" lang="en-US" altLang="ja-JP" sz="3600" dirty="0" smtClean="0">
              <a:solidFill>
                <a:schemeClr val="bg1"/>
              </a:solidFill>
            </a:endParaRPr>
          </a:p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　　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□％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03043" y="1458801"/>
            <a:ext cx="27882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あまり</a:t>
            </a:r>
            <a:endParaRPr kumimoji="1" lang="en-US" altLang="ja-JP" sz="3600" dirty="0" smtClean="0">
              <a:solidFill>
                <a:schemeClr val="bg1"/>
              </a:solidFill>
            </a:endParaRPr>
          </a:p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できていない　</a:t>
            </a:r>
            <a:endParaRPr kumimoji="1" lang="en-US" altLang="ja-JP" sz="3600" dirty="0" smtClean="0">
              <a:solidFill>
                <a:schemeClr val="bg1"/>
              </a:solidFill>
            </a:endParaRPr>
          </a:p>
          <a:p>
            <a:r>
              <a:rPr lang="ja-JP" altLang="en-US" sz="3600" dirty="0">
                <a:solidFill>
                  <a:schemeClr val="bg1"/>
                </a:solidFill>
              </a:rPr>
              <a:t>　</a:t>
            </a:r>
            <a:r>
              <a:rPr lang="ja-JP" altLang="en-US" sz="3600" dirty="0">
                <a:solidFill>
                  <a:schemeClr val="bg1"/>
                </a:solidFill>
              </a:rPr>
              <a:t>□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％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cxnSp>
        <p:nvCxnSpPr>
          <p:cNvPr id="11" name="直線コネクタ 10"/>
          <p:cNvCxnSpPr>
            <a:endCxn id="7" idx="1"/>
          </p:cNvCxnSpPr>
          <p:nvPr/>
        </p:nvCxnSpPr>
        <p:spPr>
          <a:xfrm flipV="1">
            <a:off x="7559899" y="3948843"/>
            <a:ext cx="1154803" cy="13376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591319" y="2148783"/>
            <a:ext cx="920839" cy="309402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3588916" y="4567647"/>
            <a:ext cx="1154803" cy="13376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4523702" y="3213127"/>
            <a:ext cx="3069465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クラスの実態を表した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円グラフ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3509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8789" y="90152"/>
            <a:ext cx="2884868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心の学び記録（４月）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9824" y="925134"/>
            <a:ext cx="5012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○できている理由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6220" y="1726011"/>
            <a:ext cx="9775064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ja-JP" sz="6000" dirty="0" smtClean="0"/>
          </a:p>
          <a:p>
            <a:endParaRPr lang="en-US" altLang="ja-JP" sz="6000" dirty="0" smtClean="0"/>
          </a:p>
          <a:p>
            <a:r>
              <a:rPr lang="ja-JP" altLang="en-US" sz="6000" dirty="0" smtClean="0"/>
              <a:t>　２～３人分</a:t>
            </a:r>
            <a:r>
              <a:rPr kumimoji="1" lang="ja-JP" altLang="en-US" sz="6000" dirty="0" smtClean="0"/>
              <a:t>の児童の記述</a:t>
            </a:r>
            <a:endParaRPr kumimoji="1" lang="en-US" altLang="ja-JP" sz="6000" dirty="0" smtClean="0"/>
          </a:p>
          <a:p>
            <a:endParaRPr kumimoji="1" lang="en-US" altLang="ja-JP" sz="6000" dirty="0" smtClean="0"/>
          </a:p>
          <a:p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115328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8789" y="90152"/>
            <a:ext cx="2884868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心の学び記録（４月）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9824" y="925134"/>
            <a:ext cx="5012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</a:rPr>
              <a:t>△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できてい</a:t>
            </a:r>
            <a:r>
              <a:rPr lang="ja-JP" altLang="en-US" sz="3600" dirty="0" smtClean="0">
                <a:solidFill>
                  <a:schemeClr val="bg1"/>
                </a:solidFill>
              </a:rPr>
              <a:t>な</a:t>
            </a:r>
            <a:r>
              <a:rPr lang="ja-JP" altLang="en-US" sz="3600" dirty="0">
                <a:solidFill>
                  <a:schemeClr val="bg1"/>
                </a:solidFill>
              </a:rPr>
              <a:t>い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理由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6220" y="1726011"/>
            <a:ext cx="9775064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altLang="ja-JP" sz="6000" dirty="0" smtClean="0"/>
          </a:p>
          <a:p>
            <a:endParaRPr lang="en-US" altLang="ja-JP" sz="6000" dirty="0" smtClean="0"/>
          </a:p>
          <a:p>
            <a:r>
              <a:rPr lang="ja-JP" altLang="en-US" sz="6000" dirty="0" smtClean="0"/>
              <a:t>　２～３人分</a:t>
            </a:r>
            <a:r>
              <a:rPr kumimoji="1" lang="ja-JP" altLang="en-US" sz="6000" dirty="0" smtClean="0"/>
              <a:t>の児童の記述</a:t>
            </a:r>
            <a:endParaRPr kumimoji="1" lang="en-US" altLang="ja-JP" sz="6000" dirty="0" smtClean="0"/>
          </a:p>
          <a:p>
            <a:endParaRPr kumimoji="1" lang="en-US" altLang="ja-JP" sz="6000" dirty="0" smtClean="0"/>
          </a:p>
          <a:p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93120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rosoku3">
            <a:hlinkClick r:id="rId2" tgtFrame="&quot;_blank&quot;" tooltip="&quot;rosoku3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67" y="244698"/>
            <a:ext cx="11938715" cy="634928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台形 5"/>
          <p:cNvSpPr/>
          <p:nvPr/>
        </p:nvSpPr>
        <p:spPr>
          <a:xfrm rot="3916832">
            <a:off x="2358140" y="2307692"/>
            <a:ext cx="1828636" cy="3551404"/>
          </a:xfrm>
          <a:prstGeom prst="trapezoid">
            <a:avLst>
              <a:gd name="adj" fmla="val 45196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4031087" y="4186425"/>
            <a:ext cx="4404575" cy="1973925"/>
            <a:chOff x="4031087" y="4186425"/>
            <a:chExt cx="4404575" cy="1973925"/>
          </a:xfrm>
        </p:grpSpPr>
        <p:sp>
          <p:nvSpPr>
            <p:cNvPr id="7" name="左矢印 6"/>
            <p:cNvSpPr/>
            <p:nvPr/>
          </p:nvSpPr>
          <p:spPr>
            <a:xfrm rot="1485127">
              <a:off x="4031087" y="4186425"/>
              <a:ext cx="1236372" cy="746975"/>
            </a:xfrm>
            <a:prstGeom prst="lef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407344" y="4559912"/>
              <a:ext cx="3028318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dirty="0">
                  <a:solidFill>
                    <a:schemeClr val="bg1"/>
                  </a:solidFill>
                </a:rPr>
                <a:t> </a:t>
              </a:r>
              <a:r>
                <a:rPr lang="ja-JP" altLang="en-US" sz="3200" dirty="0" smtClean="0">
                  <a:solidFill>
                    <a:schemeClr val="bg1"/>
                  </a:solidFill>
                </a:rPr>
                <a:t> </a:t>
              </a:r>
              <a:r>
                <a:rPr kumimoji="1" lang="ja-JP" altLang="en-US" sz="3200" dirty="0" smtClean="0">
                  <a:solidFill>
                    <a:srgbClr val="FFFF00"/>
                  </a:solidFill>
                </a:rPr>
                <a:t>ろ　 そく　</a:t>
              </a:r>
              <a:r>
                <a:rPr kumimoji="1" lang="ja-JP" altLang="en-US" sz="3200" dirty="0" err="1" smtClean="0">
                  <a:solidFill>
                    <a:srgbClr val="FFFF00"/>
                  </a:solidFill>
                </a:rPr>
                <a:t>たい</a:t>
              </a:r>
              <a:endParaRPr kumimoji="1" lang="en-US" altLang="ja-JP" sz="3200" dirty="0" smtClean="0">
                <a:solidFill>
                  <a:srgbClr val="FFFF00"/>
                </a:solidFill>
              </a:endParaRPr>
            </a:p>
            <a:p>
              <a:r>
                <a:rPr kumimoji="1" lang="ja-JP" altLang="en-US" sz="6600" dirty="0" smtClean="0">
                  <a:solidFill>
                    <a:srgbClr val="FFFF00"/>
                  </a:solidFill>
                </a:rPr>
                <a:t>路側帯</a:t>
              </a:r>
              <a:endParaRPr kumimoji="1" lang="ja-JP" altLang="en-US" sz="66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326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rosoku1">
            <a:hlinkClick r:id="rId2" tgtFrame="&quot;_blank&quot;" tooltip="&quot;rosoku1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08" y="103031"/>
            <a:ext cx="11938717" cy="66068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グループ化 2"/>
          <p:cNvGrpSpPr/>
          <p:nvPr/>
        </p:nvGrpSpPr>
        <p:grpSpPr>
          <a:xfrm>
            <a:off x="3142444" y="4504149"/>
            <a:ext cx="4404575" cy="1973925"/>
            <a:chOff x="4031087" y="4186425"/>
            <a:chExt cx="4404575" cy="1973925"/>
          </a:xfrm>
        </p:grpSpPr>
        <p:sp>
          <p:nvSpPr>
            <p:cNvPr id="4" name="左矢印 3"/>
            <p:cNvSpPr/>
            <p:nvPr/>
          </p:nvSpPr>
          <p:spPr>
            <a:xfrm rot="1485127">
              <a:off x="4031087" y="4186425"/>
              <a:ext cx="1236372" cy="746975"/>
            </a:xfrm>
            <a:prstGeom prst="lef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5407344" y="4559912"/>
              <a:ext cx="3028318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dirty="0">
                  <a:solidFill>
                    <a:schemeClr val="bg1"/>
                  </a:solidFill>
                </a:rPr>
                <a:t> </a:t>
              </a:r>
              <a:r>
                <a:rPr lang="ja-JP" altLang="en-US" sz="3200" dirty="0" smtClean="0">
                  <a:solidFill>
                    <a:schemeClr val="bg1"/>
                  </a:solidFill>
                </a:rPr>
                <a:t> </a:t>
              </a:r>
              <a:r>
                <a:rPr kumimoji="1" lang="ja-JP" altLang="en-US" sz="3200" dirty="0" smtClean="0">
                  <a:solidFill>
                    <a:srgbClr val="FFFF00"/>
                  </a:solidFill>
                </a:rPr>
                <a:t>ろ　 そく　</a:t>
              </a:r>
              <a:r>
                <a:rPr kumimoji="1" lang="ja-JP" altLang="en-US" sz="3200" dirty="0" err="1" smtClean="0">
                  <a:solidFill>
                    <a:srgbClr val="FFFF00"/>
                  </a:solidFill>
                </a:rPr>
                <a:t>たい</a:t>
              </a:r>
              <a:endParaRPr kumimoji="1" lang="en-US" altLang="ja-JP" sz="3200" dirty="0" smtClean="0">
                <a:solidFill>
                  <a:srgbClr val="FFFF00"/>
                </a:solidFill>
              </a:endParaRPr>
            </a:p>
            <a:p>
              <a:r>
                <a:rPr kumimoji="1" lang="ja-JP" altLang="en-US" sz="6600" dirty="0" smtClean="0">
                  <a:solidFill>
                    <a:srgbClr val="FFFF00"/>
                  </a:solidFill>
                </a:rPr>
                <a:t>路側帯</a:t>
              </a:r>
              <a:endParaRPr kumimoji="1" lang="ja-JP" altLang="en-US" sz="66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9759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68</Words>
  <Application>Microsoft Office PowerPoint</Application>
  <PresentationFormat>ワイド画面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15</cp:revision>
  <dcterms:created xsi:type="dcterms:W3CDTF">2017-09-27T10:27:21Z</dcterms:created>
  <dcterms:modified xsi:type="dcterms:W3CDTF">2017-12-07T09:09:35Z</dcterms:modified>
</cp:coreProperties>
</file>