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2"/>
  </p:handoutMasterIdLst>
  <p:sldIdLst>
    <p:sldId id="276" r:id="rId2"/>
    <p:sldId id="274" r:id="rId3"/>
    <p:sldId id="273" r:id="rId4"/>
    <p:sldId id="264" r:id="rId5"/>
    <p:sldId id="265" r:id="rId6"/>
    <p:sldId id="266" r:id="rId7"/>
    <p:sldId id="267" r:id="rId8"/>
    <p:sldId id="270" r:id="rId9"/>
    <p:sldId id="268" r:id="rId10"/>
    <p:sldId id="269" r:id="rId11"/>
  </p:sldIdLst>
  <p:sldSz cx="9144000" cy="5143500" type="screen16x9"/>
  <p:notesSz cx="6784975" cy="9906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726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0156" cy="497020"/>
          </a:xfrm>
          <a:prstGeom prst="rect">
            <a:avLst/>
          </a:prstGeom>
        </p:spPr>
        <p:txBody>
          <a:bodyPr vert="horz" lIns="95370" tIns="47685" rIns="95370" bIns="47685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43249" y="2"/>
            <a:ext cx="2940156" cy="497020"/>
          </a:xfrm>
          <a:prstGeom prst="rect">
            <a:avLst/>
          </a:prstGeom>
        </p:spPr>
        <p:txBody>
          <a:bodyPr vert="horz" lIns="95370" tIns="47685" rIns="95370" bIns="47685" rtlCol="0"/>
          <a:lstStyle>
            <a:lvl1pPr algn="r">
              <a:defRPr sz="1300"/>
            </a:lvl1pPr>
          </a:lstStyle>
          <a:p>
            <a:fld id="{52D71D05-3503-415D-8596-36DA2B2A40E0}" type="datetimeFigureOut">
              <a:rPr kumimoji="1" lang="ja-JP" altLang="en-US" smtClean="0"/>
              <a:t>2016/9/5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1" y="9408982"/>
            <a:ext cx="2940156" cy="497019"/>
          </a:xfrm>
          <a:prstGeom prst="rect">
            <a:avLst/>
          </a:prstGeom>
        </p:spPr>
        <p:txBody>
          <a:bodyPr vert="horz" lIns="95370" tIns="47685" rIns="95370" bIns="47685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43249" y="9408982"/>
            <a:ext cx="2940156" cy="497019"/>
          </a:xfrm>
          <a:prstGeom prst="rect">
            <a:avLst/>
          </a:prstGeom>
        </p:spPr>
        <p:txBody>
          <a:bodyPr vert="horz" lIns="95370" tIns="47685" rIns="95370" bIns="47685" rtlCol="0" anchor="b"/>
          <a:lstStyle>
            <a:lvl1pPr algn="r">
              <a:defRPr sz="1300"/>
            </a:lvl1pPr>
          </a:lstStyle>
          <a:p>
            <a:fld id="{1EC5FBEB-F041-4F54-B35E-A254D3E1BD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33555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62F1C-C708-4F3F-A592-4BCEF1CF3AD0}" type="datetimeFigureOut">
              <a:rPr kumimoji="1" lang="ja-JP" altLang="en-US" smtClean="0"/>
              <a:t>2016/9/5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B5254-BEE7-4E67-BEB2-096F11F777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2522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62F1C-C708-4F3F-A592-4BCEF1CF3AD0}" type="datetimeFigureOut">
              <a:rPr kumimoji="1" lang="ja-JP" altLang="en-US" smtClean="0"/>
              <a:t>2016/9/5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B5254-BEE7-4E67-BEB2-096F11F777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679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62F1C-C708-4F3F-A592-4BCEF1CF3AD0}" type="datetimeFigureOut">
              <a:rPr kumimoji="1" lang="ja-JP" altLang="en-US" smtClean="0"/>
              <a:t>2016/9/5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B5254-BEE7-4E67-BEB2-096F11F777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9692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62F1C-C708-4F3F-A592-4BCEF1CF3AD0}" type="datetimeFigureOut">
              <a:rPr kumimoji="1" lang="ja-JP" altLang="en-US" smtClean="0"/>
              <a:t>2016/9/5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B5254-BEE7-4E67-BEB2-096F11F777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0453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62F1C-C708-4F3F-A592-4BCEF1CF3AD0}" type="datetimeFigureOut">
              <a:rPr kumimoji="1" lang="ja-JP" altLang="en-US" smtClean="0"/>
              <a:t>2016/9/5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B5254-BEE7-4E67-BEB2-096F11F777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0144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62F1C-C708-4F3F-A592-4BCEF1CF3AD0}" type="datetimeFigureOut">
              <a:rPr kumimoji="1" lang="ja-JP" altLang="en-US" smtClean="0"/>
              <a:t>2016/9/5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B5254-BEE7-4E67-BEB2-096F11F777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8880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62F1C-C708-4F3F-A592-4BCEF1CF3AD0}" type="datetimeFigureOut">
              <a:rPr kumimoji="1" lang="ja-JP" altLang="en-US" smtClean="0"/>
              <a:t>2016/9/5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B5254-BEE7-4E67-BEB2-096F11F777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4343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62F1C-C708-4F3F-A592-4BCEF1CF3AD0}" type="datetimeFigureOut">
              <a:rPr kumimoji="1" lang="ja-JP" altLang="en-US" smtClean="0"/>
              <a:t>2016/9/5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B5254-BEE7-4E67-BEB2-096F11F777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0621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62F1C-C708-4F3F-A592-4BCEF1CF3AD0}" type="datetimeFigureOut">
              <a:rPr kumimoji="1" lang="ja-JP" altLang="en-US" smtClean="0"/>
              <a:t>2016/9/5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B5254-BEE7-4E67-BEB2-096F11F777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5002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62F1C-C708-4F3F-A592-4BCEF1CF3AD0}" type="datetimeFigureOut">
              <a:rPr kumimoji="1" lang="ja-JP" altLang="en-US" smtClean="0"/>
              <a:t>2016/9/5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B5254-BEE7-4E67-BEB2-096F11F777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3307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62F1C-C708-4F3F-A592-4BCEF1CF3AD0}" type="datetimeFigureOut">
              <a:rPr kumimoji="1" lang="ja-JP" altLang="en-US" smtClean="0"/>
              <a:t>2016/9/5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B5254-BEE7-4E67-BEB2-096F11F777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3763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162F1C-C708-4F3F-A592-4BCEF1CF3AD0}" type="datetimeFigureOut">
              <a:rPr kumimoji="1" lang="ja-JP" altLang="en-US" smtClean="0"/>
              <a:t>2016/9/5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BB5254-BEE7-4E67-BEB2-096F11F777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3201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/>
        </p:nvSpPr>
        <p:spPr>
          <a:xfrm>
            <a:off x="0" y="915566"/>
            <a:ext cx="9144000" cy="936104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ja-JP" altLang="en-US" sz="72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夢を語ろう</a:t>
            </a:r>
            <a:endParaRPr lang="ja-JP" altLang="en-US" sz="72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0" y="-6721"/>
            <a:ext cx="9144000" cy="76944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anchor="t">
            <a:spAutoFit/>
          </a:bodyPr>
          <a:lstStyle/>
          <a:p>
            <a:r>
              <a:rPr lang="ja-JP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今</a:t>
            </a:r>
            <a:r>
              <a:rPr lang="ja-JP" alt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までの振り返り</a:t>
            </a:r>
            <a:endParaRPr lang="en-US" altLang="ja-JP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0" y="4135388"/>
            <a:ext cx="9144000" cy="1008112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altLang="ja-JP" sz="72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6</a:t>
            </a:r>
            <a:r>
              <a:rPr lang="ja-JP" altLang="en-US" sz="7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月の反省を書こう</a:t>
            </a:r>
          </a:p>
        </p:txBody>
      </p:sp>
      <p:sp>
        <p:nvSpPr>
          <p:cNvPr id="5" name="正方形/長方形 4"/>
          <p:cNvSpPr/>
          <p:nvPr/>
        </p:nvSpPr>
        <p:spPr>
          <a:xfrm>
            <a:off x="0" y="2124396"/>
            <a:ext cx="9144000" cy="1728192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ja-JP" altLang="en-US" sz="7200" b="1" spc="-15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毎月</a:t>
            </a:r>
            <a:r>
              <a:rPr lang="ja-JP" altLang="en-US" sz="7200" b="1" spc="-15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の目標を決めよう</a:t>
            </a:r>
            <a:r>
              <a:rPr kumimoji="1" lang="ja-JP" altLang="en-US" sz="4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（学習面・生活面）</a:t>
            </a:r>
            <a:endParaRPr kumimoji="1" lang="en-US" altLang="ja-JP" sz="4400" b="1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下矢印 2"/>
          <p:cNvSpPr/>
          <p:nvPr/>
        </p:nvSpPr>
        <p:spPr>
          <a:xfrm>
            <a:off x="3779912" y="1851670"/>
            <a:ext cx="1008112" cy="272726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下矢印 7"/>
          <p:cNvSpPr/>
          <p:nvPr/>
        </p:nvSpPr>
        <p:spPr>
          <a:xfrm>
            <a:off x="3779912" y="3852588"/>
            <a:ext cx="1008112" cy="272726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95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/>
        </p:nvSpPr>
        <p:spPr>
          <a:xfrm>
            <a:off x="201770" y="885832"/>
            <a:ext cx="8797136" cy="42576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72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自分で考えた</a:t>
            </a:r>
          </a:p>
          <a:p>
            <a:pPr algn="ctr"/>
            <a:r>
              <a:rPr lang="ja-JP" altLang="en-US" sz="72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７</a:t>
            </a:r>
            <a:r>
              <a:rPr lang="ja-JP" altLang="en-US" sz="72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月分の目標を修正してみよう</a:t>
            </a:r>
          </a:p>
          <a:p>
            <a:pPr algn="ctr"/>
            <a:r>
              <a:rPr lang="ja-JP" altLang="en-US" sz="44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（３分間）</a:t>
            </a:r>
            <a:endParaRPr kumimoji="1" lang="ja-JP" altLang="en-US" sz="44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0" y="-6721"/>
            <a:ext cx="9144000" cy="76944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r>
              <a:rPr lang="ja-JP" altLang="en-US" sz="44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個人で考えよう</a:t>
            </a:r>
            <a:endParaRPr lang="en-US" altLang="ja-JP" sz="4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9972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正方形/長方形 19"/>
          <p:cNvSpPr/>
          <p:nvPr/>
        </p:nvSpPr>
        <p:spPr>
          <a:xfrm>
            <a:off x="0" y="-20539"/>
            <a:ext cx="9133726" cy="518862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5400000" scaled="1"/>
            <a:tileRect/>
          </a:gra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ja-JP" altLang="en-US" sz="40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職業人が仕事を進める方法　</a:t>
            </a:r>
            <a:r>
              <a:rPr lang="en-US" altLang="ja-JP" sz="40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PDCA</a:t>
            </a:r>
            <a:endParaRPr kumimoji="1" lang="ja-JP" altLang="en-US" sz="40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0" name="環状矢印 9"/>
          <p:cNvSpPr/>
          <p:nvPr/>
        </p:nvSpPr>
        <p:spPr>
          <a:xfrm>
            <a:off x="2051720" y="687688"/>
            <a:ext cx="5112568" cy="4589855"/>
          </a:xfrm>
          <a:prstGeom prst="circularArrow">
            <a:avLst>
              <a:gd name="adj1" fmla="val 9588"/>
              <a:gd name="adj2" fmla="val 1254128"/>
              <a:gd name="adj3" fmla="val 12982636"/>
              <a:gd name="adj4" fmla="val 17362087"/>
              <a:gd name="adj5" fmla="val 10521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正方形/長方形 15"/>
          <p:cNvSpPr/>
          <p:nvPr/>
        </p:nvSpPr>
        <p:spPr>
          <a:xfrm>
            <a:off x="4811687" y="1012782"/>
            <a:ext cx="2236510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ja-JP" altLang="en-US" sz="20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製造</a:t>
            </a:r>
            <a:r>
              <a:rPr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計画</a:t>
            </a:r>
            <a:r>
              <a:rPr lang="ja-JP" altLang="en-US" sz="20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を立てる</a:t>
            </a:r>
            <a:endParaRPr lang="ja-JP" altLang="en-US" sz="2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6655684" y="3965119"/>
            <a:ext cx="1980029" cy="40011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ja-JP" altLang="ja-JP" sz="2000" b="1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実際</a:t>
            </a:r>
            <a:r>
              <a:rPr lang="ja-JP" altLang="ja-JP" sz="20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に</a:t>
            </a:r>
            <a:r>
              <a:rPr lang="ja-JP" altLang="en-US" sz="20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製造する</a:t>
            </a:r>
            <a:endParaRPr lang="ja-JP" altLang="en-US" sz="2000" b="1" dirty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336633" y="4379434"/>
            <a:ext cx="3559539" cy="707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ja-JP" altLang="en-US" sz="20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販売結果・お客の反応より，</a:t>
            </a:r>
            <a:endParaRPr lang="en-US" altLang="ja-JP" sz="2000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r>
              <a:rPr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反省</a:t>
            </a:r>
            <a:r>
              <a:rPr lang="ja-JP" altLang="en-US" sz="20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すべきところを点検する</a:t>
            </a:r>
            <a:endParaRPr lang="ja-JP" altLang="en-US" sz="2000" b="1" dirty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102253" y="928438"/>
            <a:ext cx="2586794" cy="70788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反省点</a:t>
            </a:r>
            <a:r>
              <a:rPr lang="ja-JP" altLang="ja-JP" sz="20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を</a:t>
            </a:r>
            <a:r>
              <a:rPr lang="ja-JP" altLang="ja-JP" sz="2000" b="1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なくすための行動を起こす</a:t>
            </a:r>
            <a:endParaRPr lang="ja-JP" altLang="en-US" sz="2000" b="1" dirty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2" name="角丸四角形 1"/>
          <p:cNvSpPr/>
          <p:nvPr/>
        </p:nvSpPr>
        <p:spPr>
          <a:xfrm>
            <a:off x="517888" y="1742040"/>
            <a:ext cx="1548000" cy="2520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Action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06" y="1881244"/>
            <a:ext cx="2019525" cy="2019525"/>
          </a:xfrm>
          <a:prstGeom prst="rect">
            <a:avLst/>
          </a:prstGeom>
        </p:spPr>
      </p:pic>
      <p:sp>
        <p:nvSpPr>
          <p:cNvPr id="15" name="正方形/長方形 14"/>
          <p:cNvSpPr/>
          <p:nvPr/>
        </p:nvSpPr>
        <p:spPr>
          <a:xfrm>
            <a:off x="1695587" y="3445152"/>
            <a:ext cx="1043608" cy="5270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8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改善</a:t>
            </a:r>
            <a:endParaRPr kumimoji="1" lang="ja-JP" altLang="en-US" sz="28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1" name="角丸四角形 20"/>
          <p:cNvSpPr/>
          <p:nvPr/>
        </p:nvSpPr>
        <p:spPr>
          <a:xfrm>
            <a:off x="3583321" y="616484"/>
            <a:ext cx="1548000" cy="2520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Plan</a:t>
            </a:r>
            <a:endParaRPr kumimoji="1" lang="ja-JP" altLang="en-US" dirty="0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831" y="912331"/>
            <a:ext cx="2085087" cy="1746261"/>
          </a:xfrm>
          <a:prstGeom prst="rect">
            <a:avLst/>
          </a:prstGeom>
        </p:spPr>
      </p:pic>
      <p:sp>
        <p:nvSpPr>
          <p:cNvPr id="22" name="角丸四角形 21"/>
          <p:cNvSpPr/>
          <p:nvPr/>
        </p:nvSpPr>
        <p:spPr>
          <a:xfrm>
            <a:off x="6759479" y="1975134"/>
            <a:ext cx="1548000" cy="2520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Do</a:t>
            </a:r>
            <a:endParaRPr kumimoji="1" lang="ja-JP" altLang="en-US" dirty="0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767" y="3207643"/>
            <a:ext cx="1905590" cy="1905590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965" y="2140188"/>
            <a:ext cx="2039029" cy="1824931"/>
          </a:xfrm>
          <a:prstGeom prst="rect">
            <a:avLst/>
          </a:prstGeom>
        </p:spPr>
      </p:pic>
      <p:sp>
        <p:nvSpPr>
          <p:cNvPr id="13" name="正方形/長方形 12"/>
          <p:cNvSpPr/>
          <p:nvPr/>
        </p:nvSpPr>
        <p:spPr>
          <a:xfrm>
            <a:off x="8068057" y="3431194"/>
            <a:ext cx="1043608" cy="5270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8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実行</a:t>
            </a:r>
            <a:endParaRPr kumimoji="1" lang="ja-JP" altLang="en-US" sz="28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3" name="角丸四角形 22"/>
          <p:cNvSpPr/>
          <p:nvPr/>
        </p:nvSpPr>
        <p:spPr>
          <a:xfrm>
            <a:off x="4031400" y="3118110"/>
            <a:ext cx="1548000" cy="2520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Check</a:t>
            </a:r>
            <a:endParaRPr kumimoji="1" lang="ja-JP" altLang="en-US" dirty="0"/>
          </a:p>
        </p:txBody>
      </p:sp>
      <p:sp>
        <p:nvSpPr>
          <p:cNvPr id="14" name="正方形/長方形 13"/>
          <p:cNvSpPr/>
          <p:nvPr/>
        </p:nvSpPr>
        <p:spPr>
          <a:xfrm>
            <a:off x="5357344" y="4431342"/>
            <a:ext cx="1043608" cy="5270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8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点検</a:t>
            </a:r>
            <a:endParaRPr kumimoji="1" lang="ja-JP" altLang="en-US" sz="28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5127137" y="1736889"/>
            <a:ext cx="1043608" cy="5270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8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計画</a:t>
            </a:r>
            <a:endParaRPr kumimoji="1" lang="ja-JP" altLang="en-US" sz="28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68690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正方形/長方形 20"/>
          <p:cNvSpPr/>
          <p:nvPr/>
        </p:nvSpPr>
        <p:spPr>
          <a:xfrm>
            <a:off x="0" y="-24296"/>
            <a:ext cx="9133726" cy="5188621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5400000" scaled="1"/>
            <a:tileRect/>
          </a:gra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ja-JP" altLang="en-US" sz="40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</a:t>
            </a:r>
            <a:r>
              <a:rPr lang="ja-JP" altLang="en-US" sz="40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たちの学習・生活にも</a:t>
            </a:r>
            <a:r>
              <a:rPr lang="en-US" altLang="ja-JP" sz="40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PDCA</a:t>
            </a:r>
            <a:r>
              <a:rPr lang="ja-JP" altLang="en-US" sz="40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を！　</a:t>
            </a:r>
            <a:endParaRPr kumimoji="1" lang="ja-JP" altLang="en-US" sz="40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0" name="環状矢印 9"/>
          <p:cNvSpPr/>
          <p:nvPr/>
        </p:nvSpPr>
        <p:spPr>
          <a:xfrm>
            <a:off x="2051720" y="718199"/>
            <a:ext cx="5112568" cy="4589855"/>
          </a:xfrm>
          <a:prstGeom prst="circularArrow">
            <a:avLst>
              <a:gd name="adj1" fmla="val 9588"/>
              <a:gd name="adj2" fmla="val 1254128"/>
              <a:gd name="adj3" fmla="val 12982636"/>
              <a:gd name="adj4" fmla="val 17362087"/>
              <a:gd name="adj5" fmla="val 10521"/>
            </a:avLst>
          </a:prstGeom>
          <a:solidFill>
            <a:srgbClr val="FF0000"/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正方形/長方形 16"/>
          <p:cNvSpPr/>
          <p:nvPr/>
        </p:nvSpPr>
        <p:spPr>
          <a:xfrm>
            <a:off x="6312724" y="4422787"/>
            <a:ext cx="2749471" cy="40011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ja-JP" altLang="ja-JP" sz="2000" b="1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実際にテストを受け</a:t>
            </a:r>
            <a:r>
              <a:rPr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る</a:t>
            </a:r>
          </a:p>
        </p:txBody>
      </p:sp>
      <p:sp>
        <p:nvSpPr>
          <p:cNvPr id="16" name="正方形/長方形 15"/>
          <p:cNvSpPr/>
          <p:nvPr/>
        </p:nvSpPr>
        <p:spPr>
          <a:xfrm>
            <a:off x="5220072" y="1175428"/>
            <a:ext cx="3262432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ja-JP" altLang="ja-JP" sz="2000" b="1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テスト勉強の計画を立て</a:t>
            </a:r>
            <a:r>
              <a:rPr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る</a:t>
            </a:r>
          </a:p>
        </p:txBody>
      </p:sp>
      <p:sp>
        <p:nvSpPr>
          <p:cNvPr id="19" name="正方形/長方形 18"/>
          <p:cNvSpPr/>
          <p:nvPr/>
        </p:nvSpPr>
        <p:spPr>
          <a:xfrm>
            <a:off x="120336" y="980023"/>
            <a:ext cx="2770541" cy="101566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反省点</a:t>
            </a:r>
            <a:r>
              <a:rPr lang="ja-JP" altLang="ja-JP" sz="2000" b="1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をなくすための行動を</a:t>
            </a:r>
            <a:r>
              <a:rPr lang="ja-JP" altLang="ja-JP" sz="20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起こす</a:t>
            </a:r>
            <a:endParaRPr lang="en-US" altLang="ja-JP" sz="2000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r>
              <a:rPr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次</a:t>
            </a:r>
            <a:r>
              <a:rPr lang="ja-JP" altLang="en-US" sz="20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の目標の修正をする</a:t>
            </a:r>
            <a:endParaRPr lang="ja-JP" altLang="en-US" sz="2000" b="1" dirty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20" y="2034334"/>
            <a:ext cx="2844944" cy="2157862"/>
          </a:xfrm>
          <a:prstGeom prst="rect">
            <a:avLst/>
          </a:prstGeom>
        </p:spPr>
      </p:pic>
      <p:sp>
        <p:nvSpPr>
          <p:cNvPr id="15" name="正方形/長方形 14"/>
          <p:cNvSpPr/>
          <p:nvPr/>
        </p:nvSpPr>
        <p:spPr>
          <a:xfrm>
            <a:off x="1728192" y="3454503"/>
            <a:ext cx="1043608" cy="5270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8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改善</a:t>
            </a:r>
            <a:endParaRPr kumimoji="1" lang="ja-JP" altLang="en-US" sz="28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377609" y="4422787"/>
            <a:ext cx="3175712" cy="707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結果</a:t>
            </a:r>
            <a:r>
              <a:rPr lang="ja-JP" altLang="ja-JP" sz="2000" b="1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を見て</a:t>
            </a:r>
            <a:r>
              <a:rPr lang="ja-JP" altLang="ja-JP" sz="20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，</a:t>
            </a:r>
            <a:r>
              <a:rPr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反省すべきところを点検する</a:t>
            </a:r>
          </a:p>
        </p:txBody>
      </p:sp>
      <p:sp>
        <p:nvSpPr>
          <p:cNvPr id="14" name="正方形/長方形 13"/>
          <p:cNvSpPr/>
          <p:nvPr/>
        </p:nvSpPr>
        <p:spPr>
          <a:xfrm>
            <a:off x="5115822" y="3632285"/>
            <a:ext cx="1043608" cy="5270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8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点検</a:t>
            </a:r>
            <a:endParaRPr kumimoji="1" lang="ja-JP" altLang="en-US" sz="28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9735" y="2035030"/>
            <a:ext cx="2167968" cy="1936718"/>
          </a:xfrm>
          <a:prstGeom prst="rect">
            <a:avLst/>
          </a:prstGeom>
        </p:spPr>
      </p:pic>
      <p:sp>
        <p:nvSpPr>
          <p:cNvPr id="13" name="正方形/長方形 12"/>
          <p:cNvSpPr/>
          <p:nvPr/>
        </p:nvSpPr>
        <p:spPr>
          <a:xfrm>
            <a:off x="7487816" y="3895786"/>
            <a:ext cx="1043608" cy="5270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8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実行</a:t>
            </a:r>
            <a:endParaRPr kumimoji="1" lang="ja-JP" altLang="en-US" sz="28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4667243" y="1666718"/>
            <a:ext cx="1043608" cy="5270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8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計画</a:t>
            </a:r>
            <a:endParaRPr kumimoji="1" lang="ja-JP" altLang="en-US" sz="28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1444" y="3160073"/>
            <a:ext cx="2138722" cy="2138722"/>
          </a:xfrm>
          <a:prstGeom prst="rect">
            <a:avLst/>
          </a:prstGeom>
        </p:spPr>
      </p:pic>
      <p:sp>
        <p:nvSpPr>
          <p:cNvPr id="23" name="角丸四角形 22"/>
          <p:cNvSpPr/>
          <p:nvPr/>
        </p:nvSpPr>
        <p:spPr>
          <a:xfrm>
            <a:off x="481573" y="2053893"/>
            <a:ext cx="1548000" cy="2520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Action</a:t>
            </a:r>
            <a:endParaRPr kumimoji="1" lang="ja-JP" altLang="en-US" dirty="0"/>
          </a:p>
        </p:txBody>
      </p:sp>
      <p:sp>
        <p:nvSpPr>
          <p:cNvPr id="24" name="角丸四角形 23"/>
          <p:cNvSpPr/>
          <p:nvPr/>
        </p:nvSpPr>
        <p:spPr>
          <a:xfrm>
            <a:off x="3692887" y="576260"/>
            <a:ext cx="1548000" cy="2520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Plan</a:t>
            </a:r>
            <a:endParaRPr kumimoji="1" lang="ja-JP" altLang="en-US" dirty="0"/>
          </a:p>
        </p:txBody>
      </p:sp>
      <p:sp>
        <p:nvSpPr>
          <p:cNvPr id="25" name="角丸四角形 24"/>
          <p:cNvSpPr/>
          <p:nvPr/>
        </p:nvSpPr>
        <p:spPr>
          <a:xfrm>
            <a:off x="6939823" y="1851874"/>
            <a:ext cx="1548000" cy="2520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Do</a:t>
            </a:r>
            <a:endParaRPr kumimoji="1" lang="ja-JP" altLang="en-US" dirty="0"/>
          </a:p>
        </p:txBody>
      </p:sp>
      <p:sp>
        <p:nvSpPr>
          <p:cNvPr id="26" name="角丸四角形 25"/>
          <p:cNvSpPr/>
          <p:nvPr/>
        </p:nvSpPr>
        <p:spPr>
          <a:xfrm>
            <a:off x="3714470" y="3017413"/>
            <a:ext cx="1548000" cy="2520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Check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984" y="741187"/>
            <a:ext cx="2142063" cy="2278790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7993" y="1986887"/>
            <a:ext cx="1002392" cy="917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321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正方形/長方形 1"/>
          <p:cNvSpPr/>
          <p:nvPr/>
        </p:nvSpPr>
        <p:spPr>
          <a:xfrm>
            <a:off x="0" y="846460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ja-JP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グループ内で話し合いながら見直し，修正を行い，より具体的な「やまとプラン」を作成しよう</a:t>
            </a:r>
            <a:endParaRPr lang="ja-JP" alt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pSp>
        <p:nvGrpSpPr>
          <p:cNvPr id="6" name="グループ化 5"/>
          <p:cNvGrpSpPr/>
          <p:nvPr/>
        </p:nvGrpSpPr>
        <p:grpSpPr>
          <a:xfrm>
            <a:off x="119057" y="2899038"/>
            <a:ext cx="2160000" cy="1800200"/>
            <a:chOff x="611560" y="3147814"/>
            <a:chExt cx="2448272" cy="1800200"/>
          </a:xfrm>
        </p:grpSpPr>
        <p:sp>
          <p:nvSpPr>
            <p:cNvPr id="4" name="右矢印 3"/>
            <p:cNvSpPr/>
            <p:nvPr/>
          </p:nvSpPr>
          <p:spPr>
            <a:xfrm>
              <a:off x="611560" y="3147814"/>
              <a:ext cx="2448272" cy="1800200"/>
            </a:xfrm>
            <a:prstGeom prst="rightArrow">
              <a:avLst>
                <a:gd name="adj1" fmla="val 69908"/>
                <a:gd name="adj2" fmla="val 30803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lvl="0" algn="ctr"/>
              <a:r>
                <a:rPr lang="ja-JP" altLang="en-US" b="1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６月の反省</a:t>
              </a:r>
              <a:r>
                <a:rPr lang="ja-JP" altLang="en-US" b="1" dirty="0" smtClean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を</a:t>
              </a:r>
              <a:endParaRPr lang="en-US" altLang="ja-JP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 lvl="0" algn="ctr"/>
              <a:r>
                <a:rPr lang="ja-JP" altLang="en-US" b="1" dirty="0" smtClean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まとめる</a:t>
              </a:r>
              <a:endParaRPr kumimoji="1" lang="ja-JP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" name="円/楕円 4"/>
            <p:cNvSpPr/>
            <p:nvPr/>
          </p:nvSpPr>
          <p:spPr>
            <a:xfrm>
              <a:off x="643840" y="3470034"/>
              <a:ext cx="1911935" cy="360040"/>
            </a:xfrm>
            <a:prstGeom prst="ellipse">
              <a:avLst/>
            </a:prstGeom>
            <a:ln>
              <a:noFill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kumimoji="1" lang="ja-JP" altLang="en-US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rPr>
                <a:t>発表準備</a:t>
              </a:r>
              <a:endParaRPr kumimoji="1" lang="ja-JP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grpSp>
        <p:nvGrpSpPr>
          <p:cNvPr id="8" name="グループ化 7"/>
          <p:cNvGrpSpPr/>
          <p:nvPr/>
        </p:nvGrpSpPr>
        <p:grpSpPr>
          <a:xfrm>
            <a:off x="2350983" y="2899038"/>
            <a:ext cx="2160000" cy="1800200"/>
            <a:chOff x="611560" y="3147814"/>
            <a:chExt cx="2448272" cy="1800200"/>
          </a:xfrm>
        </p:grpSpPr>
        <p:sp>
          <p:nvSpPr>
            <p:cNvPr id="9" name="右矢印 8"/>
            <p:cNvSpPr/>
            <p:nvPr/>
          </p:nvSpPr>
          <p:spPr>
            <a:xfrm>
              <a:off x="611560" y="3147814"/>
              <a:ext cx="2448272" cy="1800200"/>
            </a:xfrm>
            <a:prstGeom prst="rightArrow">
              <a:avLst>
                <a:gd name="adj1" fmla="val 69908"/>
                <a:gd name="adj2" fmla="val 30803"/>
              </a:avLst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lvl="0">
                <a:lnSpc>
                  <a:spcPts val="1800"/>
                </a:lnSpc>
              </a:pPr>
              <a:r>
                <a:rPr lang="ja-JP" altLang="en-US" b="1" dirty="0" smtClean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・役割</a:t>
              </a:r>
              <a:r>
                <a:rPr lang="ja-JP" altLang="en-US" b="1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分担</a:t>
              </a:r>
            </a:p>
            <a:p>
              <a:pPr lvl="0">
                <a:lnSpc>
                  <a:spcPts val="1800"/>
                </a:lnSpc>
              </a:pPr>
              <a:r>
                <a:rPr lang="ja-JP" altLang="en-US" b="1" dirty="0" smtClean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・質問</a:t>
              </a:r>
              <a:r>
                <a:rPr lang="ja-JP" altLang="en-US" b="1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タイム</a:t>
              </a:r>
            </a:p>
          </p:txBody>
        </p:sp>
        <p:sp>
          <p:nvSpPr>
            <p:cNvPr id="10" name="円/楕円 9"/>
            <p:cNvSpPr/>
            <p:nvPr/>
          </p:nvSpPr>
          <p:spPr>
            <a:xfrm>
              <a:off x="643840" y="3470034"/>
              <a:ext cx="1911935" cy="360040"/>
            </a:xfrm>
            <a:prstGeom prst="ellipse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lIns="0" rIns="0" rtlCol="0" anchor="t"/>
            <a:lstStyle/>
            <a:p>
              <a:pPr algn="ctr"/>
              <a:r>
                <a:rPr kumimoji="1" lang="ja-JP" altLang="en-US" sz="1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rPr>
                <a:t>グループ活動</a:t>
              </a:r>
              <a:endParaRPr kumimoji="1" lang="ja-JP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grpSp>
        <p:nvGrpSpPr>
          <p:cNvPr id="11" name="グループ化 10"/>
          <p:cNvGrpSpPr/>
          <p:nvPr/>
        </p:nvGrpSpPr>
        <p:grpSpPr>
          <a:xfrm>
            <a:off x="4582909" y="2899038"/>
            <a:ext cx="2160000" cy="1800200"/>
            <a:chOff x="611560" y="3147814"/>
            <a:chExt cx="2448272" cy="1800200"/>
          </a:xfrm>
        </p:grpSpPr>
        <p:sp>
          <p:nvSpPr>
            <p:cNvPr id="12" name="右矢印 11"/>
            <p:cNvSpPr/>
            <p:nvPr/>
          </p:nvSpPr>
          <p:spPr>
            <a:xfrm>
              <a:off x="611560" y="3147814"/>
              <a:ext cx="2448272" cy="1800200"/>
            </a:xfrm>
            <a:prstGeom prst="rightArrow">
              <a:avLst>
                <a:gd name="adj1" fmla="val 69908"/>
                <a:gd name="adj2" fmla="val 30803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lvl="0"/>
              <a:r>
                <a:rPr lang="ja-JP" altLang="en-US" b="1" dirty="0" smtClean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励ますコメント</a:t>
              </a:r>
              <a:r>
                <a:rPr lang="ja-JP" altLang="en-US" b="1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を</a:t>
              </a:r>
              <a:r>
                <a:rPr lang="ja-JP" altLang="en-US" b="1" dirty="0" smtClean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書く</a:t>
              </a:r>
              <a:endParaRPr lang="ja-JP" altLang="en-US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13" name="円/楕円 12"/>
            <p:cNvSpPr/>
            <p:nvPr/>
          </p:nvSpPr>
          <p:spPr>
            <a:xfrm>
              <a:off x="643840" y="3470034"/>
              <a:ext cx="1911935" cy="360040"/>
            </a:xfrm>
            <a:prstGeom prst="ellipse">
              <a:avLst/>
            </a:pr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kumimoji="1" lang="ja-JP" altLang="en-US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rPr>
                <a:t>コメント</a:t>
              </a:r>
              <a:endParaRPr kumimoji="1" lang="ja-JP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grpSp>
        <p:nvGrpSpPr>
          <p:cNvPr id="14" name="グループ化 13"/>
          <p:cNvGrpSpPr/>
          <p:nvPr/>
        </p:nvGrpSpPr>
        <p:grpSpPr>
          <a:xfrm>
            <a:off x="6814835" y="2899038"/>
            <a:ext cx="2160000" cy="1800200"/>
            <a:chOff x="611560" y="3147814"/>
            <a:chExt cx="2448272" cy="1800200"/>
          </a:xfrm>
        </p:grpSpPr>
        <p:sp>
          <p:nvSpPr>
            <p:cNvPr id="15" name="右矢印 14"/>
            <p:cNvSpPr/>
            <p:nvPr/>
          </p:nvSpPr>
          <p:spPr>
            <a:xfrm>
              <a:off x="611560" y="3147814"/>
              <a:ext cx="2448272" cy="1800200"/>
            </a:xfrm>
            <a:prstGeom prst="rightArrow">
              <a:avLst>
                <a:gd name="adj1" fmla="val 69908"/>
                <a:gd name="adj2" fmla="val 30803"/>
              </a:avLst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lvl="0" algn="ctr"/>
              <a:r>
                <a:rPr lang="ja-JP" altLang="en-US" b="1" dirty="0" smtClean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７月の目標の</a:t>
              </a:r>
              <a:endParaRPr lang="en-US" altLang="ja-JP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 lvl="0" algn="ctr"/>
              <a:r>
                <a:rPr lang="ja-JP" altLang="en-US" b="1" dirty="0" smtClean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修正</a:t>
              </a:r>
              <a:endParaRPr lang="ja-JP" altLang="en-US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16" name="円/楕円 15"/>
            <p:cNvSpPr/>
            <p:nvPr/>
          </p:nvSpPr>
          <p:spPr>
            <a:xfrm>
              <a:off x="643840" y="3470034"/>
              <a:ext cx="1911935" cy="360040"/>
            </a:xfrm>
            <a:prstGeom prst="ellipse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kumimoji="1" lang="ja-JP" altLang="en-US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rPr>
                <a:t>個人で</a:t>
              </a:r>
              <a:endParaRPr kumimoji="1" lang="ja-JP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sp>
        <p:nvSpPr>
          <p:cNvPr id="17" name="角丸四角形 16"/>
          <p:cNvSpPr/>
          <p:nvPr/>
        </p:nvSpPr>
        <p:spPr>
          <a:xfrm>
            <a:off x="145370" y="144016"/>
            <a:ext cx="1546310" cy="55552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ja-JP" altLang="en-US" sz="2800" b="1" dirty="0">
                <a:solidFill>
                  <a:schemeClr val="tx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めあて</a:t>
            </a:r>
            <a:endParaRPr kumimoji="1" lang="ja-JP" altLang="en-US" sz="2800" b="1" dirty="0">
              <a:solidFill>
                <a:schemeClr val="tx2">
                  <a:lumMod val="7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9" name="角丸四角形 18"/>
          <p:cNvSpPr/>
          <p:nvPr/>
        </p:nvSpPr>
        <p:spPr>
          <a:xfrm>
            <a:off x="145370" y="2211710"/>
            <a:ext cx="1546310" cy="55552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kumimoji="1" lang="ja-JP" altLang="en-US" sz="2800" b="1" dirty="0" smtClean="0">
                <a:solidFill>
                  <a:schemeClr val="tx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手順</a:t>
            </a:r>
            <a:endParaRPr kumimoji="1" lang="ja-JP" altLang="en-US" sz="2800" b="1" dirty="0">
              <a:solidFill>
                <a:schemeClr val="tx2">
                  <a:lumMod val="7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72008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/>
        </p:nvSpPr>
        <p:spPr>
          <a:xfrm>
            <a:off x="201770" y="885832"/>
            <a:ext cx="8797136" cy="42576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72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やまとプランから</a:t>
            </a:r>
            <a:endParaRPr lang="en-US" altLang="ja-JP" sz="7200" b="1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ja-JP" altLang="en-US" sz="72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ワークシート</a:t>
            </a:r>
            <a:r>
              <a:rPr lang="ja-JP" altLang="en-US" sz="72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に</a:t>
            </a:r>
            <a:endParaRPr lang="en-US" altLang="ja-JP" sz="7200" b="1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ja-JP" altLang="en-US" sz="72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転記する</a:t>
            </a:r>
            <a:endParaRPr lang="en-US" altLang="ja-JP" sz="7200" b="1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ja-JP" altLang="en-US" sz="44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（１分間）</a:t>
            </a:r>
            <a:endParaRPr kumimoji="1" lang="ja-JP" altLang="en-US" sz="44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0" y="-6721"/>
            <a:ext cx="9144000" cy="76944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r>
              <a:rPr lang="ja-JP" altLang="en-US" sz="44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発表準備</a:t>
            </a:r>
            <a:endParaRPr lang="en-US" altLang="ja-JP" sz="4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86107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/>
        </p:nvSpPr>
        <p:spPr>
          <a:xfrm>
            <a:off x="201770" y="885832"/>
            <a:ext cx="8797136" cy="42576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72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役割</a:t>
            </a:r>
            <a:r>
              <a:rPr lang="ja-JP" altLang="en-US" sz="72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分担</a:t>
            </a:r>
            <a:endParaRPr lang="en-US" altLang="ja-JP" sz="7200" b="1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ja-JP" altLang="en-US" sz="54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発表者・質問者・記録者</a:t>
            </a:r>
            <a:endParaRPr lang="en-US" altLang="ja-JP" sz="54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ja-JP" altLang="en-US" sz="44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</a:t>
            </a:r>
            <a:r>
              <a:rPr lang="ja-JP" altLang="en-US" sz="4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２</a:t>
            </a:r>
            <a:r>
              <a:rPr lang="ja-JP" altLang="en-US" sz="44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分間）</a:t>
            </a:r>
            <a:endParaRPr kumimoji="1" lang="ja-JP" altLang="en-US" sz="44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0" y="-6721"/>
            <a:ext cx="9144000" cy="76944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r>
              <a:rPr lang="ja-JP" altLang="en-US" sz="44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グループ</a:t>
            </a:r>
            <a:r>
              <a:rPr lang="ja-JP" altLang="en-US" sz="4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活動</a:t>
            </a:r>
            <a:endParaRPr lang="en-US" altLang="ja-JP" sz="4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64603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/>
        </p:nvSpPr>
        <p:spPr>
          <a:xfrm>
            <a:off x="201770" y="885832"/>
            <a:ext cx="8797136" cy="42576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72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班員の質問に</a:t>
            </a:r>
          </a:p>
          <a:p>
            <a:pPr algn="ctr"/>
            <a:r>
              <a:rPr lang="ja-JP" altLang="en-US" sz="72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答えよう</a:t>
            </a:r>
          </a:p>
          <a:p>
            <a:pPr algn="ctr"/>
            <a:r>
              <a:rPr lang="ja-JP" altLang="en-US" sz="44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（３分間</a:t>
            </a:r>
            <a:r>
              <a:rPr lang="en-US" altLang="ja-JP" sz="44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×</a:t>
            </a:r>
            <a:r>
              <a:rPr lang="ja-JP" altLang="en-US" sz="44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人数分）</a:t>
            </a:r>
            <a:endParaRPr kumimoji="1" lang="ja-JP" altLang="en-US" sz="44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0" y="-6721"/>
            <a:ext cx="9144000" cy="76944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r>
              <a:rPr lang="ja-JP" altLang="en-US" sz="44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グループ</a:t>
            </a:r>
            <a:r>
              <a:rPr lang="ja-JP" altLang="en-US" sz="4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活動</a:t>
            </a:r>
            <a:endParaRPr lang="en-US" altLang="ja-JP" sz="4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29713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/>
        </p:nvSpPr>
        <p:spPr>
          <a:xfrm>
            <a:off x="146734" y="857264"/>
            <a:ext cx="8797136" cy="42576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5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学習</a:t>
            </a:r>
            <a:r>
              <a:rPr lang="ja-JP" altLang="en-US" sz="54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面</a:t>
            </a:r>
            <a:r>
              <a:rPr lang="ja-JP" altLang="en-US" sz="5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の目標</a:t>
            </a:r>
            <a:r>
              <a:rPr lang="ja-JP" altLang="en-US" sz="54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は</a:t>
            </a:r>
            <a:endParaRPr lang="en-US" altLang="ja-JP" sz="5400" b="1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5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54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・</a:t>
            </a:r>
            <a:r>
              <a:rPr lang="ja-JP" altLang="en-US" sz="5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・</a:t>
            </a:r>
            <a:r>
              <a:rPr lang="ja-JP" altLang="en-US" sz="54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・で</a:t>
            </a:r>
            <a:r>
              <a:rPr lang="ja-JP" altLang="en-US" sz="5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した</a:t>
            </a:r>
            <a:r>
              <a:rPr lang="ja-JP" altLang="en-US" sz="54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。</a:t>
            </a:r>
            <a:endParaRPr lang="en-US" altLang="ja-JP" sz="5400" b="1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5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評価</a:t>
            </a:r>
            <a:r>
              <a:rPr lang="ja-JP" altLang="en-US" sz="54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は・・・で，</a:t>
            </a:r>
            <a:endParaRPr lang="en-US" altLang="ja-JP" sz="54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5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反省は・・</a:t>
            </a:r>
            <a:r>
              <a:rPr lang="ja-JP" altLang="en-US" sz="54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・・・・でした。</a:t>
            </a:r>
            <a:endParaRPr lang="en-US" altLang="ja-JP" sz="5400" b="1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0" y="-6720"/>
            <a:ext cx="9144000" cy="76944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r>
              <a:rPr lang="ja-JP" altLang="en-US" sz="44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グループ</a:t>
            </a:r>
            <a:r>
              <a:rPr lang="ja-JP" altLang="en-US" sz="4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活動</a:t>
            </a:r>
            <a:endParaRPr lang="en-US" altLang="ja-JP" sz="4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52645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/>
        </p:nvSpPr>
        <p:spPr>
          <a:xfrm>
            <a:off x="201770" y="885832"/>
            <a:ext cx="8797136" cy="42576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72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励ます・応援するようなコメントを書く</a:t>
            </a:r>
          </a:p>
          <a:p>
            <a:pPr algn="ctr"/>
            <a:r>
              <a:rPr lang="ja-JP" altLang="en-US" sz="44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（３分間）</a:t>
            </a:r>
            <a:endParaRPr kumimoji="1" lang="ja-JP" altLang="en-US" sz="44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0" y="-6721"/>
            <a:ext cx="9144000" cy="76944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r>
              <a:rPr lang="ja-JP" altLang="en-US" sz="44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コメントを書く</a:t>
            </a:r>
            <a:endParaRPr lang="en-US" altLang="ja-JP" sz="4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68888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548</TotalTime>
  <Words>246</Words>
  <Application>Microsoft Office PowerPoint</Application>
  <PresentationFormat>画面に合わせる (16:9)</PresentationFormat>
  <Paragraphs>71</Paragraphs>
  <Slides>10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10</vt:i4>
      </vt:variant>
    </vt:vector>
  </HeadingPairs>
  <TitlesOfParts>
    <vt:vector size="16" baseType="lpstr">
      <vt:lpstr>ＭＳ Ｐゴシック</vt:lpstr>
      <vt:lpstr>メイリオ</vt:lpstr>
      <vt:lpstr>Arial</vt:lpstr>
      <vt:lpstr>Calibri</vt:lpstr>
      <vt:lpstr>Times New Roman</vt:lpstr>
      <vt:lpstr>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</dc:creator>
  <cp:lastModifiedBy>高取 照秋</cp:lastModifiedBy>
  <cp:revision>37</cp:revision>
  <cp:lastPrinted>2016-07-14T04:41:20Z</cp:lastPrinted>
  <dcterms:created xsi:type="dcterms:W3CDTF">2016-06-22T14:05:19Z</dcterms:created>
  <dcterms:modified xsi:type="dcterms:W3CDTF">2016-09-05T00:35:25Z</dcterms:modified>
</cp:coreProperties>
</file>