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0"/>
  </p:handoutMasterIdLst>
  <p:sldIdLst>
    <p:sldId id="594" r:id="rId2"/>
    <p:sldId id="586" r:id="rId3"/>
    <p:sldId id="587" r:id="rId4"/>
    <p:sldId id="588" r:id="rId5"/>
    <p:sldId id="590" r:id="rId6"/>
    <p:sldId id="589" r:id="rId7"/>
    <p:sldId id="591" r:id="rId8"/>
    <p:sldId id="592" r:id="rId9"/>
  </p:sldIdLst>
  <p:sldSz cx="12192000" cy="6858000"/>
  <p:notesSz cx="10234613" cy="70993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5FB35"/>
    <a:srgbClr val="CCFF66"/>
    <a:srgbClr val="FFCCFF"/>
    <a:srgbClr val="FF99CC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5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7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6" d="100"/>
          <a:sy n="76" d="100"/>
        </p:scale>
        <p:origin x="1710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8" y="6"/>
            <a:ext cx="4434998" cy="356198"/>
          </a:xfrm>
          <a:prstGeom prst="rect">
            <a:avLst/>
          </a:prstGeom>
        </p:spPr>
        <p:txBody>
          <a:bodyPr vert="horz" lIns="94927" tIns="47465" rIns="94927" bIns="4746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8" y="6743109"/>
            <a:ext cx="4434998" cy="356196"/>
          </a:xfrm>
          <a:prstGeom prst="rect">
            <a:avLst/>
          </a:prstGeom>
        </p:spPr>
        <p:txBody>
          <a:bodyPr vert="horz" lIns="94927" tIns="47465" rIns="94927" bIns="4746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797248" y="6743109"/>
            <a:ext cx="4434998" cy="356196"/>
          </a:xfrm>
          <a:prstGeom prst="rect">
            <a:avLst/>
          </a:prstGeom>
        </p:spPr>
        <p:txBody>
          <a:bodyPr vert="horz" lIns="94927" tIns="47465" rIns="94927" bIns="47465" rtlCol="0" anchor="b"/>
          <a:lstStyle>
            <a:lvl1pPr algn="r">
              <a:defRPr sz="1200"/>
            </a:lvl1pPr>
          </a:lstStyle>
          <a:p>
            <a:fld id="{3500539A-740F-48D6-88EE-53EA662E1B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12168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6D9DF-80DF-4E75-859A-CE5A308DAECF}" type="datetimeFigureOut">
              <a:rPr kumimoji="1" lang="ja-JP" altLang="en-US" smtClean="0"/>
              <a:t>2017/1/27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975D4-AFC0-496B-A2E3-4DA8C75D0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4296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6D9DF-80DF-4E75-859A-CE5A308DAECF}" type="datetimeFigureOut">
              <a:rPr kumimoji="1" lang="ja-JP" altLang="en-US" smtClean="0"/>
              <a:t>2017/1/27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975D4-AFC0-496B-A2E3-4DA8C75D0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726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6D9DF-80DF-4E75-859A-CE5A308DAECF}" type="datetimeFigureOut">
              <a:rPr kumimoji="1" lang="ja-JP" altLang="en-US" smtClean="0"/>
              <a:t>2017/1/27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975D4-AFC0-496B-A2E3-4DA8C75D0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5741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6D9DF-80DF-4E75-859A-CE5A308DAECF}" type="datetimeFigureOut">
              <a:rPr kumimoji="1" lang="ja-JP" altLang="en-US" smtClean="0"/>
              <a:t>2017/1/27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975D4-AFC0-496B-A2E3-4DA8C75D0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4049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6D9DF-80DF-4E75-859A-CE5A308DAECF}" type="datetimeFigureOut">
              <a:rPr kumimoji="1" lang="ja-JP" altLang="en-US" smtClean="0"/>
              <a:t>2017/1/27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975D4-AFC0-496B-A2E3-4DA8C75D0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6175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6D9DF-80DF-4E75-859A-CE5A308DAECF}" type="datetimeFigureOut">
              <a:rPr kumimoji="1" lang="ja-JP" altLang="en-US" smtClean="0"/>
              <a:t>2017/1/27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975D4-AFC0-496B-A2E3-4DA8C75D0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1890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6D9DF-80DF-4E75-859A-CE5A308DAECF}" type="datetimeFigureOut">
              <a:rPr kumimoji="1" lang="ja-JP" altLang="en-US" smtClean="0"/>
              <a:t>2017/1/27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975D4-AFC0-496B-A2E3-4DA8C75D0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4566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6D9DF-80DF-4E75-859A-CE5A308DAECF}" type="datetimeFigureOut">
              <a:rPr kumimoji="1" lang="ja-JP" altLang="en-US" smtClean="0"/>
              <a:t>2017/1/27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975D4-AFC0-496B-A2E3-4DA8C75D0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8148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6D9DF-80DF-4E75-859A-CE5A308DAECF}" type="datetimeFigureOut">
              <a:rPr kumimoji="1" lang="ja-JP" altLang="en-US" smtClean="0"/>
              <a:t>2017/1/27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975D4-AFC0-496B-A2E3-4DA8C75D0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9704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6D9DF-80DF-4E75-859A-CE5A308DAECF}" type="datetimeFigureOut">
              <a:rPr kumimoji="1" lang="ja-JP" altLang="en-US" smtClean="0"/>
              <a:t>2017/1/27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975D4-AFC0-496B-A2E3-4DA8C75D0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4332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6D9DF-80DF-4E75-859A-CE5A308DAECF}" type="datetimeFigureOut">
              <a:rPr kumimoji="1" lang="ja-JP" altLang="en-US" smtClean="0"/>
              <a:t>2017/1/27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975D4-AFC0-496B-A2E3-4DA8C75D0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3979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76D9DF-80DF-4E75-859A-CE5A308DAECF}" type="datetimeFigureOut">
              <a:rPr kumimoji="1" lang="ja-JP" altLang="en-US" smtClean="0"/>
              <a:t>2017/1/27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F975D4-AFC0-496B-A2E3-4DA8C75D0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4011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84845" y="1042621"/>
            <a:ext cx="11762405" cy="707886"/>
          </a:xfrm>
          <a:prstGeom prst="rect">
            <a:avLst/>
          </a:prstGeom>
          <a:noFill/>
          <a:ln w="762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000" dirty="0" smtClean="0"/>
              <a:t>①ふせんに書いていることを読みながら台紙に</a:t>
            </a:r>
            <a:r>
              <a:rPr kumimoji="1" lang="ja-JP" altLang="en-US" sz="4000" dirty="0" smtClean="0">
                <a:solidFill>
                  <a:srgbClr val="FF0000"/>
                </a:solidFill>
              </a:rPr>
              <a:t>はる</a:t>
            </a:r>
            <a:r>
              <a:rPr kumimoji="1" lang="ja-JP" altLang="en-US" sz="4000" dirty="0" smtClean="0"/>
              <a:t>。</a:t>
            </a:r>
            <a:endParaRPr kumimoji="1" lang="ja-JP" altLang="en-US" sz="40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84845" y="1935971"/>
            <a:ext cx="10900186" cy="707886"/>
          </a:xfrm>
          <a:prstGeom prst="rect">
            <a:avLst/>
          </a:prstGeom>
          <a:noFill/>
          <a:ln w="762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000" dirty="0" smtClean="0"/>
              <a:t>②同じような考え同士グループ分けし、</a:t>
            </a:r>
            <a:r>
              <a:rPr kumimoji="1" lang="ja-JP" altLang="en-US" sz="4000" dirty="0" smtClean="0">
                <a:solidFill>
                  <a:srgbClr val="FF0000"/>
                </a:solidFill>
              </a:rPr>
              <a:t>貼りなおす</a:t>
            </a:r>
            <a:r>
              <a:rPr kumimoji="1" lang="ja-JP" altLang="en-US" sz="4000" dirty="0" smtClean="0"/>
              <a:t>。</a:t>
            </a:r>
            <a:endParaRPr kumimoji="1" lang="ja-JP" altLang="en-US" sz="40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84845" y="2800370"/>
            <a:ext cx="6325849" cy="707886"/>
          </a:xfrm>
          <a:prstGeom prst="rect">
            <a:avLst/>
          </a:prstGeom>
          <a:noFill/>
          <a:ln w="762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000" dirty="0" smtClean="0"/>
              <a:t>③線で囲って</a:t>
            </a:r>
            <a:r>
              <a:rPr kumimoji="1" lang="ja-JP" altLang="en-US" sz="4000" dirty="0" smtClean="0">
                <a:solidFill>
                  <a:srgbClr val="FF0000"/>
                </a:solidFill>
              </a:rPr>
              <a:t>名前をつける</a:t>
            </a:r>
            <a:r>
              <a:rPr kumimoji="1" lang="ja-JP" altLang="en-US" sz="4000" dirty="0" smtClean="0"/>
              <a:t>。</a:t>
            </a:r>
            <a:endParaRPr kumimoji="1" lang="ja-JP" altLang="en-US" sz="40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84845" y="3664769"/>
            <a:ext cx="11619534" cy="1323439"/>
          </a:xfrm>
          <a:prstGeom prst="rect">
            <a:avLst/>
          </a:prstGeom>
          <a:noFill/>
          <a:ln w="762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000" dirty="0" smtClean="0"/>
              <a:t>④自分の考えと</a:t>
            </a:r>
            <a:r>
              <a:rPr kumimoji="1" lang="ja-JP" altLang="en-US" sz="4000" dirty="0" smtClean="0">
                <a:solidFill>
                  <a:srgbClr val="FF0000"/>
                </a:solidFill>
              </a:rPr>
              <a:t>比べ</a:t>
            </a:r>
            <a:r>
              <a:rPr kumimoji="1" lang="ja-JP" altLang="en-US" sz="4000" dirty="0" smtClean="0"/>
              <a:t>、考えを</a:t>
            </a:r>
            <a:r>
              <a:rPr kumimoji="1" lang="ja-JP" altLang="en-US" sz="4000" dirty="0" smtClean="0">
                <a:solidFill>
                  <a:srgbClr val="FF0000"/>
                </a:solidFill>
              </a:rPr>
              <a:t>伝え合う</a:t>
            </a:r>
            <a:r>
              <a:rPr kumimoji="1" lang="ja-JP" altLang="en-US" sz="4000" dirty="0" smtClean="0"/>
              <a:t>。</a:t>
            </a:r>
            <a:endParaRPr kumimoji="1" lang="en-US" altLang="ja-JP" sz="4000" dirty="0" smtClean="0"/>
          </a:p>
          <a:p>
            <a:r>
              <a:rPr lang="ja-JP" altLang="en-US" sz="4000" dirty="0">
                <a:solidFill>
                  <a:srgbClr val="0070C0"/>
                </a:solidFill>
              </a:rPr>
              <a:t>　</a:t>
            </a:r>
            <a:r>
              <a:rPr lang="ja-JP" altLang="en-US" sz="4000" dirty="0" smtClean="0">
                <a:solidFill>
                  <a:srgbClr val="0070C0"/>
                </a:solidFill>
              </a:rPr>
              <a:t>　　　　　　　　　　</a:t>
            </a:r>
            <a:r>
              <a:rPr lang="ja-JP" altLang="en-US" sz="4000" dirty="0">
                <a:solidFill>
                  <a:srgbClr val="0070C0"/>
                </a:solidFill>
              </a:rPr>
              <a:t>　</a:t>
            </a:r>
            <a:r>
              <a:rPr kumimoji="1" lang="en-US" altLang="ja-JP" sz="4000" dirty="0" smtClean="0">
                <a:solidFill>
                  <a:srgbClr val="0070C0"/>
                </a:solidFill>
              </a:rPr>
              <a:t>※</a:t>
            </a:r>
            <a:r>
              <a:rPr kumimoji="1" lang="ja-JP" altLang="en-US" sz="4000" dirty="0" smtClean="0">
                <a:solidFill>
                  <a:srgbClr val="0070C0"/>
                </a:solidFill>
              </a:rPr>
              <a:t>理由を言いながらシールをはる。</a:t>
            </a:r>
            <a:endParaRPr kumimoji="1" lang="en-US" altLang="ja-JP" sz="4000" dirty="0" smtClean="0">
              <a:solidFill>
                <a:srgbClr val="0070C0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84845" y="5170054"/>
            <a:ext cx="11619534" cy="1323439"/>
          </a:xfrm>
          <a:prstGeom prst="rect">
            <a:avLst/>
          </a:prstGeom>
          <a:noFill/>
          <a:ln w="762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kumimoji="1" lang="ja-JP" altLang="en-US" sz="4000" dirty="0" smtClean="0"/>
              <a:t>⑤班の考えをまとめる。</a:t>
            </a:r>
            <a:r>
              <a:rPr kumimoji="1" lang="en-US" altLang="ja-JP" sz="4000" dirty="0" smtClean="0">
                <a:solidFill>
                  <a:srgbClr val="0070C0"/>
                </a:solidFill>
              </a:rPr>
              <a:t>※</a:t>
            </a:r>
            <a:r>
              <a:rPr kumimoji="1" lang="ja-JP" altLang="en-US" sz="4000" dirty="0" smtClean="0">
                <a:solidFill>
                  <a:srgbClr val="0070C0"/>
                </a:solidFill>
              </a:rPr>
              <a:t>多い意見を赤で囲む。</a:t>
            </a:r>
            <a:r>
              <a:rPr kumimoji="1" lang="ja-JP" altLang="en-US" sz="4000" dirty="0" smtClean="0">
                <a:solidFill>
                  <a:srgbClr val="FF0000"/>
                </a:solidFill>
              </a:rPr>
              <a:t>　　　　　　　　　　　　　　　　</a:t>
            </a:r>
            <a:endParaRPr kumimoji="1" lang="en-US" altLang="ja-JP" sz="4000" dirty="0" smtClean="0">
              <a:solidFill>
                <a:srgbClr val="FF0000"/>
              </a:solidFill>
            </a:endParaRPr>
          </a:p>
          <a:p>
            <a:pPr lvl="0"/>
            <a:r>
              <a:rPr lang="ja-JP" altLang="en-US" sz="4000" dirty="0" smtClean="0">
                <a:solidFill>
                  <a:srgbClr val="FF0000"/>
                </a:solidFill>
              </a:rPr>
              <a:t>　　　　　　　　　　　　　　　</a:t>
            </a:r>
            <a:r>
              <a:rPr lang="en-US" altLang="ja-JP" sz="4000" dirty="0" smtClean="0">
                <a:solidFill>
                  <a:srgbClr val="0070C0"/>
                </a:solidFill>
              </a:rPr>
              <a:t>※</a:t>
            </a:r>
            <a:r>
              <a:rPr lang="ja-JP" altLang="en-US" sz="4000" dirty="0">
                <a:solidFill>
                  <a:srgbClr val="0070C0"/>
                </a:solidFill>
              </a:rPr>
              <a:t>言葉を台紙に書き加える</a:t>
            </a:r>
            <a:r>
              <a:rPr lang="ja-JP" altLang="en-US" sz="4000" dirty="0" smtClean="0">
                <a:solidFill>
                  <a:srgbClr val="0070C0"/>
                </a:solidFill>
              </a:rPr>
              <a:t>。</a:t>
            </a:r>
            <a:r>
              <a:rPr kumimoji="1" lang="ja-JP" altLang="en-US" sz="4000" dirty="0" smtClean="0">
                <a:solidFill>
                  <a:srgbClr val="FF0000"/>
                </a:solidFill>
              </a:rPr>
              <a:t>　</a:t>
            </a:r>
            <a:endParaRPr kumimoji="1" lang="en-US" altLang="ja-JP" sz="4000" dirty="0" smtClean="0">
              <a:solidFill>
                <a:srgbClr val="FF0000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84845" y="83482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dirty="0" smtClean="0"/>
              <a:t>【</a:t>
            </a:r>
            <a:r>
              <a:rPr kumimoji="1" lang="ja-JP" altLang="en-US" sz="4400" dirty="0" smtClean="0"/>
              <a:t>班での話し合い方</a:t>
            </a:r>
            <a:r>
              <a:rPr kumimoji="1" lang="en-US" altLang="ja-JP" sz="4400" dirty="0" smtClean="0"/>
              <a:t>】</a:t>
            </a:r>
            <a:endParaRPr kumimoji="1" lang="ja-JP" altLang="en-US" sz="4400" dirty="0"/>
          </a:p>
        </p:txBody>
      </p:sp>
    </p:spTree>
    <p:extLst>
      <p:ext uri="{BB962C8B-B14F-4D97-AF65-F5344CB8AC3E}">
        <p14:creationId xmlns:p14="http://schemas.microsoft.com/office/powerpoint/2010/main" val="1717891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334850" y="128790"/>
            <a:ext cx="11552350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3200" dirty="0" smtClean="0">
                <a:solidFill>
                  <a:prstClr val="black"/>
                </a:solidFill>
              </a:rPr>
              <a:t>B </a:t>
            </a:r>
            <a:r>
              <a:rPr lang="ja-JP" altLang="en-US" sz="3200" dirty="0" smtClean="0">
                <a:solidFill>
                  <a:prstClr val="black"/>
                </a:solidFill>
              </a:rPr>
              <a:t>さんは、宿題をしてくるのをわすれました。１回ならいいと、答えを丸写ししました。あなたは、この行動をどう考えますか？</a:t>
            </a:r>
            <a:endParaRPr lang="ja-JP" altLang="en-US" sz="3200" dirty="0">
              <a:solidFill>
                <a:prstClr val="black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090929" y="1365161"/>
            <a:ext cx="17257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solidFill>
                  <a:prstClr val="black"/>
                </a:solidFill>
              </a:rPr>
              <a:t>賛成</a:t>
            </a:r>
            <a:endParaRPr lang="ja-JP" altLang="en-US" sz="3200" dirty="0">
              <a:solidFill>
                <a:prstClr val="black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441842" y="1337257"/>
            <a:ext cx="17257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solidFill>
                  <a:prstClr val="black"/>
                </a:solidFill>
              </a:rPr>
              <a:t>反対</a:t>
            </a:r>
            <a:endParaRPr lang="ja-JP" altLang="en-US" sz="3200" dirty="0">
              <a:solidFill>
                <a:prstClr val="black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468191" y="3387143"/>
            <a:ext cx="4121240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solidFill>
                  <a:prstClr val="black"/>
                </a:solidFill>
              </a:rPr>
              <a:t>１回だからよ</a:t>
            </a:r>
            <a:r>
              <a:rPr lang="ja-JP" altLang="en-US" sz="3200" dirty="0">
                <a:solidFill>
                  <a:prstClr val="black"/>
                </a:solidFill>
              </a:rPr>
              <a:t>い</a:t>
            </a:r>
            <a:endParaRPr lang="en-US" altLang="ja-JP" sz="3200" dirty="0" smtClean="0">
              <a:solidFill>
                <a:prstClr val="black"/>
              </a:solidFill>
            </a:endParaRPr>
          </a:p>
          <a:p>
            <a:endParaRPr lang="en-US" altLang="ja-JP" sz="3200" dirty="0" smtClean="0">
              <a:solidFill>
                <a:prstClr val="black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463898" y="2043446"/>
            <a:ext cx="4121240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solidFill>
                  <a:prstClr val="black"/>
                </a:solidFill>
              </a:rPr>
              <a:t>宿題を出さないと居残りになるからよい</a:t>
            </a:r>
            <a:endParaRPr lang="en-US" altLang="ja-JP" sz="3200" dirty="0" smtClean="0">
              <a:solidFill>
                <a:prstClr val="black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461752" y="4694351"/>
            <a:ext cx="4121240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solidFill>
                  <a:prstClr val="black"/>
                </a:solidFill>
              </a:rPr>
              <a:t>出さないと成績が下がる</a:t>
            </a:r>
            <a:endParaRPr lang="en-US" altLang="ja-JP" sz="3200" dirty="0" smtClean="0">
              <a:solidFill>
                <a:prstClr val="black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278450" y="2041299"/>
            <a:ext cx="4121240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solidFill>
                  <a:prstClr val="black"/>
                </a:solidFill>
              </a:rPr>
              <a:t>ずるい</a:t>
            </a:r>
            <a:endParaRPr lang="en-US" altLang="ja-JP" sz="3200" dirty="0" smtClean="0">
              <a:solidFill>
                <a:prstClr val="black"/>
              </a:solidFill>
            </a:endParaRPr>
          </a:p>
          <a:p>
            <a:endParaRPr lang="en-US" altLang="ja-JP" sz="3200" dirty="0" smtClean="0">
              <a:solidFill>
                <a:prstClr val="black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276303" y="3262646"/>
            <a:ext cx="4121240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solidFill>
                  <a:prstClr val="black"/>
                </a:solidFill>
              </a:rPr>
              <a:t>自分のためにならない</a:t>
            </a:r>
            <a:endParaRPr lang="en-US" altLang="ja-JP" sz="3200" dirty="0" smtClean="0">
              <a:solidFill>
                <a:prstClr val="black"/>
              </a:solidFill>
            </a:endParaRPr>
          </a:p>
          <a:p>
            <a:endParaRPr lang="en-US" altLang="ja-JP" sz="3200" dirty="0" smtClean="0">
              <a:solidFill>
                <a:prstClr val="black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289183" y="4473260"/>
            <a:ext cx="4121240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solidFill>
                  <a:prstClr val="black"/>
                </a:solidFill>
              </a:rPr>
              <a:t>次も同じことをすると思う</a:t>
            </a:r>
            <a:endParaRPr lang="en-US" altLang="ja-JP" sz="3200" dirty="0" smtClean="0">
              <a:solidFill>
                <a:prstClr val="black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261280" y="5664872"/>
            <a:ext cx="4121240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solidFill>
                  <a:prstClr val="black"/>
                </a:solidFill>
              </a:rPr>
              <a:t>先生をだますことになる</a:t>
            </a:r>
            <a:endParaRPr lang="en-US" altLang="ja-JP" sz="3200" dirty="0" smtClean="0">
              <a:solidFill>
                <a:prstClr val="black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708338" y="785609"/>
            <a:ext cx="9311426" cy="58477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①ふせんに書いていることを読みながら台紙にはる。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4151620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334850" y="128790"/>
            <a:ext cx="11552350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3200" dirty="0" smtClean="0">
                <a:solidFill>
                  <a:prstClr val="black"/>
                </a:solidFill>
              </a:rPr>
              <a:t>B </a:t>
            </a:r>
            <a:r>
              <a:rPr lang="ja-JP" altLang="en-US" sz="3200" dirty="0" smtClean="0">
                <a:solidFill>
                  <a:prstClr val="black"/>
                </a:solidFill>
              </a:rPr>
              <a:t>さんは、宿題をしてくるのをわすれました。１回ならいいと、答えを丸写ししました。あなたは、この行動をどう考えますか？</a:t>
            </a:r>
            <a:endParaRPr lang="ja-JP" altLang="en-US" sz="3200" dirty="0">
              <a:solidFill>
                <a:prstClr val="black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090929" y="1365161"/>
            <a:ext cx="17257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solidFill>
                  <a:prstClr val="black"/>
                </a:solidFill>
              </a:rPr>
              <a:t>賛成</a:t>
            </a:r>
            <a:endParaRPr lang="ja-JP" altLang="en-US" sz="3200" dirty="0">
              <a:solidFill>
                <a:prstClr val="black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441842" y="1337257"/>
            <a:ext cx="17257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solidFill>
                  <a:prstClr val="black"/>
                </a:solidFill>
              </a:rPr>
              <a:t>反対</a:t>
            </a:r>
            <a:endParaRPr lang="ja-JP" altLang="en-US" sz="3200" dirty="0">
              <a:solidFill>
                <a:prstClr val="black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468190" y="5074276"/>
            <a:ext cx="4121240" cy="1077218"/>
          </a:xfrm>
          <a:prstGeom prst="rect">
            <a:avLst/>
          </a:prstGeom>
          <a:noFill/>
          <a:ln w="5715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solidFill>
                  <a:prstClr val="black"/>
                </a:solidFill>
              </a:rPr>
              <a:t>１回だからよい</a:t>
            </a:r>
            <a:endParaRPr lang="en-US" altLang="ja-JP" sz="3200" dirty="0" smtClean="0">
              <a:solidFill>
                <a:prstClr val="black"/>
              </a:solidFill>
            </a:endParaRPr>
          </a:p>
          <a:p>
            <a:endParaRPr lang="en-US" altLang="ja-JP" sz="3200" dirty="0" smtClean="0">
              <a:solidFill>
                <a:prstClr val="black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463898" y="2043446"/>
            <a:ext cx="4121240" cy="1077218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solidFill>
                  <a:prstClr val="black"/>
                </a:solidFill>
              </a:rPr>
              <a:t>宿題を出さないと居残りになるからよい</a:t>
            </a:r>
            <a:endParaRPr lang="en-US" altLang="ja-JP" sz="3200" dirty="0" smtClean="0">
              <a:solidFill>
                <a:prstClr val="black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448873" y="3393585"/>
            <a:ext cx="4121240" cy="1077218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solidFill>
                  <a:prstClr val="black"/>
                </a:solidFill>
              </a:rPr>
              <a:t>出さないと成績が下がる</a:t>
            </a:r>
            <a:endParaRPr lang="en-US" altLang="ja-JP" sz="3200" dirty="0" smtClean="0">
              <a:solidFill>
                <a:prstClr val="black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252693" y="4449649"/>
            <a:ext cx="4121240" cy="1077218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solidFill>
                  <a:prstClr val="black"/>
                </a:solidFill>
              </a:rPr>
              <a:t>ずるい</a:t>
            </a:r>
            <a:endParaRPr lang="en-US" altLang="ja-JP" sz="3200" dirty="0" smtClean="0">
              <a:solidFill>
                <a:prstClr val="black"/>
              </a:solidFill>
            </a:endParaRPr>
          </a:p>
          <a:p>
            <a:endParaRPr lang="en-US" altLang="ja-JP" sz="3200" dirty="0" smtClean="0">
              <a:solidFill>
                <a:prstClr val="black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263424" y="2052032"/>
            <a:ext cx="4121240" cy="1077218"/>
          </a:xfrm>
          <a:prstGeom prst="rect">
            <a:avLst/>
          </a:prstGeom>
          <a:noFill/>
          <a:ln w="57150">
            <a:solidFill>
              <a:srgbClr val="85FB35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solidFill>
                  <a:prstClr val="black"/>
                </a:solidFill>
              </a:rPr>
              <a:t>自分のためにならない</a:t>
            </a:r>
            <a:endParaRPr lang="en-US" altLang="ja-JP" sz="3200" dirty="0" smtClean="0">
              <a:solidFill>
                <a:prstClr val="black"/>
              </a:solidFill>
            </a:endParaRPr>
          </a:p>
          <a:p>
            <a:endParaRPr lang="en-US" altLang="ja-JP" sz="3200" dirty="0" smtClean="0">
              <a:solidFill>
                <a:prstClr val="black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263425" y="3224009"/>
            <a:ext cx="4121240" cy="1077218"/>
          </a:xfrm>
          <a:prstGeom prst="rect">
            <a:avLst/>
          </a:prstGeom>
          <a:noFill/>
          <a:ln w="57150">
            <a:solidFill>
              <a:srgbClr val="85FB35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solidFill>
                  <a:prstClr val="black"/>
                </a:solidFill>
              </a:rPr>
              <a:t>次も同じことをすると思う</a:t>
            </a:r>
            <a:endParaRPr lang="en-US" altLang="ja-JP" sz="3200" dirty="0" smtClean="0">
              <a:solidFill>
                <a:prstClr val="black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261280" y="5664872"/>
            <a:ext cx="4121240" cy="1077218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solidFill>
                  <a:prstClr val="black"/>
                </a:solidFill>
              </a:rPr>
              <a:t>先生をだますことになる</a:t>
            </a:r>
            <a:endParaRPr lang="en-US" altLang="ja-JP" sz="3200" dirty="0" smtClean="0">
              <a:solidFill>
                <a:prstClr val="black"/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08338" y="785609"/>
            <a:ext cx="10109916" cy="58477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②同じような考えどうしグループ分けする。（はりなおす）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746983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334850" y="128790"/>
            <a:ext cx="11552350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3200" dirty="0" smtClean="0">
                <a:solidFill>
                  <a:prstClr val="black"/>
                </a:solidFill>
              </a:rPr>
              <a:t>B </a:t>
            </a:r>
            <a:r>
              <a:rPr lang="ja-JP" altLang="en-US" sz="3200" dirty="0" smtClean="0">
                <a:solidFill>
                  <a:prstClr val="black"/>
                </a:solidFill>
              </a:rPr>
              <a:t>さんは、宿題をしてくるのをわすれました。１回ならいいと、答えを丸写ししました。あなたは、この行動をどう考えますか？</a:t>
            </a:r>
            <a:endParaRPr lang="ja-JP" altLang="en-US" sz="3200" dirty="0">
              <a:solidFill>
                <a:prstClr val="black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090929" y="1365161"/>
            <a:ext cx="17257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solidFill>
                  <a:prstClr val="black"/>
                </a:solidFill>
              </a:rPr>
              <a:t>賛成</a:t>
            </a:r>
            <a:endParaRPr lang="ja-JP" altLang="en-US" sz="3200" dirty="0">
              <a:solidFill>
                <a:prstClr val="black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441842" y="1337257"/>
            <a:ext cx="17257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solidFill>
                  <a:prstClr val="black"/>
                </a:solidFill>
              </a:rPr>
              <a:t>反対</a:t>
            </a:r>
            <a:endParaRPr lang="ja-JP" altLang="en-US" sz="3200" dirty="0">
              <a:solidFill>
                <a:prstClr val="black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468190" y="5074276"/>
            <a:ext cx="4121240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solidFill>
                  <a:prstClr val="black"/>
                </a:solidFill>
              </a:rPr>
              <a:t>１回だからよい</a:t>
            </a:r>
            <a:endParaRPr lang="en-US" altLang="ja-JP" sz="3200" dirty="0" smtClean="0">
              <a:solidFill>
                <a:prstClr val="black"/>
              </a:solidFill>
            </a:endParaRPr>
          </a:p>
          <a:p>
            <a:endParaRPr lang="en-US" altLang="ja-JP" sz="3200" dirty="0" smtClean="0">
              <a:solidFill>
                <a:prstClr val="black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463898" y="2043446"/>
            <a:ext cx="4121240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solidFill>
                  <a:prstClr val="black"/>
                </a:solidFill>
              </a:rPr>
              <a:t>宿題を出さないと居残りになるからよい</a:t>
            </a:r>
            <a:endParaRPr lang="en-US" altLang="ja-JP" sz="3200" dirty="0" smtClean="0">
              <a:solidFill>
                <a:prstClr val="black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448873" y="3393585"/>
            <a:ext cx="4121240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solidFill>
                  <a:prstClr val="black"/>
                </a:solidFill>
              </a:rPr>
              <a:t>出さないと成績が下がる</a:t>
            </a:r>
            <a:endParaRPr lang="en-US" altLang="ja-JP" sz="3200" dirty="0" smtClean="0">
              <a:solidFill>
                <a:prstClr val="black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014154" y="4489406"/>
            <a:ext cx="4121240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solidFill>
                  <a:prstClr val="black"/>
                </a:solidFill>
              </a:rPr>
              <a:t>ずるい</a:t>
            </a:r>
            <a:endParaRPr lang="en-US" altLang="ja-JP" sz="3200" dirty="0" smtClean="0">
              <a:solidFill>
                <a:prstClr val="black"/>
              </a:solidFill>
            </a:endParaRPr>
          </a:p>
          <a:p>
            <a:endParaRPr lang="en-US" altLang="ja-JP" sz="3200" dirty="0" smtClean="0">
              <a:solidFill>
                <a:prstClr val="black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998380" y="2078536"/>
            <a:ext cx="4121240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solidFill>
                  <a:prstClr val="black"/>
                </a:solidFill>
              </a:rPr>
              <a:t>自分のためにならない</a:t>
            </a:r>
            <a:endParaRPr lang="en-US" altLang="ja-JP" sz="3200" dirty="0" smtClean="0">
              <a:solidFill>
                <a:prstClr val="black"/>
              </a:solidFill>
            </a:endParaRPr>
          </a:p>
          <a:p>
            <a:endParaRPr lang="en-US" altLang="ja-JP" sz="3200" dirty="0" smtClean="0">
              <a:solidFill>
                <a:prstClr val="black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011634" y="3250513"/>
            <a:ext cx="4121240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solidFill>
                  <a:prstClr val="black"/>
                </a:solidFill>
              </a:rPr>
              <a:t>次も同じことをすると思う</a:t>
            </a:r>
            <a:endParaRPr lang="en-US" altLang="ja-JP" sz="3200" dirty="0" smtClean="0">
              <a:solidFill>
                <a:prstClr val="black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035993" y="5638368"/>
            <a:ext cx="4121240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solidFill>
                  <a:prstClr val="black"/>
                </a:solidFill>
              </a:rPr>
              <a:t>先生をだますことになる</a:t>
            </a:r>
            <a:endParaRPr lang="en-US" altLang="ja-JP" sz="3200" dirty="0" smtClean="0">
              <a:solidFill>
                <a:prstClr val="black"/>
              </a:solidFill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1300766" y="1841679"/>
            <a:ext cx="4468969" cy="2884867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角丸四角形 13"/>
          <p:cNvSpPr/>
          <p:nvPr/>
        </p:nvSpPr>
        <p:spPr>
          <a:xfrm>
            <a:off x="1298619" y="4930462"/>
            <a:ext cx="4468969" cy="1431701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角丸四角形 14"/>
          <p:cNvSpPr/>
          <p:nvPr/>
        </p:nvSpPr>
        <p:spPr>
          <a:xfrm>
            <a:off x="5891151" y="1878543"/>
            <a:ext cx="4468969" cy="2500648"/>
          </a:xfrm>
          <a:prstGeom prst="roundRect">
            <a:avLst/>
          </a:prstGeom>
          <a:noFill/>
          <a:ln w="762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角丸四角形 15"/>
          <p:cNvSpPr/>
          <p:nvPr/>
        </p:nvSpPr>
        <p:spPr>
          <a:xfrm>
            <a:off x="5877899" y="4450491"/>
            <a:ext cx="4468969" cy="2281613"/>
          </a:xfrm>
          <a:prstGeom prst="roundRect">
            <a:avLst/>
          </a:prstGeom>
          <a:noFill/>
          <a:ln w="762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0" y="1326524"/>
            <a:ext cx="33356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rgbClr val="0070C0"/>
                </a:solidFill>
              </a:rPr>
              <a:t>自分勝手な考え</a:t>
            </a:r>
            <a:endParaRPr kumimoji="1" lang="ja-JP" altLang="en-US" sz="3200" dirty="0">
              <a:solidFill>
                <a:srgbClr val="0070C0"/>
              </a:solidFill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47729" y="6273225"/>
            <a:ext cx="40439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rgbClr val="0070C0"/>
                </a:solidFill>
              </a:rPr>
              <a:t>そんなことわからない</a:t>
            </a:r>
            <a:endParaRPr kumimoji="1" lang="ja-JP" altLang="en-US" sz="3200" dirty="0">
              <a:solidFill>
                <a:srgbClr val="0070C0"/>
              </a:solidFill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8716851" y="1324377"/>
            <a:ext cx="33356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>
                <a:solidFill>
                  <a:srgbClr val="7030A0"/>
                </a:solidFill>
              </a:rPr>
              <a:t>B</a:t>
            </a:r>
            <a:r>
              <a:rPr kumimoji="1" lang="ja-JP" altLang="en-US" sz="3200" dirty="0" err="1" smtClean="0">
                <a:solidFill>
                  <a:srgbClr val="7030A0"/>
                </a:solidFill>
              </a:rPr>
              <a:t>さんが</a:t>
            </a:r>
            <a:r>
              <a:rPr kumimoji="1" lang="ja-JP" altLang="en-US" sz="3200" dirty="0" smtClean="0">
                <a:solidFill>
                  <a:srgbClr val="7030A0"/>
                </a:solidFill>
              </a:rPr>
              <a:t>心配</a:t>
            </a:r>
            <a:endParaRPr kumimoji="1" lang="ja-JP" altLang="en-US" sz="3200" dirty="0">
              <a:solidFill>
                <a:srgbClr val="7030A0"/>
              </a:solidFill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0287234" y="4299490"/>
            <a:ext cx="33356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rgbClr val="7030A0"/>
                </a:solidFill>
              </a:rPr>
              <a:t>人として</a:t>
            </a:r>
            <a:endParaRPr kumimoji="1" lang="en-US" altLang="ja-JP" sz="3200" dirty="0" smtClean="0">
              <a:solidFill>
                <a:srgbClr val="7030A0"/>
              </a:solidFill>
            </a:endParaRPr>
          </a:p>
          <a:p>
            <a:r>
              <a:rPr kumimoji="1" lang="ja-JP" altLang="en-US" sz="3200" dirty="0" smtClean="0">
                <a:solidFill>
                  <a:srgbClr val="7030A0"/>
                </a:solidFill>
              </a:rPr>
              <a:t>だめ</a:t>
            </a:r>
            <a:endParaRPr kumimoji="1" lang="en-US" altLang="ja-JP" sz="3200" dirty="0" smtClean="0">
              <a:solidFill>
                <a:srgbClr val="7030A0"/>
              </a:solidFill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708338" y="785609"/>
            <a:ext cx="5241888" cy="58477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③線で囲って名前をつける。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649057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528034" y="2884868"/>
            <a:ext cx="65553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 smtClean="0"/>
              <a:t>自分もこの考えと同じ</a:t>
            </a:r>
            <a:endParaRPr kumimoji="1" lang="ja-JP" altLang="en-US" sz="40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25887" y="3822880"/>
            <a:ext cx="65553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 smtClean="0"/>
              <a:t>自分はこの考えと違う</a:t>
            </a:r>
            <a:endParaRPr kumimoji="1" lang="ja-JP" altLang="en-US" sz="40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25887" y="5076583"/>
            <a:ext cx="974072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/>
              <a:t>人</a:t>
            </a:r>
            <a:r>
              <a:rPr lang="ja-JP" altLang="en-US" sz="4000" dirty="0" smtClean="0"/>
              <a:t>の意見を聞いて、考えが深まった。</a:t>
            </a:r>
            <a:endParaRPr lang="en-US" altLang="ja-JP" sz="4000" dirty="0" smtClean="0"/>
          </a:p>
          <a:p>
            <a:r>
              <a:rPr kumimoji="1" lang="ja-JP" altLang="en-US" sz="4000" dirty="0" smtClean="0"/>
              <a:t>「なるほど！」と納得した。</a:t>
            </a:r>
            <a:endParaRPr kumimoji="1" lang="en-US" altLang="ja-JP" sz="4000" dirty="0" smtClean="0"/>
          </a:p>
        </p:txBody>
      </p:sp>
      <p:sp>
        <p:nvSpPr>
          <p:cNvPr id="5" name="円/楕円 4"/>
          <p:cNvSpPr/>
          <p:nvPr/>
        </p:nvSpPr>
        <p:spPr>
          <a:xfrm>
            <a:off x="5460642" y="2794716"/>
            <a:ext cx="798490" cy="79849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円/楕円 5"/>
          <p:cNvSpPr/>
          <p:nvPr/>
        </p:nvSpPr>
        <p:spPr>
          <a:xfrm>
            <a:off x="5522890" y="3745605"/>
            <a:ext cx="798490" cy="79849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円/楕円 6"/>
          <p:cNvSpPr/>
          <p:nvPr/>
        </p:nvSpPr>
        <p:spPr>
          <a:xfrm>
            <a:off x="8701824" y="5339057"/>
            <a:ext cx="798490" cy="79849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72732" y="154544"/>
            <a:ext cx="10109916" cy="58477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④自分の考えと比べ、考えを伝え合う。</a:t>
            </a:r>
            <a:endParaRPr kumimoji="1" lang="en-US" altLang="ja-JP" sz="3200" dirty="0" smtClean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867438" y="978795"/>
            <a:ext cx="8860664" cy="584775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理由を言いながら、シールを貼って考えを伝える。</a:t>
            </a:r>
            <a:endParaRPr kumimoji="1" lang="ja-JP" altLang="en-US" sz="32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839532" y="1852412"/>
            <a:ext cx="9313571" cy="584775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グループに貼ってもいいし、ふせんに貼ってもよい。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799413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334850" y="128790"/>
            <a:ext cx="11552350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3200" dirty="0" smtClean="0">
                <a:solidFill>
                  <a:prstClr val="black"/>
                </a:solidFill>
              </a:rPr>
              <a:t>B </a:t>
            </a:r>
            <a:r>
              <a:rPr lang="ja-JP" altLang="en-US" sz="3200" dirty="0" smtClean="0">
                <a:solidFill>
                  <a:prstClr val="black"/>
                </a:solidFill>
              </a:rPr>
              <a:t>さんは、宿題をしてくるのをわすれました。１回ならいいと、答えを丸写ししました。あなたは、この行動をどう考えますか？</a:t>
            </a:r>
            <a:endParaRPr lang="ja-JP" altLang="en-US" sz="3200" dirty="0">
              <a:solidFill>
                <a:prstClr val="black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090929" y="1265148"/>
            <a:ext cx="17257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solidFill>
                  <a:prstClr val="black"/>
                </a:solidFill>
              </a:rPr>
              <a:t>賛成</a:t>
            </a:r>
            <a:endParaRPr lang="ja-JP" altLang="en-US" sz="3200" dirty="0">
              <a:solidFill>
                <a:prstClr val="black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913330" y="1251532"/>
            <a:ext cx="17257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solidFill>
                  <a:prstClr val="black"/>
                </a:solidFill>
              </a:rPr>
              <a:t>反対</a:t>
            </a:r>
            <a:endParaRPr lang="ja-JP" altLang="en-US" sz="3200" dirty="0">
              <a:solidFill>
                <a:prstClr val="black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468190" y="5074276"/>
            <a:ext cx="4121240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solidFill>
                  <a:prstClr val="black"/>
                </a:solidFill>
              </a:rPr>
              <a:t>１回だからよい</a:t>
            </a:r>
            <a:endParaRPr lang="en-US" altLang="ja-JP" sz="3200" dirty="0" smtClean="0">
              <a:solidFill>
                <a:prstClr val="black"/>
              </a:solidFill>
            </a:endParaRPr>
          </a:p>
          <a:p>
            <a:endParaRPr lang="en-US" altLang="ja-JP" sz="3200" dirty="0" smtClean="0">
              <a:solidFill>
                <a:prstClr val="black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463898" y="2043446"/>
            <a:ext cx="4121240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solidFill>
                  <a:prstClr val="black"/>
                </a:solidFill>
              </a:rPr>
              <a:t>宿題を出さないと居残りになるからよい</a:t>
            </a:r>
            <a:endParaRPr lang="en-US" altLang="ja-JP" sz="3200" dirty="0" smtClean="0">
              <a:solidFill>
                <a:prstClr val="black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448873" y="3393585"/>
            <a:ext cx="4121240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solidFill>
                  <a:prstClr val="black"/>
                </a:solidFill>
              </a:rPr>
              <a:t>出さないと成績が下がる</a:t>
            </a:r>
            <a:endParaRPr lang="en-US" altLang="ja-JP" sz="3200" dirty="0" smtClean="0">
              <a:solidFill>
                <a:prstClr val="black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014154" y="4489406"/>
            <a:ext cx="4121240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solidFill>
                  <a:prstClr val="black"/>
                </a:solidFill>
              </a:rPr>
              <a:t>ずるい</a:t>
            </a:r>
            <a:endParaRPr lang="en-US" altLang="ja-JP" sz="3200" dirty="0" smtClean="0">
              <a:solidFill>
                <a:prstClr val="black"/>
              </a:solidFill>
            </a:endParaRPr>
          </a:p>
          <a:p>
            <a:endParaRPr lang="en-US" altLang="ja-JP" sz="3200" dirty="0" smtClean="0">
              <a:solidFill>
                <a:prstClr val="black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998380" y="2078536"/>
            <a:ext cx="4121240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solidFill>
                  <a:prstClr val="black"/>
                </a:solidFill>
              </a:rPr>
              <a:t>自分のためにならない</a:t>
            </a:r>
            <a:endParaRPr lang="en-US" altLang="ja-JP" sz="3200" dirty="0" smtClean="0">
              <a:solidFill>
                <a:prstClr val="black"/>
              </a:solidFill>
            </a:endParaRPr>
          </a:p>
          <a:p>
            <a:endParaRPr lang="en-US" altLang="ja-JP" sz="3200" dirty="0" smtClean="0">
              <a:solidFill>
                <a:prstClr val="black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011634" y="3250513"/>
            <a:ext cx="4121240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solidFill>
                  <a:prstClr val="black"/>
                </a:solidFill>
              </a:rPr>
              <a:t>次も同じことをすると思う</a:t>
            </a:r>
            <a:endParaRPr lang="en-US" altLang="ja-JP" sz="3200" dirty="0" smtClean="0">
              <a:solidFill>
                <a:prstClr val="black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035993" y="5638368"/>
            <a:ext cx="4121240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solidFill>
                  <a:prstClr val="black"/>
                </a:solidFill>
              </a:rPr>
              <a:t>先生をだますことになる</a:t>
            </a:r>
            <a:endParaRPr lang="en-US" altLang="ja-JP" sz="3200" dirty="0" smtClean="0">
              <a:solidFill>
                <a:prstClr val="black"/>
              </a:solidFill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1300766" y="1841679"/>
            <a:ext cx="4468969" cy="2884867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1298619" y="4930462"/>
            <a:ext cx="4468969" cy="1431701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5891151" y="1878543"/>
            <a:ext cx="4468969" cy="2500648"/>
          </a:xfrm>
          <a:prstGeom prst="roundRect">
            <a:avLst/>
          </a:prstGeom>
          <a:noFill/>
          <a:ln w="762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5877899" y="4450491"/>
            <a:ext cx="4468969" cy="2281613"/>
          </a:xfrm>
          <a:prstGeom prst="roundRect">
            <a:avLst/>
          </a:prstGeom>
          <a:noFill/>
          <a:ln w="762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0" y="1326524"/>
            <a:ext cx="33356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solidFill>
                  <a:srgbClr val="0070C0"/>
                </a:solidFill>
              </a:rPr>
              <a:t>自分勝手な考え</a:t>
            </a:r>
            <a:endParaRPr lang="ja-JP" altLang="en-US" sz="3200" dirty="0">
              <a:solidFill>
                <a:srgbClr val="0070C0"/>
              </a:solidFill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47729" y="6273225"/>
            <a:ext cx="40439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solidFill>
                  <a:srgbClr val="0070C0"/>
                </a:solidFill>
              </a:rPr>
              <a:t>そんなことわからない</a:t>
            </a:r>
            <a:endParaRPr lang="ja-JP" altLang="en-US" sz="3200" dirty="0">
              <a:solidFill>
                <a:srgbClr val="0070C0"/>
              </a:solidFill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0374201" y="2810277"/>
            <a:ext cx="33356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dirty="0" smtClean="0">
                <a:solidFill>
                  <a:srgbClr val="7030A0"/>
                </a:solidFill>
              </a:rPr>
              <a:t>B</a:t>
            </a:r>
            <a:r>
              <a:rPr lang="ja-JP" altLang="en-US" sz="3200" dirty="0" err="1" smtClean="0">
                <a:solidFill>
                  <a:srgbClr val="7030A0"/>
                </a:solidFill>
              </a:rPr>
              <a:t>さん</a:t>
            </a:r>
            <a:r>
              <a:rPr lang="ja-JP" altLang="en-US" sz="3200" dirty="0" smtClean="0">
                <a:solidFill>
                  <a:srgbClr val="7030A0"/>
                </a:solidFill>
              </a:rPr>
              <a:t>が</a:t>
            </a:r>
            <a:endParaRPr lang="en-US" altLang="ja-JP" sz="3200" dirty="0" smtClean="0">
              <a:solidFill>
                <a:srgbClr val="7030A0"/>
              </a:solidFill>
            </a:endParaRPr>
          </a:p>
          <a:p>
            <a:r>
              <a:rPr lang="ja-JP" altLang="en-US" sz="3200" dirty="0" smtClean="0">
                <a:solidFill>
                  <a:srgbClr val="7030A0"/>
                </a:solidFill>
              </a:rPr>
              <a:t>心配</a:t>
            </a:r>
            <a:endParaRPr lang="ja-JP" altLang="en-US" sz="3200" dirty="0">
              <a:solidFill>
                <a:srgbClr val="7030A0"/>
              </a:solidFill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0287234" y="4299490"/>
            <a:ext cx="3335628" cy="1077218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solidFill>
                  <a:srgbClr val="7030A0"/>
                </a:solidFill>
              </a:rPr>
              <a:t>人として</a:t>
            </a:r>
            <a:endParaRPr lang="en-US" altLang="ja-JP" sz="3200" dirty="0" smtClean="0">
              <a:solidFill>
                <a:srgbClr val="7030A0"/>
              </a:solidFill>
            </a:endParaRPr>
          </a:p>
          <a:p>
            <a:r>
              <a:rPr lang="ja-JP" altLang="en-US" sz="3200" dirty="0" smtClean="0">
                <a:solidFill>
                  <a:srgbClr val="7030A0"/>
                </a:solidFill>
              </a:rPr>
              <a:t>だめ</a:t>
            </a:r>
            <a:endParaRPr lang="en-US" altLang="ja-JP" sz="3200" dirty="0" smtClean="0">
              <a:solidFill>
                <a:srgbClr val="7030A0"/>
              </a:solidFill>
            </a:endParaRPr>
          </a:p>
        </p:txBody>
      </p:sp>
      <p:sp>
        <p:nvSpPr>
          <p:cNvPr id="21" name="円/楕円 20"/>
          <p:cNvSpPr/>
          <p:nvPr/>
        </p:nvSpPr>
        <p:spPr>
          <a:xfrm>
            <a:off x="358928" y="5502265"/>
            <a:ext cx="798490" cy="79849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円/楕円 21"/>
          <p:cNvSpPr/>
          <p:nvPr/>
        </p:nvSpPr>
        <p:spPr>
          <a:xfrm>
            <a:off x="10414435" y="1816948"/>
            <a:ext cx="798490" cy="79849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円/楕円 22"/>
          <p:cNvSpPr/>
          <p:nvPr/>
        </p:nvSpPr>
        <p:spPr>
          <a:xfrm>
            <a:off x="11143304" y="1366374"/>
            <a:ext cx="798490" cy="79849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円/楕円 23"/>
          <p:cNvSpPr/>
          <p:nvPr/>
        </p:nvSpPr>
        <p:spPr>
          <a:xfrm>
            <a:off x="10440939" y="5395034"/>
            <a:ext cx="798490" cy="79849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円/楕円 24"/>
          <p:cNvSpPr/>
          <p:nvPr/>
        </p:nvSpPr>
        <p:spPr>
          <a:xfrm>
            <a:off x="11143305" y="4825192"/>
            <a:ext cx="798490" cy="79849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円/楕円 25"/>
          <p:cNvSpPr/>
          <p:nvPr/>
        </p:nvSpPr>
        <p:spPr>
          <a:xfrm>
            <a:off x="378807" y="4607743"/>
            <a:ext cx="798490" cy="79849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円/楕円 26"/>
          <p:cNvSpPr/>
          <p:nvPr/>
        </p:nvSpPr>
        <p:spPr>
          <a:xfrm>
            <a:off x="9852806" y="6001648"/>
            <a:ext cx="798490" cy="79849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746228" y="499101"/>
            <a:ext cx="10109916" cy="58477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200" dirty="0"/>
              <a:t>⑤</a:t>
            </a:r>
            <a:r>
              <a:rPr kumimoji="1" lang="ja-JP" altLang="en-US" sz="3200" dirty="0" smtClean="0"/>
              <a:t>自分の考えと比べ、考えを伝え合う。</a:t>
            </a:r>
            <a:r>
              <a:rPr kumimoji="1" lang="en-US" altLang="ja-JP" sz="3200" dirty="0" smtClean="0">
                <a:solidFill>
                  <a:srgbClr val="FF0000"/>
                </a:solidFill>
              </a:rPr>
              <a:t>※</a:t>
            </a:r>
            <a:r>
              <a:rPr kumimoji="1" lang="ja-JP" altLang="en-US" sz="3200" dirty="0" smtClean="0">
                <a:solidFill>
                  <a:srgbClr val="FF0000"/>
                </a:solidFill>
              </a:rPr>
              <a:t>シールを貼る。</a:t>
            </a:r>
            <a:endParaRPr kumimoji="1" lang="en-US" altLang="ja-JP" sz="3200" dirty="0" smtClean="0">
              <a:solidFill>
                <a:srgbClr val="FF0000"/>
              </a:solidFill>
            </a:endParaRPr>
          </a:p>
        </p:txBody>
      </p:sp>
      <p:sp>
        <p:nvSpPr>
          <p:cNvPr id="29" name="円/楕円 28"/>
          <p:cNvSpPr/>
          <p:nvPr/>
        </p:nvSpPr>
        <p:spPr>
          <a:xfrm>
            <a:off x="11211151" y="5767122"/>
            <a:ext cx="798490" cy="79849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650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334850" y="128790"/>
            <a:ext cx="11552350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3200" dirty="0" smtClean="0">
                <a:solidFill>
                  <a:prstClr val="black"/>
                </a:solidFill>
              </a:rPr>
              <a:t>B </a:t>
            </a:r>
            <a:r>
              <a:rPr lang="ja-JP" altLang="en-US" sz="3200" dirty="0" smtClean="0">
                <a:solidFill>
                  <a:prstClr val="black"/>
                </a:solidFill>
              </a:rPr>
              <a:t>さんは、宿題をしてくるのをわすれました。１回ならいいと、答えを丸写ししました。あなたは、この行動をどう考えますか？</a:t>
            </a:r>
            <a:endParaRPr lang="ja-JP" altLang="en-US" sz="3200" dirty="0">
              <a:solidFill>
                <a:prstClr val="black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105217" y="1236573"/>
            <a:ext cx="17257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solidFill>
                  <a:prstClr val="black"/>
                </a:solidFill>
              </a:rPr>
              <a:t>賛成</a:t>
            </a:r>
            <a:endParaRPr lang="ja-JP" altLang="en-US" sz="3200" dirty="0">
              <a:solidFill>
                <a:prstClr val="black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199079" y="1194382"/>
            <a:ext cx="17257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solidFill>
                  <a:prstClr val="black"/>
                </a:solidFill>
              </a:rPr>
              <a:t>反対</a:t>
            </a:r>
            <a:endParaRPr lang="ja-JP" altLang="en-US" sz="3200" dirty="0">
              <a:solidFill>
                <a:prstClr val="black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468190" y="5074276"/>
            <a:ext cx="4121240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solidFill>
                  <a:prstClr val="black"/>
                </a:solidFill>
              </a:rPr>
              <a:t>１回だからよい</a:t>
            </a:r>
            <a:endParaRPr lang="en-US" altLang="ja-JP" sz="3200" dirty="0" smtClean="0">
              <a:solidFill>
                <a:prstClr val="black"/>
              </a:solidFill>
            </a:endParaRPr>
          </a:p>
          <a:p>
            <a:endParaRPr lang="en-US" altLang="ja-JP" sz="3200" dirty="0" smtClean="0">
              <a:solidFill>
                <a:prstClr val="black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463898" y="2043446"/>
            <a:ext cx="4121240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solidFill>
                  <a:prstClr val="black"/>
                </a:solidFill>
              </a:rPr>
              <a:t>宿題を出さないと居残りになるからよい</a:t>
            </a:r>
            <a:endParaRPr lang="en-US" altLang="ja-JP" sz="3200" dirty="0" smtClean="0">
              <a:solidFill>
                <a:prstClr val="black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448873" y="3393585"/>
            <a:ext cx="4121240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solidFill>
                  <a:prstClr val="black"/>
                </a:solidFill>
              </a:rPr>
              <a:t>出さないと成績が下がる</a:t>
            </a:r>
            <a:endParaRPr lang="en-US" altLang="ja-JP" sz="3200" dirty="0" smtClean="0">
              <a:solidFill>
                <a:prstClr val="black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014154" y="4489406"/>
            <a:ext cx="4121240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solidFill>
                  <a:prstClr val="black"/>
                </a:solidFill>
              </a:rPr>
              <a:t>ずるい</a:t>
            </a:r>
            <a:endParaRPr lang="en-US" altLang="ja-JP" sz="3200" dirty="0" smtClean="0">
              <a:solidFill>
                <a:prstClr val="black"/>
              </a:solidFill>
            </a:endParaRPr>
          </a:p>
          <a:p>
            <a:endParaRPr lang="en-US" altLang="ja-JP" sz="3200" dirty="0" smtClean="0">
              <a:solidFill>
                <a:prstClr val="black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998380" y="2078536"/>
            <a:ext cx="4121240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solidFill>
                  <a:prstClr val="black"/>
                </a:solidFill>
              </a:rPr>
              <a:t>自分のためにならない</a:t>
            </a:r>
            <a:endParaRPr lang="en-US" altLang="ja-JP" sz="3200" dirty="0" smtClean="0">
              <a:solidFill>
                <a:prstClr val="black"/>
              </a:solidFill>
            </a:endParaRPr>
          </a:p>
          <a:p>
            <a:endParaRPr lang="en-US" altLang="ja-JP" sz="3200" dirty="0" smtClean="0">
              <a:solidFill>
                <a:prstClr val="black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011634" y="3250513"/>
            <a:ext cx="4121240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solidFill>
                  <a:prstClr val="black"/>
                </a:solidFill>
              </a:rPr>
              <a:t>次も同じことをすると思う</a:t>
            </a:r>
            <a:endParaRPr lang="en-US" altLang="ja-JP" sz="3200" dirty="0" smtClean="0">
              <a:solidFill>
                <a:prstClr val="black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035993" y="5638368"/>
            <a:ext cx="4121240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solidFill>
                  <a:prstClr val="black"/>
                </a:solidFill>
              </a:rPr>
              <a:t>先生をだますことになる</a:t>
            </a:r>
            <a:endParaRPr lang="en-US" altLang="ja-JP" sz="3200" dirty="0" smtClean="0">
              <a:solidFill>
                <a:prstClr val="black"/>
              </a:solidFill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1300766" y="1841679"/>
            <a:ext cx="4468969" cy="2884867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1298619" y="4930462"/>
            <a:ext cx="4468969" cy="1431701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5891151" y="1878543"/>
            <a:ext cx="4468969" cy="2500648"/>
          </a:xfrm>
          <a:prstGeom prst="roundRect">
            <a:avLst/>
          </a:prstGeom>
          <a:noFill/>
          <a:ln w="762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5877899" y="4450491"/>
            <a:ext cx="4468969" cy="2281613"/>
          </a:xfrm>
          <a:prstGeom prst="roundRect">
            <a:avLst/>
          </a:prstGeom>
          <a:noFill/>
          <a:ln w="762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0" y="1326524"/>
            <a:ext cx="33356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solidFill>
                  <a:srgbClr val="0070C0"/>
                </a:solidFill>
              </a:rPr>
              <a:t>自分勝手な考え</a:t>
            </a:r>
            <a:endParaRPr lang="ja-JP" altLang="en-US" sz="3200" dirty="0">
              <a:solidFill>
                <a:srgbClr val="0070C0"/>
              </a:solidFill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47729" y="6273225"/>
            <a:ext cx="40439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solidFill>
                  <a:srgbClr val="0070C0"/>
                </a:solidFill>
              </a:rPr>
              <a:t>そんなことわからない</a:t>
            </a:r>
            <a:endParaRPr lang="ja-JP" altLang="en-US" sz="3200" dirty="0">
              <a:solidFill>
                <a:srgbClr val="0070C0"/>
              </a:solidFill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0417063" y="2838852"/>
            <a:ext cx="33356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dirty="0" smtClean="0">
                <a:solidFill>
                  <a:srgbClr val="7030A0"/>
                </a:solidFill>
              </a:rPr>
              <a:t>B</a:t>
            </a:r>
            <a:r>
              <a:rPr lang="ja-JP" altLang="en-US" sz="3200" dirty="0" err="1" smtClean="0">
                <a:solidFill>
                  <a:srgbClr val="7030A0"/>
                </a:solidFill>
              </a:rPr>
              <a:t>さん</a:t>
            </a:r>
            <a:r>
              <a:rPr lang="ja-JP" altLang="en-US" sz="3200" dirty="0" smtClean="0">
                <a:solidFill>
                  <a:srgbClr val="7030A0"/>
                </a:solidFill>
              </a:rPr>
              <a:t>が</a:t>
            </a:r>
            <a:endParaRPr lang="en-US" altLang="ja-JP" sz="3200" dirty="0" smtClean="0">
              <a:solidFill>
                <a:srgbClr val="7030A0"/>
              </a:solidFill>
            </a:endParaRPr>
          </a:p>
          <a:p>
            <a:r>
              <a:rPr lang="ja-JP" altLang="en-US" sz="3200" dirty="0" smtClean="0">
                <a:solidFill>
                  <a:srgbClr val="7030A0"/>
                </a:solidFill>
              </a:rPr>
              <a:t>心配</a:t>
            </a:r>
            <a:endParaRPr lang="ja-JP" altLang="en-US" sz="3200" dirty="0">
              <a:solidFill>
                <a:srgbClr val="7030A0"/>
              </a:solidFill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0287234" y="4299490"/>
            <a:ext cx="33356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solidFill>
                  <a:srgbClr val="7030A0"/>
                </a:solidFill>
              </a:rPr>
              <a:t>人として</a:t>
            </a:r>
            <a:endParaRPr lang="en-US" altLang="ja-JP" sz="3200" dirty="0" smtClean="0">
              <a:solidFill>
                <a:srgbClr val="7030A0"/>
              </a:solidFill>
            </a:endParaRPr>
          </a:p>
          <a:p>
            <a:r>
              <a:rPr lang="ja-JP" altLang="en-US" sz="3200" dirty="0" smtClean="0">
                <a:solidFill>
                  <a:srgbClr val="7030A0"/>
                </a:solidFill>
              </a:rPr>
              <a:t>だめ</a:t>
            </a:r>
            <a:endParaRPr lang="en-US" altLang="ja-JP" sz="3200" dirty="0" smtClean="0">
              <a:solidFill>
                <a:srgbClr val="7030A0"/>
              </a:solidFill>
            </a:endParaRPr>
          </a:p>
        </p:txBody>
      </p:sp>
      <p:sp>
        <p:nvSpPr>
          <p:cNvPr id="21" name="円/楕円 20"/>
          <p:cNvSpPr/>
          <p:nvPr/>
        </p:nvSpPr>
        <p:spPr>
          <a:xfrm>
            <a:off x="358928" y="5502265"/>
            <a:ext cx="798490" cy="79849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円/楕円 21"/>
          <p:cNvSpPr/>
          <p:nvPr/>
        </p:nvSpPr>
        <p:spPr>
          <a:xfrm>
            <a:off x="10414435" y="1816948"/>
            <a:ext cx="798490" cy="79849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円/楕円 22"/>
          <p:cNvSpPr/>
          <p:nvPr/>
        </p:nvSpPr>
        <p:spPr>
          <a:xfrm>
            <a:off x="11143304" y="1366374"/>
            <a:ext cx="798490" cy="79849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円/楕円 23"/>
          <p:cNvSpPr/>
          <p:nvPr/>
        </p:nvSpPr>
        <p:spPr>
          <a:xfrm>
            <a:off x="10440939" y="5395034"/>
            <a:ext cx="798490" cy="79849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円/楕円 24"/>
          <p:cNvSpPr/>
          <p:nvPr/>
        </p:nvSpPr>
        <p:spPr>
          <a:xfrm>
            <a:off x="11143305" y="4825192"/>
            <a:ext cx="798490" cy="79849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円/楕円 25"/>
          <p:cNvSpPr/>
          <p:nvPr/>
        </p:nvSpPr>
        <p:spPr>
          <a:xfrm>
            <a:off x="378807" y="4607743"/>
            <a:ext cx="798490" cy="79849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円/楕円 26"/>
          <p:cNvSpPr/>
          <p:nvPr/>
        </p:nvSpPr>
        <p:spPr>
          <a:xfrm>
            <a:off x="9924848" y="6010886"/>
            <a:ext cx="798490" cy="79849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円/楕円 5"/>
          <p:cNvSpPr/>
          <p:nvPr/>
        </p:nvSpPr>
        <p:spPr>
          <a:xfrm>
            <a:off x="8093765" y="1111112"/>
            <a:ext cx="1099930" cy="821635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746228" y="499101"/>
            <a:ext cx="8583510" cy="58477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200" dirty="0"/>
              <a:t>⑥</a:t>
            </a:r>
            <a:r>
              <a:rPr kumimoji="1" lang="ja-JP" altLang="en-US" sz="3200" dirty="0" smtClean="0"/>
              <a:t>班の考えをまとめる。</a:t>
            </a:r>
            <a:r>
              <a:rPr kumimoji="1" lang="en-US" altLang="ja-JP" sz="3200" dirty="0" smtClean="0">
                <a:solidFill>
                  <a:srgbClr val="FF0000"/>
                </a:solidFill>
              </a:rPr>
              <a:t>※</a:t>
            </a:r>
            <a:r>
              <a:rPr kumimoji="1" lang="ja-JP" altLang="en-US" sz="3200" dirty="0" smtClean="0">
                <a:solidFill>
                  <a:srgbClr val="FF0000"/>
                </a:solidFill>
              </a:rPr>
              <a:t>多い意見を赤で囲む。</a:t>
            </a:r>
            <a:endParaRPr kumimoji="1" lang="en-US" altLang="ja-JP" sz="3200" dirty="0" smtClean="0">
              <a:solidFill>
                <a:srgbClr val="FF0000"/>
              </a:solidFill>
            </a:endParaRPr>
          </a:p>
        </p:txBody>
      </p:sp>
      <p:sp>
        <p:nvSpPr>
          <p:cNvPr id="29" name="円/楕円 28"/>
          <p:cNvSpPr/>
          <p:nvPr/>
        </p:nvSpPr>
        <p:spPr>
          <a:xfrm>
            <a:off x="11229444" y="5732965"/>
            <a:ext cx="798490" cy="79849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角丸四角形 31"/>
          <p:cNvSpPr/>
          <p:nvPr/>
        </p:nvSpPr>
        <p:spPr>
          <a:xfrm>
            <a:off x="5751443" y="4320209"/>
            <a:ext cx="6347792" cy="2537791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角丸四角形 32"/>
          <p:cNvSpPr/>
          <p:nvPr/>
        </p:nvSpPr>
        <p:spPr>
          <a:xfrm>
            <a:off x="5844208" y="1724647"/>
            <a:ext cx="6347792" cy="2537791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角丸四角形 33"/>
          <p:cNvSpPr/>
          <p:nvPr/>
        </p:nvSpPr>
        <p:spPr>
          <a:xfrm>
            <a:off x="5610846" y="4320209"/>
            <a:ext cx="6347792" cy="2537791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角丸四角形 34"/>
          <p:cNvSpPr/>
          <p:nvPr/>
        </p:nvSpPr>
        <p:spPr>
          <a:xfrm>
            <a:off x="5844208" y="4320209"/>
            <a:ext cx="6347792" cy="2537791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4402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334850" y="128790"/>
            <a:ext cx="11552350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3200" dirty="0" smtClean="0">
                <a:solidFill>
                  <a:prstClr val="black"/>
                </a:solidFill>
              </a:rPr>
              <a:t>B </a:t>
            </a:r>
            <a:r>
              <a:rPr lang="ja-JP" altLang="en-US" sz="3200" dirty="0" smtClean="0">
                <a:solidFill>
                  <a:prstClr val="black"/>
                </a:solidFill>
              </a:rPr>
              <a:t>さんは、宿題をしてくるのをわすれました。１回ならいいと、答えを丸写ししました。あなたは、この行動をどう考えますか？</a:t>
            </a:r>
            <a:endParaRPr lang="ja-JP" altLang="en-US" sz="3200" dirty="0">
              <a:solidFill>
                <a:prstClr val="black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948054" y="1222286"/>
            <a:ext cx="17257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solidFill>
                  <a:prstClr val="black"/>
                </a:solidFill>
              </a:rPr>
              <a:t>賛成</a:t>
            </a:r>
            <a:endParaRPr lang="ja-JP" altLang="en-US" sz="3200" dirty="0">
              <a:solidFill>
                <a:prstClr val="black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913455" y="1180094"/>
            <a:ext cx="10306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solidFill>
                  <a:prstClr val="black"/>
                </a:solidFill>
              </a:rPr>
              <a:t>反対</a:t>
            </a:r>
            <a:endParaRPr lang="ja-JP" altLang="en-US" sz="3200" dirty="0">
              <a:solidFill>
                <a:prstClr val="black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468190" y="5074276"/>
            <a:ext cx="4121240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solidFill>
                  <a:prstClr val="black"/>
                </a:solidFill>
              </a:rPr>
              <a:t>１回だからよい</a:t>
            </a:r>
            <a:endParaRPr lang="en-US" altLang="ja-JP" sz="3200" dirty="0" smtClean="0">
              <a:solidFill>
                <a:prstClr val="black"/>
              </a:solidFill>
            </a:endParaRPr>
          </a:p>
          <a:p>
            <a:endParaRPr lang="en-US" altLang="ja-JP" sz="3200" dirty="0" smtClean="0">
              <a:solidFill>
                <a:prstClr val="black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463898" y="2043446"/>
            <a:ext cx="4121240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solidFill>
                  <a:prstClr val="black"/>
                </a:solidFill>
              </a:rPr>
              <a:t>宿題を出さないと居残りになるからよい</a:t>
            </a:r>
            <a:endParaRPr lang="en-US" altLang="ja-JP" sz="3200" dirty="0" smtClean="0">
              <a:solidFill>
                <a:prstClr val="black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448873" y="3393585"/>
            <a:ext cx="4121240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solidFill>
                  <a:prstClr val="black"/>
                </a:solidFill>
              </a:rPr>
              <a:t>出さないと成績が下がる</a:t>
            </a:r>
            <a:endParaRPr lang="en-US" altLang="ja-JP" sz="3200" dirty="0" smtClean="0">
              <a:solidFill>
                <a:prstClr val="black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014154" y="4489406"/>
            <a:ext cx="4121240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solidFill>
                  <a:prstClr val="black"/>
                </a:solidFill>
              </a:rPr>
              <a:t>ずるい</a:t>
            </a:r>
            <a:endParaRPr lang="en-US" altLang="ja-JP" sz="3200" dirty="0" smtClean="0">
              <a:solidFill>
                <a:prstClr val="black"/>
              </a:solidFill>
            </a:endParaRPr>
          </a:p>
          <a:p>
            <a:endParaRPr lang="en-US" altLang="ja-JP" sz="3200" dirty="0" smtClean="0">
              <a:solidFill>
                <a:prstClr val="black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998380" y="2078536"/>
            <a:ext cx="4121240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solidFill>
                  <a:prstClr val="black"/>
                </a:solidFill>
              </a:rPr>
              <a:t>自分のためにならない</a:t>
            </a:r>
            <a:endParaRPr lang="en-US" altLang="ja-JP" sz="3200" dirty="0" smtClean="0">
              <a:solidFill>
                <a:prstClr val="black"/>
              </a:solidFill>
            </a:endParaRPr>
          </a:p>
          <a:p>
            <a:endParaRPr lang="en-US" altLang="ja-JP" sz="3200" dirty="0" smtClean="0">
              <a:solidFill>
                <a:prstClr val="black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011634" y="3250513"/>
            <a:ext cx="4121240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solidFill>
                  <a:prstClr val="black"/>
                </a:solidFill>
              </a:rPr>
              <a:t>次も同じことをすると思う</a:t>
            </a:r>
            <a:endParaRPr lang="en-US" altLang="ja-JP" sz="3200" dirty="0" smtClean="0">
              <a:solidFill>
                <a:prstClr val="black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035993" y="5638368"/>
            <a:ext cx="4121240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solidFill>
                  <a:prstClr val="black"/>
                </a:solidFill>
              </a:rPr>
              <a:t>先生をだますことになる</a:t>
            </a:r>
            <a:endParaRPr lang="en-US" altLang="ja-JP" sz="3200" dirty="0" smtClean="0">
              <a:solidFill>
                <a:prstClr val="black"/>
              </a:solidFill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1300766" y="1841679"/>
            <a:ext cx="4468969" cy="2884867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1298619" y="4930462"/>
            <a:ext cx="4468969" cy="1431701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5891151" y="1878543"/>
            <a:ext cx="4468969" cy="2500648"/>
          </a:xfrm>
          <a:prstGeom prst="roundRect">
            <a:avLst/>
          </a:prstGeom>
          <a:noFill/>
          <a:ln w="762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5877899" y="4450491"/>
            <a:ext cx="4468969" cy="2281613"/>
          </a:xfrm>
          <a:prstGeom prst="roundRect">
            <a:avLst/>
          </a:prstGeom>
          <a:noFill/>
          <a:ln w="762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0" y="1326524"/>
            <a:ext cx="33356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solidFill>
                  <a:srgbClr val="0070C0"/>
                </a:solidFill>
              </a:rPr>
              <a:t>自分勝手な考え</a:t>
            </a:r>
            <a:endParaRPr lang="ja-JP" altLang="en-US" sz="3200" dirty="0">
              <a:solidFill>
                <a:srgbClr val="0070C0"/>
              </a:solidFill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47729" y="6273225"/>
            <a:ext cx="40439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solidFill>
                  <a:srgbClr val="0070C0"/>
                </a:solidFill>
              </a:rPr>
              <a:t>そんなことわからない</a:t>
            </a:r>
            <a:endParaRPr lang="ja-JP" altLang="en-US" sz="3200" dirty="0">
              <a:solidFill>
                <a:srgbClr val="0070C0"/>
              </a:solidFill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0345626" y="2767414"/>
            <a:ext cx="33356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dirty="0" smtClean="0">
                <a:solidFill>
                  <a:srgbClr val="7030A0"/>
                </a:solidFill>
              </a:rPr>
              <a:t>B</a:t>
            </a:r>
            <a:r>
              <a:rPr lang="ja-JP" altLang="en-US" sz="3200" dirty="0" err="1" smtClean="0">
                <a:solidFill>
                  <a:srgbClr val="7030A0"/>
                </a:solidFill>
              </a:rPr>
              <a:t>さん</a:t>
            </a:r>
            <a:r>
              <a:rPr lang="ja-JP" altLang="en-US" sz="3200" dirty="0" smtClean="0">
                <a:solidFill>
                  <a:srgbClr val="7030A0"/>
                </a:solidFill>
              </a:rPr>
              <a:t>が</a:t>
            </a:r>
            <a:endParaRPr lang="en-US" altLang="ja-JP" sz="3200" dirty="0" smtClean="0">
              <a:solidFill>
                <a:srgbClr val="7030A0"/>
              </a:solidFill>
            </a:endParaRPr>
          </a:p>
          <a:p>
            <a:r>
              <a:rPr lang="ja-JP" altLang="en-US" sz="3200" dirty="0" smtClean="0">
                <a:solidFill>
                  <a:srgbClr val="7030A0"/>
                </a:solidFill>
              </a:rPr>
              <a:t>心配</a:t>
            </a:r>
            <a:endParaRPr lang="ja-JP" altLang="en-US" sz="3200" dirty="0">
              <a:solidFill>
                <a:srgbClr val="7030A0"/>
              </a:solidFill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0344385" y="4285203"/>
            <a:ext cx="33356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solidFill>
                  <a:srgbClr val="7030A0"/>
                </a:solidFill>
              </a:rPr>
              <a:t>人として</a:t>
            </a:r>
            <a:endParaRPr lang="en-US" altLang="ja-JP" sz="3200" dirty="0" smtClean="0">
              <a:solidFill>
                <a:srgbClr val="7030A0"/>
              </a:solidFill>
            </a:endParaRPr>
          </a:p>
          <a:p>
            <a:r>
              <a:rPr lang="ja-JP" altLang="en-US" sz="3200" dirty="0" smtClean="0">
                <a:solidFill>
                  <a:srgbClr val="7030A0"/>
                </a:solidFill>
              </a:rPr>
              <a:t>だめ</a:t>
            </a:r>
            <a:endParaRPr lang="en-US" altLang="ja-JP" sz="3200" dirty="0" smtClean="0">
              <a:solidFill>
                <a:srgbClr val="7030A0"/>
              </a:solidFill>
            </a:endParaRPr>
          </a:p>
        </p:txBody>
      </p:sp>
      <p:sp>
        <p:nvSpPr>
          <p:cNvPr id="21" name="円/楕円 20"/>
          <p:cNvSpPr/>
          <p:nvPr/>
        </p:nvSpPr>
        <p:spPr>
          <a:xfrm>
            <a:off x="358928" y="5502265"/>
            <a:ext cx="798490" cy="79849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円/楕円 21"/>
          <p:cNvSpPr/>
          <p:nvPr/>
        </p:nvSpPr>
        <p:spPr>
          <a:xfrm>
            <a:off x="10414435" y="1816948"/>
            <a:ext cx="798490" cy="79849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円/楕円 22"/>
          <p:cNvSpPr/>
          <p:nvPr/>
        </p:nvSpPr>
        <p:spPr>
          <a:xfrm>
            <a:off x="11143304" y="1366374"/>
            <a:ext cx="798490" cy="79849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円/楕円 23"/>
          <p:cNvSpPr/>
          <p:nvPr/>
        </p:nvSpPr>
        <p:spPr>
          <a:xfrm>
            <a:off x="10440939" y="5395034"/>
            <a:ext cx="798490" cy="79849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円/楕円 24"/>
          <p:cNvSpPr/>
          <p:nvPr/>
        </p:nvSpPr>
        <p:spPr>
          <a:xfrm>
            <a:off x="11143305" y="4825192"/>
            <a:ext cx="798490" cy="79849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円/楕円 25"/>
          <p:cNvSpPr/>
          <p:nvPr/>
        </p:nvSpPr>
        <p:spPr>
          <a:xfrm>
            <a:off x="378807" y="4607743"/>
            <a:ext cx="798490" cy="79849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円/楕円 26"/>
          <p:cNvSpPr/>
          <p:nvPr/>
        </p:nvSpPr>
        <p:spPr>
          <a:xfrm>
            <a:off x="9852806" y="5990607"/>
            <a:ext cx="798490" cy="79849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円/楕円 5"/>
          <p:cNvSpPr/>
          <p:nvPr/>
        </p:nvSpPr>
        <p:spPr>
          <a:xfrm>
            <a:off x="8865290" y="1082537"/>
            <a:ext cx="1099930" cy="821635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746228" y="499101"/>
            <a:ext cx="10809668" cy="58477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200" dirty="0"/>
              <a:t>⑦</a:t>
            </a:r>
            <a:r>
              <a:rPr kumimoji="1" lang="ja-JP" altLang="en-US" sz="3200" dirty="0" smtClean="0"/>
              <a:t>班の考えをまとめる。</a:t>
            </a:r>
            <a:r>
              <a:rPr kumimoji="1" lang="en-US" altLang="ja-JP" sz="3200" dirty="0" smtClean="0">
                <a:solidFill>
                  <a:srgbClr val="FF0000"/>
                </a:solidFill>
              </a:rPr>
              <a:t>※</a:t>
            </a:r>
            <a:r>
              <a:rPr kumimoji="1" lang="ja-JP" altLang="en-US" sz="3200" dirty="0" smtClean="0">
                <a:solidFill>
                  <a:srgbClr val="FF0000"/>
                </a:solidFill>
              </a:rPr>
              <a:t>新しく出た言葉を台紙に書き加える。</a:t>
            </a:r>
            <a:endParaRPr kumimoji="1" lang="en-US" altLang="ja-JP" sz="3200" dirty="0" smtClean="0">
              <a:solidFill>
                <a:srgbClr val="FF0000"/>
              </a:solidFill>
            </a:endParaRPr>
          </a:p>
        </p:txBody>
      </p:sp>
      <p:sp>
        <p:nvSpPr>
          <p:cNvPr id="29" name="円/楕円 28"/>
          <p:cNvSpPr/>
          <p:nvPr/>
        </p:nvSpPr>
        <p:spPr>
          <a:xfrm>
            <a:off x="11229444" y="5732965"/>
            <a:ext cx="798490" cy="79849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角丸四角形 31"/>
          <p:cNvSpPr/>
          <p:nvPr/>
        </p:nvSpPr>
        <p:spPr>
          <a:xfrm>
            <a:off x="5751443" y="4320209"/>
            <a:ext cx="6347792" cy="2537791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角丸四角形 30"/>
          <p:cNvSpPr/>
          <p:nvPr/>
        </p:nvSpPr>
        <p:spPr>
          <a:xfrm>
            <a:off x="5844208" y="4215434"/>
            <a:ext cx="6347792" cy="2537791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角丸四角形 32"/>
          <p:cNvSpPr/>
          <p:nvPr/>
        </p:nvSpPr>
        <p:spPr>
          <a:xfrm>
            <a:off x="5844208" y="1724647"/>
            <a:ext cx="6347792" cy="2537791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角丸四角形 33"/>
          <p:cNvSpPr/>
          <p:nvPr/>
        </p:nvSpPr>
        <p:spPr>
          <a:xfrm>
            <a:off x="5844208" y="4320209"/>
            <a:ext cx="6347792" cy="2537791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4071938" y="1200149"/>
            <a:ext cx="48148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rgbClr val="7030A0"/>
                </a:solidFill>
              </a:rPr>
              <a:t>クラスの雰囲気が悪くなる</a:t>
            </a:r>
            <a:endParaRPr kumimoji="1" lang="ja-JP" altLang="en-US" sz="3200" dirty="0">
              <a:solidFill>
                <a:srgbClr val="7030A0"/>
              </a:solidFill>
            </a:endParaRPr>
          </a:p>
        </p:txBody>
      </p:sp>
      <p:sp>
        <p:nvSpPr>
          <p:cNvPr id="35" name="角丸四角形 34"/>
          <p:cNvSpPr/>
          <p:nvPr/>
        </p:nvSpPr>
        <p:spPr>
          <a:xfrm>
            <a:off x="5625133" y="4320209"/>
            <a:ext cx="6347792" cy="2537791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2343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4419</TotalTime>
  <Words>697</Words>
  <Application>Microsoft Office PowerPoint</Application>
  <PresentationFormat>ワイド画面</PresentationFormat>
  <Paragraphs>105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3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講座授業事例集</dc:title>
  <dc:creator>佐賀県教育センター</dc:creator>
  <cp:lastModifiedBy>納塚 真紀子</cp:lastModifiedBy>
  <cp:revision>325</cp:revision>
  <cp:lastPrinted>2017-01-27T09:59:59Z</cp:lastPrinted>
  <dcterms:created xsi:type="dcterms:W3CDTF">2016-07-21T10:34:52Z</dcterms:created>
  <dcterms:modified xsi:type="dcterms:W3CDTF">2017-01-27T10:00:11Z</dcterms:modified>
</cp:coreProperties>
</file>