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574" r:id="rId2"/>
    <p:sldId id="548" r:id="rId3"/>
    <p:sldId id="371" r:id="rId4"/>
    <p:sldId id="556" r:id="rId5"/>
    <p:sldId id="557" r:id="rId6"/>
    <p:sldId id="576" r:id="rId7"/>
    <p:sldId id="594" r:id="rId8"/>
    <p:sldId id="551" r:id="rId9"/>
    <p:sldId id="581" r:id="rId10"/>
    <p:sldId id="554" r:id="rId11"/>
    <p:sldId id="553" r:id="rId12"/>
    <p:sldId id="552" r:id="rId13"/>
    <p:sldId id="582" r:id="rId14"/>
    <p:sldId id="562" r:id="rId15"/>
    <p:sldId id="583" r:id="rId16"/>
    <p:sldId id="560" r:id="rId17"/>
    <p:sldId id="441" r:id="rId18"/>
    <p:sldId id="572" r:id="rId19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B35"/>
    <a:srgbClr val="CCFF66"/>
    <a:srgbClr val="FFCCFF"/>
    <a:srgbClr val="FF99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anken10\Desktop\&#25105;&#12364;&#23478;&#12398;&#22823;&#20107;&#12395;&#20351;&#12387;&#12390;&#12356;&#12427;&#29289;&#65297;&#65293;&#652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9695308248267"/>
          <c:y val="0.17907358052103611"/>
          <c:w val="0.57165413475742055"/>
          <c:h val="0.73669246493259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5715188036585995"/>
                  <c:y val="0.169920918749542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02868729558482"/>
                      <c:h val="0.2026308661599114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6653417659537377E-4"/>
                  <c:y val="7.50813705632797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3C636A-EF1E-43A1-BE5B-B0EABADB8717}" type="CATEGORYNAME">
                      <a:rPr lang="ja-JP" altLang="en-US" sz="3600" smtClean="0"/>
                      <a:pPr>
                        <a:defRPr sz="3600">
                          <a:solidFill>
                            <a:schemeClr val="tx1"/>
                          </a:solidFill>
                        </a:defRPr>
                      </a:pPr>
                      <a:t>[分類名]</a:t>
                    </a:fld>
                    <a:r>
                      <a:rPr lang="ja-JP" altLang="en-US" sz="3600" dirty="0" smtClean="0"/>
                      <a:t>　</a:t>
                    </a:r>
                    <a:fld id="{F4DDFFEA-D9F4-404F-AA91-F3FE4C41F6E8}" type="PERCENTAGE">
                      <a:rPr lang="en-US" altLang="ja-JP" sz="3600" baseline="0" smtClean="0"/>
                      <a:pPr>
                        <a:defRPr sz="3600">
                          <a:solidFill>
                            <a:schemeClr val="tx1"/>
                          </a:solidFill>
                        </a:defRPr>
                      </a:pPr>
                      <a:t>[パーセンテージ]</a:t>
                    </a:fld>
                    <a:endParaRPr lang="ja-JP" altLang="en-US" sz="36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86596160894546"/>
                      <c:h val="0.2777122367231913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865079844141062"/>
                  <c:y val="-0.38726180606323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Sheet1!$D$4:$D$6</c:f>
              <c:strCache>
                <c:ptCount val="3"/>
                <c:pt idx="0">
                  <c:v>リユース</c:v>
                </c:pt>
                <c:pt idx="1">
                  <c:v>リサイクル</c:v>
                </c:pt>
                <c:pt idx="2">
                  <c:v>ごみ</c:v>
                </c:pt>
              </c:strCache>
            </c:strRef>
          </c:cat>
          <c:val>
            <c:numRef>
              <c:f>Sheet1!$E$4:$E$6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77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200" dirty="0">
                <a:solidFill>
                  <a:sysClr val="windowText" lastClr="000000"/>
                </a:solidFill>
              </a:rPr>
              <a:t>自分の大事に</a:t>
            </a:r>
            <a:r>
              <a:rPr lang="ja-JP" altLang="en-US" sz="3200" dirty="0" err="1">
                <a:solidFill>
                  <a:sysClr val="windowText" lastClr="000000"/>
                </a:solidFill>
              </a:rPr>
              <a:t>な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がーく使っている物（年</a:t>
            </a:r>
            <a:r>
              <a:rPr lang="ja-JP" altLang="en-US" sz="3200" dirty="0" smtClean="0">
                <a:solidFill>
                  <a:sysClr val="windowText" lastClr="000000"/>
                </a:solidFill>
              </a:rPr>
              <a:t>）１年　組</a:t>
            </a:r>
            <a:endParaRPr lang="ja-JP" altLang="en-US" sz="3200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Sheet1!$B$23:$B$33</c:f>
              <c:strCache>
                <c:ptCount val="11"/>
                <c:pt idx="0">
                  <c:v>シャープペン</c:v>
                </c:pt>
                <c:pt idx="1">
                  <c:v>水筒</c:v>
                </c:pt>
                <c:pt idx="2">
                  <c:v>財布</c:v>
                </c:pt>
                <c:pt idx="3">
                  <c:v>鉛筆削り</c:v>
                </c:pt>
                <c:pt idx="4">
                  <c:v>下敷き</c:v>
                </c:pt>
                <c:pt idx="5">
                  <c:v>ぬいぐるみ</c:v>
                </c:pt>
                <c:pt idx="6">
                  <c:v>習字道具</c:v>
                </c:pt>
                <c:pt idx="7">
                  <c:v>クッション</c:v>
                </c:pt>
                <c:pt idx="8">
                  <c:v>学習机</c:v>
                </c:pt>
                <c:pt idx="9">
                  <c:v>ピアノ</c:v>
                </c:pt>
                <c:pt idx="10">
                  <c:v>練習用Ｔボール</c:v>
                </c:pt>
              </c:strCache>
            </c:strRef>
          </c:cat>
          <c:val>
            <c:numRef>
              <c:f>Sheet1!$C$23:$C$33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13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5838984"/>
        <c:axId val="295836632"/>
      </c:barChart>
      <c:catAx>
        <c:axId val="295838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5836632"/>
        <c:crosses val="autoZero"/>
        <c:auto val="1"/>
        <c:lblAlgn val="ctr"/>
        <c:lblOffset val="100"/>
        <c:noMultiLvlLbl val="0"/>
      </c:catAx>
      <c:valAx>
        <c:axId val="295836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9583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3076364" cy="513508"/>
          </a:xfrm>
          <a:prstGeom prst="rect">
            <a:avLst/>
          </a:prstGeom>
        </p:spPr>
        <p:txBody>
          <a:bodyPr vert="horz" lIns="94927" tIns="47465" rIns="94927" bIns="4746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721112"/>
            <a:ext cx="3076364" cy="513506"/>
          </a:xfrm>
          <a:prstGeom prst="rect">
            <a:avLst/>
          </a:prstGeom>
        </p:spPr>
        <p:txBody>
          <a:bodyPr vert="horz" lIns="94927" tIns="47465" rIns="94927" bIns="4746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5" y="9721112"/>
            <a:ext cx="3076364" cy="513506"/>
          </a:xfrm>
          <a:prstGeom prst="rect">
            <a:avLst/>
          </a:prstGeom>
        </p:spPr>
        <p:txBody>
          <a:bodyPr vert="horz" lIns="94927" tIns="47465" rIns="94927" bIns="47465" rtlCol="0" anchor="b"/>
          <a:lstStyle>
            <a:lvl1pPr algn="r">
              <a:defRPr sz="1200"/>
            </a:lvl1pPr>
          </a:lstStyle>
          <a:p>
            <a:fld id="{3500539A-740F-48D6-88EE-53EA662E1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21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9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0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17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89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56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14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70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3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9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D9DF-80DF-4E75-859A-CE5A308DAEC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75D4-AFC0-496B-A2E3-4DA8C75D0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0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2825706" y="286618"/>
            <a:ext cx="9345370" cy="4532243"/>
          </a:xfrm>
          <a:prstGeom prst="rect">
            <a:avLst/>
          </a:prstGeom>
          <a:solidFill>
            <a:srgbClr val="CC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1952" y="5124261"/>
            <a:ext cx="11205971" cy="1569660"/>
          </a:xfrm>
          <a:prstGeom prst="rect">
            <a:avLst/>
          </a:prstGeom>
          <a:solidFill>
            <a:srgbClr val="85FB35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prstClr val="black"/>
                </a:solidFill>
              </a:rPr>
              <a:t>第３時目</a:t>
            </a:r>
            <a:r>
              <a:rPr lang="ja-JP" altLang="en-US" sz="4800" dirty="0">
                <a:solidFill>
                  <a:prstClr val="black"/>
                </a:solidFill>
              </a:rPr>
              <a:t>：</a:t>
            </a:r>
            <a:r>
              <a:rPr lang="ja-JP" altLang="en-US" sz="4800" dirty="0" smtClean="0">
                <a:solidFill>
                  <a:prstClr val="black"/>
                </a:solidFill>
              </a:rPr>
              <a:t>今日は、前回２回分の学習をもとに、考えていきましょう。</a:t>
            </a:r>
            <a:endParaRPr lang="ja-JP" altLang="en-US" sz="48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210" y="2966886"/>
            <a:ext cx="2717443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prstClr val="black"/>
                </a:solidFill>
              </a:rPr>
              <a:t>第２時目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09" y="496346"/>
            <a:ext cx="2717443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prstClr val="black"/>
                </a:solidFill>
              </a:rPr>
              <a:t>第１時目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63811" y="462111"/>
            <a:ext cx="9069161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</a:rPr>
              <a:t>◯たくさん安い物を作った結果、どんな事が起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　</a:t>
            </a:r>
            <a:r>
              <a:rPr lang="ja-JP" altLang="en-US" sz="3600" dirty="0" smtClean="0">
                <a:solidFill>
                  <a:prstClr val="black"/>
                </a:solidFill>
              </a:rPr>
              <a:t>きているだろうか？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 smtClean="0">
                <a:solidFill>
                  <a:prstClr val="black"/>
                </a:solidFill>
              </a:rPr>
              <a:t>　たくさ</a:t>
            </a:r>
            <a:r>
              <a:rPr lang="ja-JP" altLang="en-US" sz="3600" dirty="0">
                <a:solidFill>
                  <a:prstClr val="black"/>
                </a:solidFill>
              </a:rPr>
              <a:t>ん</a:t>
            </a:r>
            <a:r>
              <a:rPr lang="ja-JP" altLang="en-US" sz="3600" dirty="0" smtClean="0">
                <a:solidFill>
                  <a:prstClr val="black"/>
                </a:solidFill>
              </a:rPr>
              <a:t>の物を捨てた結果、どんな事が起き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>
                <a:solidFill>
                  <a:prstClr val="black"/>
                </a:solidFill>
              </a:rPr>
              <a:t>　</a:t>
            </a:r>
            <a:r>
              <a:rPr lang="ja-JP" altLang="en-US" sz="3600" dirty="0" err="1" smtClean="0">
                <a:solidFill>
                  <a:prstClr val="black"/>
                </a:solidFill>
              </a:rPr>
              <a:t>て</a:t>
            </a:r>
            <a:r>
              <a:rPr lang="ja-JP" altLang="en-US" sz="3600" dirty="0" smtClean="0">
                <a:solidFill>
                  <a:prstClr val="black"/>
                </a:solidFill>
              </a:rPr>
              <a:t>いるだろうか？</a:t>
            </a:r>
            <a:r>
              <a:rPr lang="ja-JP" altLang="en-US" sz="3600" dirty="0">
                <a:solidFill>
                  <a:prstClr val="black"/>
                </a:solidFill>
              </a:rPr>
              <a:t>　</a:t>
            </a:r>
            <a:endParaRPr lang="en-US" altLang="ja-JP" sz="3600" dirty="0" smtClean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63811" y="2954250"/>
            <a:ext cx="905628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</a:rPr>
              <a:t>◯ごみを増やさないためには、どうしたらよい　　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 smtClean="0">
                <a:solidFill>
                  <a:prstClr val="black"/>
                </a:solidFill>
              </a:rPr>
              <a:t>　だろうか？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 smtClean="0">
                <a:solidFill>
                  <a:prstClr val="black"/>
                </a:solidFill>
              </a:rPr>
              <a:t>◯循環型社会と４Ｒ</a:t>
            </a:r>
            <a:endParaRPr lang="ja-JP" altLang="en-US" sz="36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239086" y="4113116"/>
            <a:ext cx="504967" cy="61985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1235423" y="1572376"/>
            <a:ext cx="504967" cy="98036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6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71222" y="669701"/>
            <a:ext cx="837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衣服のリサイクル率が低い理由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56455" y="2502759"/>
            <a:ext cx="6400801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たくさんの費用がかかる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2282" y="4451727"/>
            <a:ext cx="9234153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安い衣服がたくさん輸入されている</a:t>
            </a:r>
            <a:endParaRPr kumimoji="1" lang="ja-JP" altLang="en-US" sz="4800" dirty="0"/>
          </a:p>
        </p:txBody>
      </p:sp>
      <p:sp>
        <p:nvSpPr>
          <p:cNvPr id="5" name="加算記号 4"/>
          <p:cNvSpPr/>
          <p:nvPr/>
        </p:nvSpPr>
        <p:spPr>
          <a:xfrm>
            <a:off x="5679583" y="3490175"/>
            <a:ext cx="579549" cy="60530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7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70387" y="2964753"/>
            <a:ext cx="957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簡単</a:t>
            </a:r>
            <a:r>
              <a:rPr lang="ja-JP" altLang="en-US" sz="5400" dirty="0" smtClean="0"/>
              <a:t>に解決する問題でない？！</a:t>
            </a:r>
            <a:endParaRPr kumimoji="1" lang="ja-JP" altLang="en-US" sz="5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11024"/>
          <a:stretch/>
        </p:blipFill>
        <p:spPr>
          <a:xfrm>
            <a:off x="301310" y="671153"/>
            <a:ext cx="11302553" cy="583267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08" y="671154"/>
            <a:ext cx="3672840" cy="77194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45204" y="5595777"/>
            <a:ext cx="4397857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１</a:t>
            </a:r>
            <a:r>
              <a:rPr lang="ja-JP" altLang="en-US" sz="4000" dirty="0" smtClean="0"/>
              <a:t>－○ </a:t>
            </a:r>
            <a:r>
              <a:rPr kumimoji="1" lang="ja-JP" altLang="en-US" sz="4000" dirty="0" smtClean="0"/>
              <a:t>前回</a:t>
            </a:r>
            <a:r>
              <a:rPr kumimoji="1" lang="ja-JP" altLang="en-US" sz="4000" dirty="0" smtClean="0"/>
              <a:t>の授業</a:t>
            </a:r>
            <a:endParaRPr kumimoji="1" lang="ja-JP" altLang="en-US" sz="4000" dirty="0"/>
          </a:p>
        </p:txBody>
      </p:sp>
      <p:sp>
        <p:nvSpPr>
          <p:cNvPr id="5" name="角丸四角形 4"/>
          <p:cNvSpPr/>
          <p:nvPr/>
        </p:nvSpPr>
        <p:spPr>
          <a:xfrm>
            <a:off x="8641724" y="4378817"/>
            <a:ext cx="1944710" cy="7469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6679096" y="6096000"/>
            <a:ext cx="5092194" cy="684726"/>
          </a:xfrm>
          <a:prstGeom prst="wedgeRectCallout">
            <a:avLst>
              <a:gd name="adj1" fmla="val 10565"/>
              <a:gd name="adj2" fmla="val -1982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104" y="6150114"/>
            <a:ext cx="5167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全部に共通する考え方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445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形吹き出し 4"/>
          <p:cNvSpPr/>
          <p:nvPr/>
        </p:nvSpPr>
        <p:spPr>
          <a:xfrm>
            <a:off x="344557" y="4267200"/>
            <a:ext cx="11357113" cy="2451652"/>
          </a:xfrm>
          <a:prstGeom prst="cloudCallout">
            <a:avLst>
              <a:gd name="adj1" fmla="val -996"/>
              <a:gd name="adj2" fmla="val -71013"/>
            </a:avLst>
          </a:prstGeom>
          <a:solidFill>
            <a:srgbClr val="85F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19251" r="5367" b="12094"/>
          <a:stretch/>
        </p:blipFill>
        <p:spPr>
          <a:xfrm>
            <a:off x="755373" y="291549"/>
            <a:ext cx="6718853" cy="194807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02947" y="4844815"/>
            <a:ext cx="1018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/>
              <a:t>物の一生を考えてみよう</a:t>
            </a:r>
            <a:endParaRPr kumimoji="1" lang="ja-JP" altLang="en-US" sz="7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2539" y="2504661"/>
            <a:ext cx="10230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「物の命を大切にする」こと。</a:t>
            </a:r>
            <a:endParaRPr kumimoji="1" lang="ja-JP" altLang="en-US" sz="6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26016" y="861391"/>
            <a:ext cx="2478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とは、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863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777794" y="488531"/>
            <a:ext cx="12337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再生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49561" y="5906775"/>
            <a:ext cx="123371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消費</a:t>
            </a:r>
          </a:p>
        </p:txBody>
      </p:sp>
      <p:sp>
        <p:nvSpPr>
          <p:cNvPr id="12" name="下矢印 11"/>
          <p:cNvSpPr/>
          <p:nvPr/>
        </p:nvSpPr>
        <p:spPr>
          <a:xfrm>
            <a:off x="3006679" y="3474547"/>
            <a:ext cx="580571" cy="5679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rot="4766191">
            <a:off x="6092248" y="1424159"/>
            <a:ext cx="775847" cy="470322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 rot="3326029">
            <a:off x="7223769" y="3299455"/>
            <a:ext cx="799088" cy="290719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 flipH="1">
            <a:off x="2865339" y="495415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フリーフォーム 27"/>
          <p:cNvSpPr/>
          <p:nvPr/>
        </p:nvSpPr>
        <p:spPr>
          <a:xfrm rot="10800000" flipH="1">
            <a:off x="7922228" y="4660287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フリーフォーム 28"/>
          <p:cNvSpPr/>
          <p:nvPr/>
        </p:nvSpPr>
        <p:spPr>
          <a:xfrm rot="16200000" flipH="1">
            <a:off x="3236121" y="4755660"/>
            <a:ext cx="1792400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フリーフォーム 29"/>
          <p:cNvSpPr/>
          <p:nvPr/>
        </p:nvSpPr>
        <p:spPr>
          <a:xfrm rot="5400000" flipH="1">
            <a:off x="7844565" y="326755"/>
            <a:ext cx="2010560" cy="2165420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38019" y="2674201"/>
            <a:ext cx="25544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</a:rPr>
              <a:t>生産・販売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999352" y="2509619"/>
            <a:ext cx="12337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回収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16014" y="4085201"/>
            <a:ext cx="126693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購入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9352" y="3894966"/>
            <a:ext cx="123371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分別</a:t>
            </a:r>
          </a:p>
        </p:txBody>
      </p:sp>
      <p:sp>
        <p:nvSpPr>
          <p:cNvPr id="21" name="下矢印 20"/>
          <p:cNvSpPr/>
          <p:nvPr/>
        </p:nvSpPr>
        <p:spPr>
          <a:xfrm rot="10800000">
            <a:off x="9325924" y="3242446"/>
            <a:ext cx="580571" cy="59508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42172" y="1197811"/>
            <a:ext cx="3003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リサイクル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Recycle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作りかえる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77985" y="4089515"/>
            <a:ext cx="238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リユース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Reuse</a:t>
            </a:r>
            <a:r>
              <a:rPr lang="ja-JP" altLang="en-US" sz="2400" dirty="0" smtClean="0"/>
              <a:t>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くり返し使う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3622916"/>
            <a:ext cx="3284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リデュース（</a:t>
            </a:r>
            <a:r>
              <a:rPr kumimoji="1" lang="en-US" altLang="ja-JP" sz="2400" dirty="0" smtClean="0"/>
              <a:t>Reduce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ごみの発生を減らす</a:t>
            </a:r>
            <a:endParaRPr kumimoji="1" lang="en-US" altLang="ja-JP" sz="24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0" y="4546373"/>
            <a:ext cx="371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リフューズ</a:t>
            </a:r>
            <a:r>
              <a:rPr lang="ja-JP" altLang="en-US" sz="2400" dirty="0"/>
              <a:t>（</a:t>
            </a:r>
            <a:r>
              <a:rPr lang="en-US" altLang="ja-JP" sz="2400" dirty="0" smtClean="0"/>
              <a:t>Refuse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kumimoji="1" lang="ja-JP" altLang="en-US" sz="2400" dirty="0" smtClean="0"/>
              <a:t>無駄な物を買わない）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6457" y="152308"/>
            <a:ext cx="2461185" cy="707886"/>
          </a:xfrm>
          <a:prstGeom prst="rect">
            <a:avLst/>
          </a:prstGeom>
          <a:solidFill>
            <a:srgbClr val="85FB3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服の一生</a:t>
            </a:r>
            <a:endParaRPr kumimoji="1" lang="ja-JP" altLang="en-US" sz="4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" y="1085862"/>
            <a:ext cx="1585554" cy="15855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29" y="1008563"/>
            <a:ext cx="1090041" cy="1090041"/>
          </a:xfrm>
          <a:prstGeom prst="rect">
            <a:avLst/>
          </a:prstGeom>
        </p:spPr>
      </p:pic>
      <p:sp>
        <p:nvSpPr>
          <p:cNvPr id="26" name="フリーフォーム 25"/>
          <p:cNvSpPr/>
          <p:nvPr/>
        </p:nvSpPr>
        <p:spPr>
          <a:xfrm rot="16200000" flipH="1">
            <a:off x="3249568" y="4739043"/>
            <a:ext cx="1792400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フリーフォーム 31"/>
          <p:cNvSpPr/>
          <p:nvPr/>
        </p:nvSpPr>
        <p:spPr>
          <a:xfrm flipH="1">
            <a:off x="2872001" y="479541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下矢印 32"/>
          <p:cNvSpPr/>
          <p:nvPr/>
        </p:nvSpPr>
        <p:spPr>
          <a:xfrm rot="10800000">
            <a:off x="9329164" y="3258693"/>
            <a:ext cx="580571" cy="595085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3021030" y="3475441"/>
            <a:ext cx="580571" cy="567997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下矢印 34"/>
          <p:cNvSpPr/>
          <p:nvPr/>
        </p:nvSpPr>
        <p:spPr>
          <a:xfrm rot="3326029">
            <a:off x="7238947" y="3304197"/>
            <a:ext cx="799088" cy="2907195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 rot="4766191">
            <a:off x="6096515" y="1426894"/>
            <a:ext cx="775847" cy="4703220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フリーフォーム 37"/>
          <p:cNvSpPr/>
          <p:nvPr/>
        </p:nvSpPr>
        <p:spPr>
          <a:xfrm>
            <a:off x="7904922" y="5839533"/>
            <a:ext cx="4064165" cy="859809"/>
          </a:xfrm>
          <a:custGeom>
            <a:avLst/>
            <a:gdLst>
              <a:gd name="connsiteX0" fmla="*/ 2156346 w 2442949"/>
              <a:gd name="connsiteY0" fmla="*/ 0 h 859809"/>
              <a:gd name="connsiteX1" fmla="*/ 2442949 w 2442949"/>
              <a:gd name="connsiteY1" fmla="*/ 286603 h 859809"/>
              <a:gd name="connsiteX2" fmla="*/ 2299648 w 2442949"/>
              <a:gd name="connsiteY2" fmla="*/ 286603 h 859809"/>
              <a:gd name="connsiteX3" fmla="*/ 2299647 w 2442949"/>
              <a:gd name="connsiteY3" fmla="*/ 358254 h 859809"/>
              <a:gd name="connsiteX4" fmla="*/ 1798092 w 2442949"/>
              <a:gd name="connsiteY4" fmla="*/ 859809 h 859809"/>
              <a:gd name="connsiteX5" fmla="*/ 0 w 2442949"/>
              <a:gd name="connsiteY5" fmla="*/ 859809 h 859809"/>
              <a:gd name="connsiteX6" fmla="*/ 0 w 2442949"/>
              <a:gd name="connsiteY6" fmla="*/ 573206 h 859809"/>
              <a:gd name="connsiteX7" fmla="*/ 1798093 w 2442949"/>
              <a:gd name="connsiteY7" fmla="*/ 573206 h 859809"/>
              <a:gd name="connsiteX8" fmla="*/ 2013045 w 2442949"/>
              <a:gd name="connsiteY8" fmla="*/ 358254 h 859809"/>
              <a:gd name="connsiteX9" fmla="*/ 2013045 w 2442949"/>
              <a:gd name="connsiteY9" fmla="*/ 286603 h 859809"/>
              <a:gd name="connsiteX10" fmla="*/ 1869743 w 2442949"/>
              <a:gd name="connsiteY10" fmla="*/ 286603 h 859809"/>
              <a:gd name="connsiteX11" fmla="*/ 2156346 w 2442949"/>
              <a:gd name="connsiteY11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2949" h="859809">
                <a:moveTo>
                  <a:pt x="2156346" y="0"/>
                </a:moveTo>
                <a:lnTo>
                  <a:pt x="2442949" y="286603"/>
                </a:lnTo>
                <a:lnTo>
                  <a:pt x="2299648" y="286603"/>
                </a:lnTo>
                <a:cubicBezTo>
                  <a:pt x="2299648" y="310487"/>
                  <a:pt x="2299647" y="334370"/>
                  <a:pt x="2299647" y="358254"/>
                </a:cubicBezTo>
                <a:cubicBezTo>
                  <a:pt x="2299647" y="635255"/>
                  <a:pt x="2075093" y="859809"/>
                  <a:pt x="1798092" y="859809"/>
                </a:cubicBezTo>
                <a:lnTo>
                  <a:pt x="0" y="859809"/>
                </a:lnTo>
                <a:lnTo>
                  <a:pt x="0" y="573206"/>
                </a:lnTo>
                <a:lnTo>
                  <a:pt x="1798093" y="573206"/>
                </a:lnTo>
                <a:cubicBezTo>
                  <a:pt x="1916808" y="573206"/>
                  <a:pt x="2013045" y="476969"/>
                  <a:pt x="2013045" y="358254"/>
                </a:cubicBezTo>
                <a:lnTo>
                  <a:pt x="2013045" y="286603"/>
                </a:lnTo>
                <a:lnTo>
                  <a:pt x="1869743" y="286603"/>
                </a:lnTo>
                <a:lnTo>
                  <a:pt x="21563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rot="10800000" flipH="1">
            <a:off x="7922228" y="4660287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9458544" y="1832158"/>
            <a:ext cx="2005575" cy="578350"/>
          </a:xfrm>
          <a:custGeom>
            <a:avLst/>
            <a:gdLst>
              <a:gd name="connsiteX0" fmla="*/ 2156346 w 2442949"/>
              <a:gd name="connsiteY0" fmla="*/ 0 h 859809"/>
              <a:gd name="connsiteX1" fmla="*/ 2442949 w 2442949"/>
              <a:gd name="connsiteY1" fmla="*/ 286603 h 859809"/>
              <a:gd name="connsiteX2" fmla="*/ 2299648 w 2442949"/>
              <a:gd name="connsiteY2" fmla="*/ 286603 h 859809"/>
              <a:gd name="connsiteX3" fmla="*/ 2299647 w 2442949"/>
              <a:gd name="connsiteY3" fmla="*/ 358254 h 859809"/>
              <a:gd name="connsiteX4" fmla="*/ 1798092 w 2442949"/>
              <a:gd name="connsiteY4" fmla="*/ 859809 h 859809"/>
              <a:gd name="connsiteX5" fmla="*/ 0 w 2442949"/>
              <a:gd name="connsiteY5" fmla="*/ 859809 h 859809"/>
              <a:gd name="connsiteX6" fmla="*/ 0 w 2442949"/>
              <a:gd name="connsiteY6" fmla="*/ 573206 h 859809"/>
              <a:gd name="connsiteX7" fmla="*/ 1798093 w 2442949"/>
              <a:gd name="connsiteY7" fmla="*/ 573206 h 859809"/>
              <a:gd name="connsiteX8" fmla="*/ 2013045 w 2442949"/>
              <a:gd name="connsiteY8" fmla="*/ 358254 h 859809"/>
              <a:gd name="connsiteX9" fmla="*/ 2013045 w 2442949"/>
              <a:gd name="connsiteY9" fmla="*/ 286603 h 859809"/>
              <a:gd name="connsiteX10" fmla="*/ 1869743 w 2442949"/>
              <a:gd name="connsiteY10" fmla="*/ 286603 h 859809"/>
              <a:gd name="connsiteX11" fmla="*/ 2156346 w 2442949"/>
              <a:gd name="connsiteY11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2949" h="859809">
                <a:moveTo>
                  <a:pt x="2156346" y="0"/>
                </a:moveTo>
                <a:lnTo>
                  <a:pt x="2442949" y="286603"/>
                </a:lnTo>
                <a:lnTo>
                  <a:pt x="2299648" y="286603"/>
                </a:lnTo>
                <a:cubicBezTo>
                  <a:pt x="2299648" y="310487"/>
                  <a:pt x="2299647" y="334370"/>
                  <a:pt x="2299647" y="358254"/>
                </a:cubicBezTo>
                <a:cubicBezTo>
                  <a:pt x="2299647" y="635255"/>
                  <a:pt x="2075093" y="859809"/>
                  <a:pt x="1798092" y="859809"/>
                </a:cubicBezTo>
                <a:lnTo>
                  <a:pt x="0" y="859809"/>
                </a:lnTo>
                <a:lnTo>
                  <a:pt x="0" y="573206"/>
                </a:lnTo>
                <a:lnTo>
                  <a:pt x="1798093" y="573206"/>
                </a:lnTo>
                <a:cubicBezTo>
                  <a:pt x="1916808" y="573206"/>
                  <a:pt x="2013045" y="476969"/>
                  <a:pt x="2013045" y="358254"/>
                </a:cubicBezTo>
                <a:lnTo>
                  <a:pt x="2013045" y="286603"/>
                </a:lnTo>
                <a:lnTo>
                  <a:pt x="1869743" y="286603"/>
                </a:lnTo>
                <a:lnTo>
                  <a:pt x="21563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5400000" flipH="1">
            <a:off x="7824238" y="322013"/>
            <a:ext cx="2010560" cy="2165420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379988" y="5131647"/>
            <a:ext cx="162300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捨てる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506573" y="730394"/>
            <a:ext cx="136983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利用さ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れない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33718" y="966394"/>
            <a:ext cx="104974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「物の命を大切にする」には、</a:t>
            </a:r>
            <a:endParaRPr kumimoji="1" lang="en-US" altLang="ja-JP" sz="6600" dirty="0" smtClean="0"/>
          </a:p>
          <a:p>
            <a:r>
              <a:rPr kumimoji="1" lang="ja-JP" altLang="en-US" sz="6600" dirty="0" smtClean="0"/>
              <a:t>まずどうすることが大切？！</a:t>
            </a:r>
            <a:endParaRPr kumimoji="1" lang="ja-JP" altLang="en-US" sz="6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3718" y="4285256"/>
            <a:ext cx="11011437" cy="1107996"/>
          </a:xfrm>
          <a:prstGeom prst="rect">
            <a:avLst/>
          </a:prstGeom>
          <a:noFill/>
          <a:ln w="76200">
            <a:solidFill>
              <a:srgbClr val="85FB3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物の</a:t>
            </a:r>
            <a:r>
              <a:rPr lang="ja-JP" altLang="en-US" sz="6600" dirty="0" smtClean="0"/>
              <a:t>循環はどこから始まる？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8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777794" y="488531"/>
            <a:ext cx="12337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再生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49561" y="5906775"/>
            <a:ext cx="123371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消費</a:t>
            </a:r>
          </a:p>
        </p:txBody>
      </p:sp>
      <p:sp>
        <p:nvSpPr>
          <p:cNvPr id="12" name="下矢印 11"/>
          <p:cNvSpPr/>
          <p:nvPr/>
        </p:nvSpPr>
        <p:spPr>
          <a:xfrm>
            <a:off x="3006679" y="3474547"/>
            <a:ext cx="580571" cy="5679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rot="4766191">
            <a:off x="6092248" y="1424159"/>
            <a:ext cx="775847" cy="470322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 rot="3326029">
            <a:off x="7223769" y="3299455"/>
            <a:ext cx="799088" cy="290719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 flipH="1">
            <a:off x="2865339" y="495415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フリーフォーム 27"/>
          <p:cNvSpPr/>
          <p:nvPr/>
        </p:nvSpPr>
        <p:spPr>
          <a:xfrm rot="10800000" flipH="1">
            <a:off x="7922228" y="4660287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フリーフォーム 28"/>
          <p:cNvSpPr/>
          <p:nvPr/>
        </p:nvSpPr>
        <p:spPr>
          <a:xfrm rot="16200000" flipH="1">
            <a:off x="3236121" y="4755660"/>
            <a:ext cx="1792400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フリーフォーム 29"/>
          <p:cNvSpPr/>
          <p:nvPr/>
        </p:nvSpPr>
        <p:spPr>
          <a:xfrm rot="5400000" flipH="1">
            <a:off x="7844565" y="326755"/>
            <a:ext cx="2010560" cy="2165420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38019" y="2674201"/>
            <a:ext cx="25544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</a:rPr>
              <a:t>生産・販売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999352" y="2509619"/>
            <a:ext cx="123371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回収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16014" y="4085201"/>
            <a:ext cx="126693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購入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9352" y="3894966"/>
            <a:ext cx="123371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分別</a:t>
            </a:r>
          </a:p>
        </p:txBody>
      </p:sp>
      <p:sp>
        <p:nvSpPr>
          <p:cNvPr id="21" name="下矢印 20"/>
          <p:cNvSpPr/>
          <p:nvPr/>
        </p:nvSpPr>
        <p:spPr>
          <a:xfrm rot="10800000">
            <a:off x="9325924" y="3242446"/>
            <a:ext cx="580571" cy="59508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42172" y="1197811"/>
            <a:ext cx="3003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リサイクル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Recycle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作りかえる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77985" y="4089515"/>
            <a:ext cx="238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リユース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Reuse</a:t>
            </a:r>
            <a:r>
              <a:rPr lang="ja-JP" altLang="en-US" sz="2400" dirty="0" smtClean="0"/>
              <a:t>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くり返し使う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3622916"/>
            <a:ext cx="3284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リデュース（</a:t>
            </a:r>
            <a:r>
              <a:rPr kumimoji="1" lang="en-US" altLang="ja-JP" sz="2400" dirty="0" smtClean="0"/>
              <a:t>Reduce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ごみの発生を減らす</a:t>
            </a:r>
            <a:endParaRPr kumimoji="1" lang="en-US" altLang="ja-JP" sz="24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0" y="4546373"/>
            <a:ext cx="371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リフューズ</a:t>
            </a:r>
            <a:r>
              <a:rPr lang="ja-JP" altLang="en-US" sz="2400" dirty="0"/>
              <a:t>（</a:t>
            </a:r>
            <a:r>
              <a:rPr lang="en-US" altLang="ja-JP" sz="2400" dirty="0" smtClean="0"/>
              <a:t>Refuse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kumimoji="1" lang="ja-JP" altLang="en-US" sz="2400" dirty="0" smtClean="0"/>
              <a:t>無駄な物を買わない）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6457" y="152308"/>
            <a:ext cx="2461185" cy="707886"/>
          </a:xfrm>
          <a:prstGeom prst="rect">
            <a:avLst/>
          </a:prstGeom>
          <a:solidFill>
            <a:srgbClr val="85FB3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服の一生</a:t>
            </a:r>
            <a:endParaRPr kumimoji="1" lang="ja-JP" altLang="en-US" sz="4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" y="1085862"/>
            <a:ext cx="1585554" cy="15855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29" y="1008563"/>
            <a:ext cx="1090041" cy="1090041"/>
          </a:xfrm>
          <a:prstGeom prst="rect">
            <a:avLst/>
          </a:prstGeom>
        </p:spPr>
      </p:pic>
      <p:sp>
        <p:nvSpPr>
          <p:cNvPr id="26" name="フリーフォーム 25"/>
          <p:cNvSpPr/>
          <p:nvPr/>
        </p:nvSpPr>
        <p:spPr>
          <a:xfrm rot="16200000" flipH="1">
            <a:off x="3249568" y="4739043"/>
            <a:ext cx="1792400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フリーフォーム 31"/>
          <p:cNvSpPr/>
          <p:nvPr/>
        </p:nvSpPr>
        <p:spPr>
          <a:xfrm flipH="1">
            <a:off x="2872001" y="479541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下矢印 32"/>
          <p:cNvSpPr/>
          <p:nvPr/>
        </p:nvSpPr>
        <p:spPr>
          <a:xfrm rot="10800000">
            <a:off x="9329164" y="3258693"/>
            <a:ext cx="580571" cy="595085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3021030" y="3475441"/>
            <a:ext cx="580571" cy="567997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下矢印 34"/>
          <p:cNvSpPr/>
          <p:nvPr/>
        </p:nvSpPr>
        <p:spPr>
          <a:xfrm rot="3326029">
            <a:off x="7238947" y="3304197"/>
            <a:ext cx="799088" cy="2907195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 rot="4766191">
            <a:off x="6096515" y="1426894"/>
            <a:ext cx="775847" cy="4703220"/>
          </a:xfrm>
          <a:prstGeom prst="downArrow">
            <a:avLst/>
          </a:pr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フリーフォーム 37"/>
          <p:cNvSpPr/>
          <p:nvPr/>
        </p:nvSpPr>
        <p:spPr>
          <a:xfrm>
            <a:off x="7904922" y="5839533"/>
            <a:ext cx="4064165" cy="859809"/>
          </a:xfrm>
          <a:custGeom>
            <a:avLst/>
            <a:gdLst>
              <a:gd name="connsiteX0" fmla="*/ 2156346 w 2442949"/>
              <a:gd name="connsiteY0" fmla="*/ 0 h 859809"/>
              <a:gd name="connsiteX1" fmla="*/ 2442949 w 2442949"/>
              <a:gd name="connsiteY1" fmla="*/ 286603 h 859809"/>
              <a:gd name="connsiteX2" fmla="*/ 2299648 w 2442949"/>
              <a:gd name="connsiteY2" fmla="*/ 286603 h 859809"/>
              <a:gd name="connsiteX3" fmla="*/ 2299647 w 2442949"/>
              <a:gd name="connsiteY3" fmla="*/ 358254 h 859809"/>
              <a:gd name="connsiteX4" fmla="*/ 1798092 w 2442949"/>
              <a:gd name="connsiteY4" fmla="*/ 859809 h 859809"/>
              <a:gd name="connsiteX5" fmla="*/ 0 w 2442949"/>
              <a:gd name="connsiteY5" fmla="*/ 859809 h 859809"/>
              <a:gd name="connsiteX6" fmla="*/ 0 w 2442949"/>
              <a:gd name="connsiteY6" fmla="*/ 573206 h 859809"/>
              <a:gd name="connsiteX7" fmla="*/ 1798093 w 2442949"/>
              <a:gd name="connsiteY7" fmla="*/ 573206 h 859809"/>
              <a:gd name="connsiteX8" fmla="*/ 2013045 w 2442949"/>
              <a:gd name="connsiteY8" fmla="*/ 358254 h 859809"/>
              <a:gd name="connsiteX9" fmla="*/ 2013045 w 2442949"/>
              <a:gd name="connsiteY9" fmla="*/ 286603 h 859809"/>
              <a:gd name="connsiteX10" fmla="*/ 1869743 w 2442949"/>
              <a:gd name="connsiteY10" fmla="*/ 286603 h 859809"/>
              <a:gd name="connsiteX11" fmla="*/ 2156346 w 2442949"/>
              <a:gd name="connsiteY11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2949" h="859809">
                <a:moveTo>
                  <a:pt x="2156346" y="0"/>
                </a:moveTo>
                <a:lnTo>
                  <a:pt x="2442949" y="286603"/>
                </a:lnTo>
                <a:lnTo>
                  <a:pt x="2299648" y="286603"/>
                </a:lnTo>
                <a:cubicBezTo>
                  <a:pt x="2299648" y="310487"/>
                  <a:pt x="2299647" y="334370"/>
                  <a:pt x="2299647" y="358254"/>
                </a:cubicBezTo>
                <a:cubicBezTo>
                  <a:pt x="2299647" y="635255"/>
                  <a:pt x="2075093" y="859809"/>
                  <a:pt x="1798092" y="859809"/>
                </a:cubicBezTo>
                <a:lnTo>
                  <a:pt x="0" y="859809"/>
                </a:lnTo>
                <a:lnTo>
                  <a:pt x="0" y="573206"/>
                </a:lnTo>
                <a:lnTo>
                  <a:pt x="1798093" y="573206"/>
                </a:lnTo>
                <a:cubicBezTo>
                  <a:pt x="1916808" y="573206"/>
                  <a:pt x="2013045" y="476969"/>
                  <a:pt x="2013045" y="358254"/>
                </a:cubicBezTo>
                <a:lnTo>
                  <a:pt x="2013045" y="286603"/>
                </a:lnTo>
                <a:lnTo>
                  <a:pt x="1869743" y="286603"/>
                </a:lnTo>
                <a:lnTo>
                  <a:pt x="21563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rot="10800000" flipH="1">
            <a:off x="7922228" y="4660287"/>
            <a:ext cx="2154248" cy="2052174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9458544" y="1832158"/>
            <a:ext cx="2005575" cy="578350"/>
          </a:xfrm>
          <a:custGeom>
            <a:avLst/>
            <a:gdLst>
              <a:gd name="connsiteX0" fmla="*/ 2156346 w 2442949"/>
              <a:gd name="connsiteY0" fmla="*/ 0 h 859809"/>
              <a:gd name="connsiteX1" fmla="*/ 2442949 w 2442949"/>
              <a:gd name="connsiteY1" fmla="*/ 286603 h 859809"/>
              <a:gd name="connsiteX2" fmla="*/ 2299648 w 2442949"/>
              <a:gd name="connsiteY2" fmla="*/ 286603 h 859809"/>
              <a:gd name="connsiteX3" fmla="*/ 2299647 w 2442949"/>
              <a:gd name="connsiteY3" fmla="*/ 358254 h 859809"/>
              <a:gd name="connsiteX4" fmla="*/ 1798092 w 2442949"/>
              <a:gd name="connsiteY4" fmla="*/ 859809 h 859809"/>
              <a:gd name="connsiteX5" fmla="*/ 0 w 2442949"/>
              <a:gd name="connsiteY5" fmla="*/ 859809 h 859809"/>
              <a:gd name="connsiteX6" fmla="*/ 0 w 2442949"/>
              <a:gd name="connsiteY6" fmla="*/ 573206 h 859809"/>
              <a:gd name="connsiteX7" fmla="*/ 1798093 w 2442949"/>
              <a:gd name="connsiteY7" fmla="*/ 573206 h 859809"/>
              <a:gd name="connsiteX8" fmla="*/ 2013045 w 2442949"/>
              <a:gd name="connsiteY8" fmla="*/ 358254 h 859809"/>
              <a:gd name="connsiteX9" fmla="*/ 2013045 w 2442949"/>
              <a:gd name="connsiteY9" fmla="*/ 286603 h 859809"/>
              <a:gd name="connsiteX10" fmla="*/ 1869743 w 2442949"/>
              <a:gd name="connsiteY10" fmla="*/ 286603 h 859809"/>
              <a:gd name="connsiteX11" fmla="*/ 2156346 w 2442949"/>
              <a:gd name="connsiteY11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2949" h="859809">
                <a:moveTo>
                  <a:pt x="2156346" y="0"/>
                </a:moveTo>
                <a:lnTo>
                  <a:pt x="2442949" y="286603"/>
                </a:lnTo>
                <a:lnTo>
                  <a:pt x="2299648" y="286603"/>
                </a:lnTo>
                <a:cubicBezTo>
                  <a:pt x="2299648" y="310487"/>
                  <a:pt x="2299647" y="334370"/>
                  <a:pt x="2299647" y="358254"/>
                </a:cubicBezTo>
                <a:cubicBezTo>
                  <a:pt x="2299647" y="635255"/>
                  <a:pt x="2075093" y="859809"/>
                  <a:pt x="1798092" y="859809"/>
                </a:cubicBezTo>
                <a:lnTo>
                  <a:pt x="0" y="859809"/>
                </a:lnTo>
                <a:lnTo>
                  <a:pt x="0" y="573206"/>
                </a:lnTo>
                <a:lnTo>
                  <a:pt x="1798093" y="573206"/>
                </a:lnTo>
                <a:cubicBezTo>
                  <a:pt x="1916808" y="573206"/>
                  <a:pt x="2013045" y="476969"/>
                  <a:pt x="2013045" y="358254"/>
                </a:cubicBezTo>
                <a:lnTo>
                  <a:pt x="2013045" y="286603"/>
                </a:lnTo>
                <a:lnTo>
                  <a:pt x="1869743" y="286603"/>
                </a:lnTo>
                <a:lnTo>
                  <a:pt x="215634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5400000" flipH="1">
            <a:off x="7824238" y="322013"/>
            <a:ext cx="2010560" cy="2165420"/>
          </a:xfrm>
          <a:custGeom>
            <a:avLst/>
            <a:gdLst>
              <a:gd name="connsiteX0" fmla="*/ 0 w 3023958"/>
              <a:gd name="connsiteY0" fmla="*/ 0 h 3390367"/>
              <a:gd name="connsiteX1" fmla="*/ 724219 w 3023958"/>
              <a:gd name="connsiteY1" fmla="*/ 0 h 3390367"/>
              <a:gd name="connsiteX2" fmla="*/ 2724469 w 3023958"/>
              <a:gd name="connsiteY2" fmla="*/ 2000250 h 3390367"/>
              <a:gd name="connsiteX3" fmla="*/ 2724469 w 3023958"/>
              <a:gd name="connsiteY3" fmla="*/ 2466274 h 3390367"/>
              <a:gd name="connsiteX4" fmla="*/ 3023958 w 3023958"/>
              <a:gd name="connsiteY4" fmla="*/ 2466274 h 3390367"/>
              <a:gd name="connsiteX5" fmla="*/ 2363578 w 3023958"/>
              <a:gd name="connsiteY5" fmla="*/ 3390367 h 3390367"/>
              <a:gd name="connsiteX6" fmla="*/ 1703198 w 3023958"/>
              <a:gd name="connsiteY6" fmla="*/ 2466274 h 3390367"/>
              <a:gd name="connsiteX7" fmla="*/ 2002687 w 3023958"/>
              <a:gd name="connsiteY7" fmla="*/ 2466274 h 3390367"/>
              <a:gd name="connsiteX8" fmla="*/ 2002687 w 3023958"/>
              <a:gd name="connsiteY8" fmla="*/ 2000250 h 3390367"/>
              <a:gd name="connsiteX9" fmla="*/ 724218 w 3023958"/>
              <a:gd name="connsiteY9" fmla="*/ 721781 h 3390367"/>
              <a:gd name="connsiteX10" fmla="*/ 0 w 3023958"/>
              <a:gd name="connsiteY10" fmla="*/ 721781 h 3390367"/>
              <a:gd name="connsiteX11" fmla="*/ 0 w 3023958"/>
              <a:gd name="connsiteY11" fmla="*/ 0 h 33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958" h="3390367">
                <a:moveTo>
                  <a:pt x="0" y="0"/>
                </a:moveTo>
                <a:lnTo>
                  <a:pt x="724219" y="0"/>
                </a:lnTo>
                <a:cubicBezTo>
                  <a:pt x="1828927" y="0"/>
                  <a:pt x="2724469" y="895542"/>
                  <a:pt x="2724469" y="2000250"/>
                </a:cubicBezTo>
                <a:lnTo>
                  <a:pt x="2724469" y="2466274"/>
                </a:lnTo>
                <a:lnTo>
                  <a:pt x="3023958" y="2466274"/>
                </a:lnTo>
                <a:lnTo>
                  <a:pt x="2363578" y="3390367"/>
                </a:lnTo>
                <a:lnTo>
                  <a:pt x="1703198" y="2466274"/>
                </a:lnTo>
                <a:lnTo>
                  <a:pt x="2002687" y="2466274"/>
                </a:lnTo>
                <a:lnTo>
                  <a:pt x="2002687" y="2000250"/>
                </a:lnTo>
                <a:cubicBezTo>
                  <a:pt x="2002687" y="1294171"/>
                  <a:pt x="1430297" y="721781"/>
                  <a:pt x="724218" y="721781"/>
                </a:cubicBezTo>
                <a:lnTo>
                  <a:pt x="0" y="721781"/>
                </a:lnTo>
                <a:lnTo>
                  <a:pt x="0" y="0"/>
                </a:lnTo>
                <a:close/>
              </a:path>
            </a:pathLst>
          </a:custGeom>
          <a:solidFill>
            <a:srgbClr val="85FB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379988" y="5131647"/>
            <a:ext cx="162300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捨てる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506573" y="730394"/>
            <a:ext cx="136983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利用さ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れない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88136" y="2963311"/>
            <a:ext cx="3140322" cy="1077218"/>
          </a:xfrm>
          <a:prstGeom prst="rect">
            <a:avLst/>
          </a:prstGeom>
          <a:solidFill>
            <a:srgbClr val="FFFF00"/>
          </a:solidFill>
          <a:ln w="76200">
            <a:solidFill>
              <a:srgbClr val="85FB3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フリーマーケット・バザーなど</a:t>
            </a:r>
            <a:endParaRPr kumimoji="1" lang="ja-JP" altLang="en-US" sz="32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951992" y="4989837"/>
            <a:ext cx="2897853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85FB35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いる人にあげる</a:t>
            </a:r>
            <a:endParaRPr kumimoji="1" lang="ja-JP" altLang="en-US" sz="3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951171" y="165865"/>
            <a:ext cx="2539614" cy="1077218"/>
          </a:xfrm>
          <a:prstGeom prst="rect">
            <a:avLst/>
          </a:prstGeom>
          <a:solidFill>
            <a:srgbClr val="FFFF00"/>
          </a:solidFill>
          <a:ln w="76200">
            <a:solidFill>
              <a:srgbClr val="85FB3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フエルトや綿に作りかえる</a:t>
            </a:r>
            <a:endParaRPr kumimoji="1" lang="ja-JP" altLang="en-US" sz="3200" dirty="0"/>
          </a:p>
        </p:txBody>
      </p:sp>
      <p:sp>
        <p:nvSpPr>
          <p:cNvPr id="43" name="角丸四角形 42"/>
          <p:cNvSpPr/>
          <p:nvPr/>
        </p:nvSpPr>
        <p:spPr>
          <a:xfrm>
            <a:off x="65932" y="2563463"/>
            <a:ext cx="4389462" cy="3067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3167" y="5417843"/>
            <a:ext cx="228829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第１段階</a:t>
            </a:r>
            <a:endParaRPr kumimoji="1" lang="ja-JP" altLang="en-US" sz="3600" dirty="0"/>
          </a:p>
        </p:txBody>
      </p:sp>
      <p:sp>
        <p:nvSpPr>
          <p:cNvPr id="45" name="角丸四角形 44"/>
          <p:cNvSpPr/>
          <p:nvPr/>
        </p:nvSpPr>
        <p:spPr>
          <a:xfrm>
            <a:off x="4592997" y="2731205"/>
            <a:ext cx="5753087" cy="39919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2616243" y="203165"/>
            <a:ext cx="7740799" cy="22677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635548" y="31881"/>
            <a:ext cx="1961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第３段階</a:t>
            </a:r>
            <a:endParaRPr kumimoji="1" lang="ja-JP" altLang="en-US" sz="36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806378" y="5926171"/>
            <a:ext cx="1961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第２段階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136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70387" y="2964753"/>
            <a:ext cx="957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prstClr val="black"/>
                </a:solidFill>
              </a:rPr>
              <a:t>簡単</a:t>
            </a:r>
            <a:r>
              <a:rPr lang="ja-JP" altLang="en-US" sz="5400" dirty="0" smtClean="0">
                <a:solidFill>
                  <a:prstClr val="black"/>
                </a:solidFill>
              </a:rPr>
              <a:t>に解決する問題でない？！</a:t>
            </a:r>
            <a:endParaRPr lang="ja-JP" altLang="en-US" sz="5400" dirty="0">
              <a:solidFill>
                <a:prstClr val="black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11024"/>
          <a:stretch/>
        </p:blipFill>
        <p:spPr>
          <a:xfrm>
            <a:off x="275552" y="915852"/>
            <a:ext cx="11302553" cy="583267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92" y="915853"/>
            <a:ext cx="3672840" cy="77194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87297" y="5866979"/>
            <a:ext cx="5385705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prstClr val="black"/>
                </a:solidFill>
              </a:rPr>
              <a:t>１年○組</a:t>
            </a:r>
            <a:r>
              <a:rPr lang="ja-JP" altLang="en-US" sz="4000" dirty="0" smtClean="0">
                <a:solidFill>
                  <a:prstClr val="black"/>
                </a:solidFill>
              </a:rPr>
              <a:t>　　前回の授業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8697347" y="4624636"/>
            <a:ext cx="1721475" cy="7469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9279134" y="5449255"/>
            <a:ext cx="2653421" cy="1223868"/>
          </a:xfrm>
          <a:prstGeom prst="wedgeRectCallout">
            <a:avLst>
              <a:gd name="adj1" fmla="val -32287"/>
              <a:gd name="adj2" fmla="val -734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98406" y="5460549"/>
            <a:ext cx="2517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prstClr val="black"/>
                </a:solidFill>
              </a:rPr>
              <a:t>全部に共通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r>
              <a:rPr lang="ja-JP" altLang="en-US" sz="3600" dirty="0" smtClean="0">
                <a:solidFill>
                  <a:prstClr val="black"/>
                </a:solidFill>
              </a:rPr>
              <a:t>する考え方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537137" y="2829992"/>
            <a:ext cx="4184327" cy="19215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6698042" y="3374266"/>
            <a:ext cx="1944989" cy="33933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327520" y="1889088"/>
            <a:ext cx="4111719" cy="14336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00609" y="2530605"/>
            <a:ext cx="1961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第１段階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92342" y="5021079"/>
            <a:ext cx="1961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第２段階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568070" y="2955234"/>
            <a:ext cx="196132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第３段階</a:t>
            </a:r>
            <a:endParaRPr kumimoji="1" lang="ja-JP" altLang="en-US" sz="3600" dirty="0"/>
          </a:p>
        </p:txBody>
      </p:sp>
      <p:sp>
        <p:nvSpPr>
          <p:cNvPr id="17" name="四角形吹き出し 16"/>
          <p:cNvSpPr/>
          <p:nvPr/>
        </p:nvSpPr>
        <p:spPr>
          <a:xfrm>
            <a:off x="4211390" y="0"/>
            <a:ext cx="3026535" cy="1764405"/>
          </a:xfrm>
          <a:prstGeom prst="wedgeRectCallout">
            <a:avLst>
              <a:gd name="adj1" fmla="val -43386"/>
              <a:gd name="adj2" fmla="val 4863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 b="47866"/>
          <a:stretch/>
        </p:blipFill>
        <p:spPr>
          <a:xfrm>
            <a:off x="4314422" y="103030"/>
            <a:ext cx="2829959" cy="721218"/>
          </a:xfrm>
          <a:prstGeom prst="rect">
            <a:avLst/>
          </a:prstGeom>
          <a:ln w="38100">
            <a:noFill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7018984" y="90152"/>
            <a:ext cx="267880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前の前の授業で</a:t>
            </a:r>
            <a:endParaRPr kumimoji="1" lang="ja-JP" altLang="en-US" sz="28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53056" r="22559"/>
          <a:stretch/>
        </p:blipFill>
        <p:spPr>
          <a:xfrm>
            <a:off x="4559122" y="780737"/>
            <a:ext cx="2086377" cy="976333"/>
          </a:xfrm>
          <a:prstGeom prst="rect">
            <a:avLst/>
          </a:prstGeom>
          <a:ln w="38100">
            <a:noFill/>
          </a:ln>
        </p:spPr>
      </p:pic>
      <p:cxnSp>
        <p:nvCxnSpPr>
          <p:cNvPr id="20" name="直線矢印コネクタ 19"/>
          <p:cNvCxnSpPr/>
          <p:nvPr/>
        </p:nvCxnSpPr>
        <p:spPr>
          <a:xfrm flipH="1">
            <a:off x="4018208" y="1778905"/>
            <a:ext cx="328962" cy="7453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338714" y="484283"/>
            <a:ext cx="63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１枚２７０円のＴシャツの自動販売機</a:t>
            </a:r>
            <a:endParaRPr kumimoji="1"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1571223" y="1764406"/>
            <a:ext cx="9066726" cy="454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１枚２７０円のＴシャツの自動</a:t>
            </a:r>
            <a:r>
              <a:rPr lang="ja-JP" altLang="en-US" dirty="0" smtClean="0"/>
              <a:t>販売機（ＹｏｕＴｕｂｅ）</a:t>
            </a:r>
            <a:endParaRPr lang="en-US" altLang="ja-JP" dirty="0" smtClean="0"/>
          </a:p>
          <a:p>
            <a:pPr algn="ctr"/>
            <a:r>
              <a:rPr lang="en-US" altLang="ja-JP" dirty="0"/>
              <a:t>https://www.youtube.com/watch?v=KfANs2y_frk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9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456178"/>
              </p:ext>
            </p:extLst>
          </p:nvPr>
        </p:nvGraphicFramePr>
        <p:xfrm>
          <a:off x="476518" y="328412"/>
          <a:ext cx="11423560" cy="652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399245" y="1004552"/>
            <a:ext cx="2665927" cy="5576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0045521" y="772732"/>
            <a:ext cx="1056068" cy="2099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5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89414" y="251847"/>
            <a:ext cx="6454587" cy="13234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4967" y="251847"/>
            <a:ext cx="9109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prstClr val="black"/>
                </a:solidFill>
              </a:rPr>
              <a:t>「循環型社会」</a:t>
            </a:r>
            <a:endParaRPr lang="en-US" altLang="ja-JP" sz="8000" dirty="0" smtClean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625" y="1803886"/>
            <a:ext cx="11604812" cy="415498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solidFill>
                  <a:prstClr val="black"/>
                </a:solidFill>
              </a:rPr>
              <a:t>限りある資源を</a:t>
            </a:r>
            <a:endParaRPr lang="en-US" altLang="ja-JP" sz="6600" dirty="0" smtClean="0">
              <a:solidFill>
                <a:prstClr val="black"/>
              </a:solidFill>
            </a:endParaRPr>
          </a:p>
          <a:p>
            <a:r>
              <a:rPr lang="ja-JP" altLang="en-US" sz="6600" dirty="0" smtClean="0">
                <a:solidFill>
                  <a:prstClr val="black"/>
                </a:solidFill>
              </a:rPr>
              <a:t>　　　　　むだなくくり返し使い、</a:t>
            </a:r>
            <a:endParaRPr lang="en-US" altLang="ja-JP" sz="6600" dirty="0" smtClean="0">
              <a:solidFill>
                <a:prstClr val="black"/>
              </a:solidFill>
            </a:endParaRPr>
          </a:p>
          <a:p>
            <a:r>
              <a:rPr lang="ja-JP" altLang="en-US" sz="6600" dirty="0" smtClean="0">
                <a:solidFill>
                  <a:prstClr val="black"/>
                </a:solidFill>
              </a:rPr>
              <a:t>同時に環境汚染を</a:t>
            </a:r>
            <a:endParaRPr lang="en-US" altLang="ja-JP" sz="6600" dirty="0" smtClean="0">
              <a:solidFill>
                <a:prstClr val="black"/>
              </a:solidFill>
            </a:endParaRPr>
          </a:p>
          <a:p>
            <a:r>
              <a:rPr lang="ja-JP" altLang="en-US" sz="6600" dirty="0" smtClean="0">
                <a:solidFill>
                  <a:prstClr val="black"/>
                </a:solidFill>
              </a:rPr>
              <a:t>　　　　　　　少なくしていく社会</a:t>
            </a:r>
            <a:endParaRPr lang="ja-JP" altLang="en-US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33342" y="1156615"/>
            <a:ext cx="9694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prstClr val="black"/>
                </a:solidFill>
              </a:rPr>
              <a:t>１</a:t>
            </a:r>
            <a:r>
              <a:rPr lang="ja-JP" altLang="en-US" sz="6000" dirty="0" smtClean="0">
                <a:solidFill>
                  <a:prstClr val="black"/>
                </a:solidFill>
              </a:rPr>
              <a:t>．循環型社会をつくることは</a:t>
            </a:r>
            <a:endParaRPr lang="en-US" altLang="ja-JP" sz="6000" dirty="0" smtClean="0">
              <a:solidFill>
                <a:prstClr val="black"/>
              </a:solidFill>
            </a:endParaRPr>
          </a:p>
          <a:p>
            <a:r>
              <a:rPr lang="ja-JP" altLang="en-US" sz="6000" dirty="0">
                <a:solidFill>
                  <a:prstClr val="black"/>
                </a:solidFill>
              </a:rPr>
              <a:t>　</a:t>
            </a:r>
            <a:r>
              <a:rPr lang="ja-JP" altLang="en-US" sz="6000" dirty="0" smtClean="0">
                <a:solidFill>
                  <a:prstClr val="black"/>
                </a:solidFill>
              </a:rPr>
              <a:t>　できるのだろうか。　　　　　　　　</a:t>
            </a:r>
            <a:endParaRPr lang="ja-JP" altLang="en-US" sz="6000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0456" y="3634509"/>
            <a:ext cx="11655381" cy="21236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4400" dirty="0"/>
              <a:t>社会</a:t>
            </a:r>
            <a:r>
              <a:rPr lang="ja-JP" altLang="en-US" sz="4400" dirty="0" smtClean="0"/>
              <a:t>問題：○天然資源の枯渇（資源がなくなる）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　　　　○廃棄物処理（ごみ・産業廃棄物）</a:t>
            </a:r>
            <a:endParaRPr lang="en-US" altLang="ja-JP" sz="4400" dirty="0" smtClean="0"/>
          </a:p>
          <a:p>
            <a:r>
              <a:rPr lang="ja-JP" altLang="en-US" sz="4400" dirty="0"/>
              <a:t>　</a:t>
            </a:r>
            <a:r>
              <a:rPr lang="ja-JP" altLang="en-US" sz="4400" dirty="0" smtClean="0"/>
              <a:t>　　　　　　○環境汚染（空気・水・土壌汚染）　　　　　　　　　　　　　　　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552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103031"/>
            <a:ext cx="12192000" cy="41212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3032" y="261579"/>
            <a:ext cx="11947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dirty="0" smtClean="0">
                <a:solidFill>
                  <a:prstClr val="black"/>
                </a:solidFill>
              </a:rPr>
              <a:t>中学１年のＡ</a:t>
            </a:r>
            <a:r>
              <a:rPr lang="ja-JP" altLang="en-US" sz="4000" dirty="0">
                <a:solidFill>
                  <a:prstClr val="black"/>
                </a:solidFill>
              </a:rPr>
              <a:t>さんは、家庭科の時間</a:t>
            </a:r>
            <a:r>
              <a:rPr lang="ja-JP" altLang="en-US" sz="4000" dirty="0" smtClean="0">
                <a:solidFill>
                  <a:prstClr val="black"/>
                </a:solidFill>
              </a:rPr>
              <a:t>に衣服の使い捨てが</a:t>
            </a:r>
            <a:r>
              <a:rPr lang="ja-JP" altLang="en-US" sz="4000" dirty="0">
                <a:solidFill>
                  <a:prstClr val="black"/>
                </a:solidFill>
              </a:rPr>
              <a:t>関係している様々な社会問題について学習しました。</a:t>
            </a:r>
            <a:endParaRPr lang="en-US" altLang="ja-JP" sz="4000" dirty="0">
              <a:solidFill>
                <a:prstClr val="black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1456" r="5399" b="19061"/>
          <a:stretch/>
        </p:blipFill>
        <p:spPr>
          <a:xfrm>
            <a:off x="991673" y="1623073"/>
            <a:ext cx="3825025" cy="23049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16" y="1571223"/>
            <a:ext cx="4080419" cy="236971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40405" y="4511606"/>
            <a:ext cx="11547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次の日、ファストファッション店のチラシが入ってきました。欲しい服が安く</a:t>
            </a:r>
            <a:r>
              <a:rPr lang="ja-JP" altLang="en-US" sz="4000" dirty="0" err="1">
                <a:solidFill>
                  <a:prstClr val="black"/>
                </a:solidFill>
              </a:rPr>
              <a:t>で</a:t>
            </a:r>
            <a:r>
              <a:rPr lang="ja-JP" altLang="en-US" sz="4000" dirty="0">
                <a:solidFill>
                  <a:prstClr val="black"/>
                </a:solidFill>
              </a:rPr>
              <a:t>載っています。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961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形吹き出し 11"/>
          <p:cNvSpPr/>
          <p:nvPr/>
        </p:nvSpPr>
        <p:spPr>
          <a:xfrm>
            <a:off x="6902214" y="1389972"/>
            <a:ext cx="4986338" cy="3213081"/>
          </a:xfrm>
          <a:prstGeom prst="wedgeEllipseCallout">
            <a:avLst>
              <a:gd name="adj1" fmla="val -62953"/>
              <a:gd name="adj2" fmla="val 73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60608" y="4102658"/>
            <a:ext cx="11475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dirty="0">
                <a:solidFill>
                  <a:prstClr val="black"/>
                </a:solidFill>
              </a:rPr>
              <a:t>よいことを思いつきました。</a:t>
            </a:r>
            <a:endParaRPr lang="en-US" altLang="ja-JP" sz="4000" dirty="0">
              <a:solidFill>
                <a:prstClr val="black"/>
              </a:solidFill>
            </a:endParaRPr>
          </a:p>
          <a:p>
            <a:pPr lvl="0"/>
            <a:r>
              <a:rPr lang="ja-JP" altLang="en-US" sz="4000" dirty="0" smtClean="0">
                <a:solidFill>
                  <a:prstClr val="black"/>
                </a:solidFill>
              </a:rPr>
              <a:t>「</a:t>
            </a:r>
            <a:r>
              <a:rPr lang="ja-JP" altLang="en-US" sz="4000" dirty="0">
                <a:solidFill>
                  <a:prstClr val="black"/>
                </a:solidFill>
              </a:rPr>
              <a:t>いらなくなったら、回収ボックスに入れれば、むだにならないはず！ペットボトルやアルミ缶だってそうしているし</a:t>
            </a:r>
            <a:r>
              <a:rPr lang="ja-JP" altLang="en-US" sz="4000" dirty="0" smtClean="0">
                <a:solidFill>
                  <a:prstClr val="black"/>
                </a:solidFill>
              </a:rPr>
              <a:t>。フリーマーケットに出して</a:t>
            </a:r>
            <a:r>
              <a:rPr lang="ja-JP" altLang="en-US" sz="4000" dirty="0">
                <a:solidFill>
                  <a:prstClr val="black"/>
                </a:solidFill>
              </a:rPr>
              <a:t>もいいよね！」</a:t>
            </a:r>
            <a:endParaRPr lang="en-US" altLang="ja-JP" sz="4000" dirty="0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47739" y="92630"/>
            <a:ext cx="9504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dirty="0">
                <a:solidFill>
                  <a:prstClr val="black"/>
                </a:solidFill>
              </a:rPr>
              <a:t>でもやっぱり、ファストファッションは買わない方がいいよねと迷っている</a:t>
            </a:r>
            <a:r>
              <a:rPr lang="ja-JP" altLang="en-US" sz="4000" dirty="0" smtClean="0">
                <a:solidFill>
                  <a:prstClr val="black"/>
                </a:solidFill>
              </a:rPr>
              <a:t>とき・・・・</a:t>
            </a:r>
            <a:endParaRPr lang="en-US" altLang="ja-JP" sz="4000" dirty="0">
              <a:solidFill>
                <a:prstClr val="black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08" y="1917829"/>
            <a:ext cx="1887697" cy="21573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4" y="0"/>
            <a:ext cx="1943686" cy="22213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33" y="2073648"/>
            <a:ext cx="3594100" cy="20447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4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07572" y="2164301"/>
            <a:ext cx="1110054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prstClr val="black"/>
                </a:solidFill>
              </a:rPr>
              <a:t>あなたは、Ａさんの行動をどう考えますか。</a:t>
            </a:r>
            <a:endParaRPr lang="ja-JP" altLang="en-US" sz="4800" dirty="0">
              <a:solidFill>
                <a:prstClr val="black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5417047" y="3018329"/>
            <a:ext cx="1208868" cy="5237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2764" y="3588100"/>
            <a:ext cx="10217434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prstClr val="black"/>
                </a:solidFill>
              </a:rPr>
              <a:t>Ａさんに、賛成ですか？</a:t>
            </a:r>
            <a:endParaRPr lang="en-US" altLang="ja-JP" sz="4800" dirty="0" smtClean="0">
              <a:solidFill>
                <a:prstClr val="black"/>
              </a:solidFill>
            </a:endParaRPr>
          </a:p>
          <a:p>
            <a:r>
              <a:rPr lang="ja-JP" altLang="en-US" sz="4800" dirty="0" smtClean="0">
                <a:solidFill>
                  <a:prstClr val="black"/>
                </a:solidFill>
              </a:rPr>
              <a:t>反対ですか？</a:t>
            </a:r>
            <a:endParaRPr lang="en-US" altLang="ja-JP" sz="4800" dirty="0" smtClean="0">
              <a:solidFill>
                <a:prstClr val="black"/>
              </a:solidFill>
            </a:endParaRPr>
          </a:p>
          <a:p>
            <a:endParaRPr lang="en-US" altLang="ja-JP" sz="4800" dirty="0">
              <a:solidFill>
                <a:prstClr val="black"/>
              </a:solidFill>
            </a:endParaRPr>
          </a:p>
          <a:p>
            <a:r>
              <a:rPr lang="ja-JP" altLang="en-US" sz="4800" dirty="0" smtClean="0">
                <a:solidFill>
                  <a:prstClr val="black"/>
                </a:solidFill>
              </a:rPr>
              <a:t>　　　　　　　その理由は？</a:t>
            </a:r>
            <a:endParaRPr lang="ja-JP" altLang="en-US" sz="4800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7277" y="248060"/>
            <a:ext cx="11681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dirty="0">
                <a:solidFill>
                  <a:prstClr val="black"/>
                </a:solidFill>
              </a:rPr>
              <a:t>Ａさんはほっとして</a:t>
            </a:r>
            <a:r>
              <a:rPr lang="ja-JP" altLang="en-US" sz="4000" dirty="0" smtClean="0">
                <a:solidFill>
                  <a:prstClr val="black"/>
                </a:solidFill>
              </a:rPr>
              <a:t>、家族にそのファストファッション店</a:t>
            </a:r>
            <a:r>
              <a:rPr lang="ja-JP" altLang="en-US" sz="4000" dirty="0">
                <a:solidFill>
                  <a:prstClr val="black"/>
                </a:solidFill>
              </a:rPr>
              <a:t>に</a:t>
            </a:r>
            <a:r>
              <a:rPr lang="ja-JP" altLang="en-US" sz="4000" dirty="0" smtClean="0">
                <a:solidFill>
                  <a:prstClr val="black"/>
                </a:solidFill>
              </a:rPr>
              <a:t>買い物に</a:t>
            </a:r>
            <a:r>
              <a:rPr lang="ja-JP" altLang="en-US" sz="4000" dirty="0">
                <a:solidFill>
                  <a:prstClr val="black"/>
                </a:solidFill>
              </a:rPr>
              <a:t>連れて行ってもらうことにしました。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24730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4845" y="1042621"/>
            <a:ext cx="11762405" cy="70788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①ふせんに書いていることを読みながら台紙に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はる</a:t>
            </a:r>
            <a:r>
              <a:rPr kumimoji="1" lang="ja-JP" altLang="en-US" sz="4000" dirty="0" smtClean="0"/>
              <a:t>。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4845" y="1935971"/>
            <a:ext cx="10900186" cy="70788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②同じような考えどうしグループ分し、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貼りなおす</a:t>
            </a:r>
            <a:r>
              <a:rPr kumimoji="1" lang="ja-JP" altLang="en-US" sz="4000" dirty="0" smtClean="0"/>
              <a:t>。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845" y="2800370"/>
            <a:ext cx="6325849" cy="70788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③線で囲って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名前をつける</a:t>
            </a:r>
            <a:r>
              <a:rPr kumimoji="1" lang="ja-JP" altLang="en-US" sz="4000" dirty="0" smtClean="0"/>
              <a:t>。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4845" y="3664769"/>
            <a:ext cx="11619534" cy="13234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④自分の考えと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比べ</a:t>
            </a:r>
            <a:r>
              <a:rPr kumimoji="1" lang="ja-JP" altLang="en-US" sz="4000" dirty="0" smtClean="0"/>
              <a:t>、考えを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伝え合う</a:t>
            </a:r>
            <a:r>
              <a:rPr kumimoji="1" lang="ja-JP" altLang="en-US" sz="4000" dirty="0" smtClean="0"/>
              <a:t>。</a:t>
            </a:r>
            <a:endParaRPr kumimoji="1" lang="en-US" altLang="ja-JP" sz="4000" dirty="0" smtClean="0"/>
          </a:p>
          <a:p>
            <a:r>
              <a:rPr lang="ja-JP" altLang="en-US" sz="4000" dirty="0">
                <a:solidFill>
                  <a:srgbClr val="0070C0"/>
                </a:solidFill>
              </a:rPr>
              <a:t>　</a:t>
            </a:r>
            <a:r>
              <a:rPr lang="ja-JP" altLang="en-US" sz="4000" dirty="0" smtClean="0">
                <a:solidFill>
                  <a:srgbClr val="0070C0"/>
                </a:solidFill>
              </a:rPr>
              <a:t>　　　　　　　　　　</a:t>
            </a:r>
            <a:r>
              <a:rPr kumimoji="1" lang="en-US" altLang="ja-JP" sz="4000" dirty="0" smtClean="0">
                <a:solidFill>
                  <a:srgbClr val="0070C0"/>
                </a:solidFill>
              </a:rPr>
              <a:t>※</a:t>
            </a:r>
            <a:r>
              <a:rPr kumimoji="1" lang="ja-JP" altLang="en-US" sz="4000" dirty="0" smtClean="0">
                <a:solidFill>
                  <a:srgbClr val="0070C0"/>
                </a:solidFill>
              </a:rPr>
              <a:t>理由を言いながらシールをはる。</a:t>
            </a:r>
            <a:endParaRPr kumimoji="1" lang="en-US" altLang="ja-JP" sz="4000" dirty="0" smtClean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4845" y="5170054"/>
            <a:ext cx="11619534" cy="13234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1" lang="ja-JP" altLang="en-US" sz="4000" dirty="0" smtClean="0"/>
              <a:t>⑤班の考えをまとめる。</a:t>
            </a:r>
            <a:r>
              <a:rPr kumimoji="1" lang="en-US" altLang="ja-JP" sz="4000" dirty="0" smtClean="0">
                <a:solidFill>
                  <a:srgbClr val="0070C0"/>
                </a:solidFill>
              </a:rPr>
              <a:t>※</a:t>
            </a:r>
            <a:r>
              <a:rPr kumimoji="1" lang="ja-JP" altLang="en-US" sz="4000" dirty="0" smtClean="0">
                <a:solidFill>
                  <a:srgbClr val="0070C0"/>
                </a:solidFill>
              </a:rPr>
              <a:t>多い意見を赤で囲む。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　　　　　　　　　　　　　　　　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pPr lvl="0"/>
            <a:r>
              <a:rPr lang="ja-JP" altLang="en-US" sz="4000" dirty="0" smtClean="0">
                <a:solidFill>
                  <a:srgbClr val="FF0000"/>
                </a:solidFill>
              </a:rPr>
              <a:t>　　　　　　　　　　　　　　　</a:t>
            </a:r>
            <a:r>
              <a:rPr lang="en-US" altLang="ja-JP" sz="4000" dirty="0" smtClean="0">
                <a:solidFill>
                  <a:srgbClr val="0070C0"/>
                </a:solidFill>
              </a:rPr>
              <a:t>※</a:t>
            </a:r>
            <a:r>
              <a:rPr lang="ja-JP" altLang="en-US" sz="4000" dirty="0">
                <a:solidFill>
                  <a:srgbClr val="0070C0"/>
                </a:solidFill>
              </a:rPr>
              <a:t>言葉を台紙に書き加える</a:t>
            </a:r>
            <a:r>
              <a:rPr lang="ja-JP" altLang="en-US" sz="4000" dirty="0" smtClean="0">
                <a:solidFill>
                  <a:srgbClr val="0070C0"/>
                </a:solidFill>
              </a:rPr>
              <a:t>。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　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845" y="83482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【</a:t>
            </a:r>
            <a:r>
              <a:rPr kumimoji="1" lang="ja-JP" altLang="en-US" sz="4400" dirty="0" smtClean="0"/>
              <a:t>班での話し合い方</a:t>
            </a:r>
            <a:r>
              <a:rPr kumimoji="1" lang="en-US" altLang="ja-JP" sz="4400" dirty="0" smtClean="0"/>
              <a:t>】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178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4556" y="2138497"/>
            <a:ext cx="10924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○日本は衣服の約９５％を輸入。</a:t>
            </a:r>
            <a:endParaRPr kumimoji="1" lang="ja-JP" altLang="en-US" sz="5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49284" y="193183"/>
            <a:ext cx="5640946" cy="584775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これまでの学習　確認コーナー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4556" y="3842196"/>
            <a:ext cx="11396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●古着を外国に送っても、使用されていない物も多い。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036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吹き出し 5"/>
          <p:cNvSpPr/>
          <p:nvPr/>
        </p:nvSpPr>
        <p:spPr>
          <a:xfrm>
            <a:off x="9094694" y="4267908"/>
            <a:ext cx="2796988" cy="1944023"/>
          </a:xfrm>
          <a:prstGeom prst="wedgeRoundRectCallout">
            <a:avLst>
              <a:gd name="adj1" fmla="val -32852"/>
              <a:gd name="adj2" fmla="val -78663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49263"/>
              </p:ext>
            </p:extLst>
          </p:nvPr>
        </p:nvGraphicFramePr>
        <p:xfrm>
          <a:off x="2093259" y="-3"/>
          <a:ext cx="8283388" cy="642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372600" y="4362756"/>
            <a:ext cx="22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ウエス・綿</a:t>
            </a:r>
            <a:endParaRPr lang="en-US" altLang="ja-JP" sz="3600" dirty="0" smtClean="0"/>
          </a:p>
          <a:p>
            <a:r>
              <a:rPr lang="ja-JP" altLang="en-US" sz="3600" dirty="0" smtClean="0"/>
              <a:t>・フエルト</a:t>
            </a:r>
            <a:endParaRPr lang="en-US" altLang="ja-JP" sz="3600" dirty="0" smtClean="0"/>
          </a:p>
          <a:p>
            <a:r>
              <a:rPr lang="ja-JP" altLang="en-US" sz="3600" dirty="0" smtClean="0"/>
              <a:t>などに</a:t>
            </a:r>
            <a:endParaRPr kumimoji="1" lang="ja-JP" altLang="en-US" sz="3600" dirty="0"/>
          </a:p>
        </p:txBody>
      </p:sp>
      <p:sp>
        <p:nvSpPr>
          <p:cNvPr id="7" name="円/楕円 6"/>
          <p:cNvSpPr/>
          <p:nvPr/>
        </p:nvSpPr>
        <p:spPr>
          <a:xfrm>
            <a:off x="7083381" y="2589062"/>
            <a:ext cx="3721994" cy="10299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90003" r="2199"/>
          <a:stretch/>
        </p:blipFill>
        <p:spPr>
          <a:xfrm rot="5400000">
            <a:off x="6333216" y="1333754"/>
            <a:ext cx="510989" cy="10349243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257577" y="4267908"/>
            <a:ext cx="4443212" cy="2081377"/>
          </a:xfrm>
          <a:prstGeom prst="wedgeRectCallout">
            <a:avLst>
              <a:gd name="adj1" fmla="val 63225"/>
              <a:gd name="adj2" fmla="val -58778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705" y="4362756"/>
            <a:ext cx="4314037" cy="193899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日本人１人当たり、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年間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２０着</a:t>
            </a:r>
            <a:r>
              <a:rPr kumimoji="1" lang="ja-JP" altLang="en-US" sz="4000" dirty="0" smtClean="0"/>
              <a:t>を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捨てて</a:t>
            </a:r>
            <a:r>
              <a:rPr lang="ja-JP" altLang="en-US" sz="4000" dirty="0" smtClean="0"/>
              <a:t>いる。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49284" y="193183"/>
            <a:ext cx="5640946" cy="584775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これまでの学習　確認コーナー</a:t>
            </a:r>
            <a:endParaRPr kumimoji="1" lang="ja-JP" altLang="en-US" sz="32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8490282" y="1611019"/>
            <a:ext cx="3701717" cy="767962"/>
          </a:xfrm>
          <a:prstGeom prst="wedgeRoundRectCallout">
            <a:avLst>
              <a:gd name="adj1" fmla="val -64294"/>
              <a:gd name="adj2" fmla="val 1776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64924" y="1732650"/>
            <a:ext cx="385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古着として再利用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9025" y="291548"/>
            <a:ext cx="596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いらなくなった衣服のゆくえ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427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4498</TotalTime>
  <Words>605</Words>
  <Application>Microsoft Office PowerPoint</Application>
  <PresentationFormat>ワイド画面</PresentationFormat>
  <Paragraphs>118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講座授業事例集</dc:title>
  <dc:creator>佐賀県教育センター</dc:creator>
  <cp:lastModifiedBy>江口 賢一</cp:lastModifiedBy>
  <cp:revision>334</cp:revision>
  <cp:lastPrinted>2017-01-27T07:33:51Z</cp:lastPrinted>
  <dcterms:created xsi:type="dcterms:W3CDTF">2016-07-21T10:34:52Z</dcterms:created>
  <dcterms:modified xsi:type="dcterms:W3CDTF">2017-03-08T01:05:06Z</dcterms:modified>
</cp:coreProperties>
</file>