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8" r:id="rId3"/>
    <p:sldId id="257" r:id="rId4"/>
    <p:sldId id="259" r:id="rId5"/>
  </p:sldIdLst>
  <p:sldSz cx="9144000" cy="5143500" type="screen16x9"/>
  <p:notesSz cx="6784975" cy="9906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FEC2"/>
    <a:srgbClr val="EBFED2"/>
    <a:srgbClr val="C9F3FF"/>
    <a:srgbClr val="E1F8FF"/>
    <a:srgbClr val="F3FCFF"/>
    <a:srgbClr val="B7F0FF"/>
    <a:srgbClr val="D9F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792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3249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B8577-0B9B-4F18-9C7E-27668D53D3E1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3249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4D6A6-BE78-4BB8-A82A-5EBF6E04EC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624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75D03-7914-4BF2-B1E4-592B8336CDD8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26C5-FF8E-4FE5-8475-5E96CB0B5E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7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75D03-7914-4BF2-B1E4-592B8336CDD8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26C5-FF8E-4FE5-8475-5E96CB0B5E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603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75D03-7914-4BF2-B1E4-592B8336CDD8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26C5-FF8E-4FE5-8475-5E96CB0B5E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022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75D03-7914-4BF2-B1E4-592B8336CDD8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26C5-FF8E-4FE5-8475-5E96CB0B5E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4777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75D03-7914-4BF2-B1E4-592B8336CDD8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26C5-FF8E-4FE5-8475-5E96CB0B5E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9871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75D03-7914-4BF2-B1E4-592B8336CDD8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26C5-FF8E-4FE5-8475-5E96CB0B5E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55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75D03-7914-4BF2-B1E4-592B8336CDD8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26C5-FF8E-4FE5-8475-5E96CB0B5E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823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75D03-7914-4BF2-B1E4-592B8336CDD8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26C5-FF8E-4FE5-8475-5E96CB0B5E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521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75D03-7914-4BF2-B1E4-592B8336CDD8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26C5-FF8E-4FE5-8475-5E96CB0B5E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273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75D03-7914-4BF2-B1E4-592B8336CDD8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26C5-FF8E-4FE5-8475-5E96CB0B5E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367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75D03-7914-4BF2-B1E4-592B8336CDD8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26C5-FF8E-4FE5-8475-5E96CB0B5E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33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75D03-7914-4BF2-B1E4-592B8336CDD8}" type="datetimeFigureOut">
              <a:rPr kumimoji="1" lang="ja-JP" altLang="en-US" smtClean="0"/>
              <a:t>2017/3/24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926C5-FF8E-4FE5-8475-5E96CB0B5E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197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日本史Ｂ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講座授業</a:t>
            </a:r>
            <a:endParaRPr kumimoji="1" lang="ja-JP" altLang="en-US" dirty="0"/>
          </a:p>
        </p:txBody>
      </p:sp>
      <p:sp>
        <p:nvSpPr>
          <p:cNvPr id="4" name="動作設定ボタン: 進む/次へ 3">
            <a:hlinkClick r:id="" action="ppaction://hlinkshowjump?jump=nextslide" highlightClick="1"/>
          </p:cNvPr>
          <p:cNvSpPr/>
          <p:nvPr/>
        </p:nvSpPr>
        <p:spPr>
          <a:xfrm>
            <a:off x="107504" y="4572372"/>
            <a:ext cx="467544" cy="483518"/>
          </a:xfrm>
          <a:prstGeom prst="actionButtonForwardNex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26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107503" y="150882"/>
            <a:ext cx="8927487" cy="887542"/>
          </a:xfrm>
          <a:prstGeom prst="roundRect">
            <a:avLst>
              <a:gd name="adj" fmla="val 10363"/>
            </a:avLst>
          </a:prstGeom>
          <a:gradFill>
            <a:gsLst>
              <a:gs pos="1000">
                <a:srgbClr val="E6FEC2"/>
              </a:gs>
              <a:gs pos="35000">
                <a:srgbClr val="EBFED2"/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3100"/>
              </a:lnSpc>
            </a:pP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テーマ：</a:t>
            </a:r>
            <a:r>
              <a:rPr lang="en-US" altLang="ja-JP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世紀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後半以降の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衰退し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守護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大名」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</a:t>
            </a:r>
            <a:endParaRPr lang="en-US" altLang="ja-JP" sz="2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3100"/>
              </a:lnSpc>
            </a:pP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「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戦国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大名化した守護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大名」の違いは何か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？</a:t>
            </a:r>
            <a:endParaRPr kumimoji="1"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正方形/長方形 9">
            <a:hlinkClick r:id="rId2" action="ppaction://hlinksldjump"/>
          </p:cNvPr>
          <p:cNvSpPr/>
          <p:nvPr/>
        </p:nvSpPr>
        <p:spPr>
          <a:xfrm>
            <a:off x="107503" y="4659982"/>
            <a:ext cx="1224136" cy="4115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資料</a:t>
            </a:r>
            <a:r>
              <a:rPr lang="en-US" altLang="ja-JP" dirty="0"/>
              <a:t>【</a:t>
            </a:r>
            <a:r>
              <a:rPr lang="ja-JP" altLang="en-US" dirty="0"/>
              <a:t>表</a:t>
            </a:r>
            <a:r>
              <a:rPr lang="en-US" altLang="ja-JP" dirty="0"/>
              <a:t>】</a:t>
            </a:r>
            <a:endParaRPr lang="ja-JP" altLang="en-US" dirty="0"/>
          </a:p>
        </p:txBody>
      </p:sp>
      <p:sp>
        <p:nvSpPr>
          <p:cNvPr id="4" name="角丸四角形１"/>
          <p:cNvSpPr/>
          <p:nvPr/>
        </p:nvSpPr>
        <p:spPr>
          <a:xfrm>
            <a:off x="192891" y="1247545"/>
            <a:ext cx="4320481" cy="1512000"/>
          </a:xfrm>
          <a:prstGeom prst="roundRect">
            <a:avLst>
              <a:gd name="adj" fmla="val 5898"/>
            </a:avLst>
          </a:prstGeom>
          <a:gradFill>
            <a:gsLst>
              <a:gs pos="0">
                <a:srgbClr val="C9F3FF"/>
              </a:gs>
              <a:gs pos="35000">
                <a:srgbClr val="E1F8FF"/>
              </a:gs>
              <a:gs pos="100000">
                <a:srgbClr val="F3FCFF"/>
              </a:gs>
            </a:gsLst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2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守護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大名の領国の表か　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2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ら、気付いたことは何</a:t>
            </a:r>
            <a:endParaRPr lang="en-US" altLang="ja-JP" sz="2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？</a:t>
            </a:r>
            <a:endParaRPr lang="ja-JP" altLang="en-US" sz="2800" dirty="0"/>
          </a:p>
          <a:p>
            <a:endParaRPr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1740" y="1240780"/>
            <a:ext cx="432802" cy="45417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r>
              <a:rPr kumimoji="1" lang="ja-JP" altLang="en-US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  <a:endParaRPr kumimoji="1" lang="ja-JP" altLang="en-US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角丸四角形２"/>
          <p:cNvSpPr/>
          <p:nvPr/>
        </p:nvSpPr>
        <p:spPr>
          <a:xfrm>
            <a:off x="4656634" y="1247545"/>
            <a:ext cx="4320481" cy="1512000"/>
          </a:xfrm>
          <a:prstGeom prst="roundRect">
            <a:avLst>
              <a:gd name="adj" fmla="val 5898"/>
            </a:avLst>
          </a:prstGeom>
          <a:gradFill>
            <a:gsLst>
              <a:gs pos="0">
                <a:srgbClr val="C9F3FF"/>
              </a:gs>
              <a:gs pos="35000">
                <a:srgbClr val="E1F8FF"/>
              </a:gs>
              <a:gs pos="100000">
                <a:srgbClr val="F3FCFF"/>
              </a:gs>
            </a:gsLst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の表と「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在京」の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</a:t>
            </a:r>
            <a:endParaRPr lang="en-US" altLang="ja-JP" sz="2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料を元に、地図をどの</a:t>
            </a:r>
            <a:endParaRPr lang="en-US" altLang="ja-JP" sz="2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ように区分できるか？</a:t>
            </a:r>
            <a:endParaRPr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645483" y="1240780"/>
            <a:ext cx="432802" cy="45417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</a:t>
            </a:r>
            <a:endParaRPr kumimoji="1" lang="ja-JP" altLang="en-US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1" name="角丸四角形３"/>
          <p:cNvSpPr/>
          <p:nvPr/>
        </p:nvSpPr>
        <p:spPr>
          <a:xfrm>
            <a:off x="204560" y="2970627"/>
            <a:ext cx="4320481" cy="1512000"/>
          </a:xfrm>
          <a:prstGeom prst="roundRect">
            <a:avLst>
              <a:gd name="adj" fmla="val 5898"/>
            </a:avLst>
          </a:prstGeom>
          <a:gradFill>
            <a:gsLst>
              <a:gs pos="0">
                <a:srgbClr val="C9F3FF"/>
              </a:gs>
              <a:gs pos="35000">
                <a:srgbClr val="E1F8FF"/>
              </a:gs>
              <a:gs pos="100000">
                <a:srgbClr val="F3FCFF"/>
              </a:gs>
            </a:gsLst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守護</a:t>
            </a:r>
            <a:r>
              <a:rPr lang="ja-JP" altLang="en-US" sz="2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大名の応仁の乱</a:t>
            </a:r>
            <a:r>
              <a:rPr lang="ja-JP" altLang="en-US" sz="28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</a:t>
            </a:r>
            <a:endParaRPr lang="en-US" altLang="ja-JP" sz="28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lang="ja-JP" altLang="en-US" sz="2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en-US" sz="2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関わりについて、</a:t>
            </a:r>
            <a:r>
              <a:rPr lang="ja-JP" altLang="en-US" sz="28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気</a:t>
            </a:r>
            <a:endParaRPr lang="en-US" altLang="ja-JP" sz="28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lang="ja-JP" altLang="en-US" sz="2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付いたことは何か？</a:t>
            </a:r>
            <a:endParaRPr lang="ja-JP" altLang="en-US" sz="2800" dirty="0">
              <a:solidFill>
                <a:prstClr val="black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93409" y="2963862"/>
            <a:ext cx="432802" cy="45417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r>
              <a:rPr lang="ja-JP" altLang="en-US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</a:t>
            </a:r>
            <a:endParaRPr kumimoji="1" lang="ja-JP" altLang="en-US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" name="角丸四角形４"/>
          <p:cNvSpPr/>
          <p:nvPr/>
        </p:nvSpPr>
        <p:spPr>
          <a:xfrm>
            <a:off x="4662209" y="2976562"/>
            <a:ext cx="4320481" cy="1512000"/>
          </a:xfrm>
          <a:prstGeom prst="roundRect">
            <a:avLst>
              <a:gd name="adj" fmla="val 5898"/>
            </a:avLst>
          </a:prstGeom>
          <a:gradFill>
            <a:gsLst>
              <a:gs pos="0">
                <a:srgbClr val="C9F3FF"/>
              </a:gs>
              <a:gs pos="35000">
                <a:srgbClr val="E1F8FF"/>
              </a:gs>
              <a:gs pos="100000">
                <a:srgbClr val="F3FCFF"/>
              </a:gs>
            </a:gsLst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spc="-15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「戦国</a:t>
            </a:r>
            <a:r>
              <a:rPr lang="ja-JP" altLang="en-US" sz="2800" spc="-15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大名化した</a:t>
            </a:r>
            <a:r>
              <a:rPr lang="ja-JP" altLang="en-US" sz="2800" spc="-15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守護大</a:t>
            </a:r>
            <a:endParaRPr lang="en-US" altLang="ja-JP" sz="2800" spc="-15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lang="ja-JP" altLang="en-US" sz="2800" spc="-15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spc="-15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名」には、どのような特</a:t>
            </a:r>
            <a:endParaRPr lang="en-US" altLang="ja-JP" sz="2800" spc="-15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lang="ja-JP" altLang="en-US" sz="2800" spc="-15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spc="-15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徴</a:t>
            </a:r>
            <a:r>
              <a:rPr lang="ja-JP" altLang="en-US" sz="2800" spc="-15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あると考えられるか。</a:t>
            </a:r>
            <a:endParaRPr lang="ja-JP" altLang="en-US" sz="2800" spc="-150" dirty="0">
              <a:solidFill>
                <a:prstClr val="black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4651058" y="2969797"/>
            <a:ext cx="432802" cy="45417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r>
              <a:rPr lang="ja-JP" altLang="en-US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</a:t>
            </a:r>
            <a:endParaRPr kumimoji="1" lang="ja-JP" altLang="en-US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赤枠１"/>
          <p:cNvSpPr/>
          <p:nvPr/>
        </p:nvSpPr>
        <p:spPr>
          <a:xfrm>
            <a:off x="107503" y="1182390"/>
            <a:ext cx="4463743" cy="1627955"/>
          </a:xfrm>
          <a:prstGeom prst="roundRect">
            <a:avLst>
              <a:gd name="adj" fmla="val 10232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赤枠２"/>
          <p:cNvSpPr/>
          <p:nvPr/>
        </p:nvSpPr>
        <p:spPr>
          <a:xfrm>
            <a:off x="4590577" y="1176040"/>
            <a:ext cx="4463743" cy="1627955"/>
          </a:xfrm>
          <a:prstGeom prst="roundRect">
            <a:avLst>
              <a:gd name="adj" fmla="val 10232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赤枠３"/>
          <p:cNvSpPr/>
          <p:nvPr/>
        </p:nvSpPr>
        <p:spPr>
          <a:xfrm>
            <a:off x="107503" y="2918998"/>
            <a:ext cx="4463743" cy="1627955"/>
          </a:xfrm>
          <a:prstGeom prst="roundRect">
            <a:avLst>
              <a:gd name="adj" fmla="val 10232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赤枠４"/>
          <p:cNvSpPr/>
          <p:nvPr/>
        </p:nvSpPr>
        <p:spPr>
          <a:xfrm>
            <a:off x="4590577" y="2918998"/>
            <a:ext cx="4463743" cy="1627955"/>
          </a:xfrm>
          <a:prstGeom prst="roundRect">
            <a:avLst>
              <a:gd name="adj" fmla="val 10232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正方形/長方形 31">
            <a:hlinkClick r:id="rId3" action="ppaction://hlinksldjump"/>
          </p:cNvPr>
          <p:cNvSpPr/>
          <p:nvPr/>
        </p:nvSpPr>
        <p:spPr>
          <a:xfrm>
            <a:off x="1475656" y="4659982"/>
            <a:ext cx="1407244" cy="4115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資料</a:t>
            </a:r>
            <a:r>
              <a:rPr lang="en-US" altLang="ja-JP" dirty="0" smtClean="0"/>
              <a:t>【</a:t>
            </a:r>
            <a:r>
              <a:rPr lang="ja-JP" altLang="en-US" dirty="0" smtClean="0"/>
              <a:t>地図</a:t>
            </a:r>
            <a:r>
              <a:rPr lang="en-US" altLang="ja-JP" dirty="0" smtClean="0"/>
              <a:t>】</a:t>
            </a:r>
            <a:endParaRPr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5129689" y="1393180"/>
            <a:ext cx="360000" cy="396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r>
              <a:rPr kumimoji="1" lang="ja-JP" altLang="en-US" sz="2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  <a:endParaRPr kumimoji="1" lang="ja-JP" altLang="en-US" sz="2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726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1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動作設定ボタン: 戻る/前へ 3">
            <a:hlinkClick r:id="" action="ppaction://hlinkshowjump?jump=previousslide" highlightClick="1"/>
          </p:cNvPr>
          <p:cNvSpPr/>
          <p:nvPr/>
        </p:nvSpPr>
        <p:spPr>
          <a:xfrm>
            <a:off x="107504" y="4515966"/>
            <a:ext cx="504056" cy="504056"/>
          </a:xfrm>
          <a:prstGeom prst="actionButtonBackPreviou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82922"/>
            <a:ext cx="4048258" cy="4433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-206064" y="-164554"/>
            <a:ext cx="1116124" cy="857250"/>
          </a:xfrm>
        </p:spPr>
        <p:txBody>
          <a:bodyPr>
            <a:normAutofit/>
          </a:bodyPr>
          <a:lstStyle/>
          <a:p>
            <a:r>
              <a:rPr kumimoji="1" lang="ja-JP" altLang="en-US" sz="3200" dirty="0" smtClean="0"/>
              <a:t>表</a:t>
            </a:r>
            <a:endParaRPr kumimoji="1" lang="ja-JP" altLang="en-US" sz="3200" dirty="0"/>
          </a:p>
        </p:txBody>
      </p:sp>
      <p:sp>
        <p:nvSpPr>
          <p:cNvPr id="6" name="正方形/長方形 5">
            <a:hlinkClick r:id="rId3" action="ppaction://hlinksldjump"/>
          </p:cNvPr>
          <p:cNvSpPr/>
          <p:nvPr/>
        </p:nvSpPr>
        <p:spPr>
          <a:xfrm>
            <a:off x="772034" y="4541366"/>
            <a:ext cx="1407244" cy="49043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資料</a:t>
            </a:r>
            <a:r>
              <a:rPr lang="en-US" altLang="ja-JP" dirty="0" smtClean="0"/>
              <a:t>【</a:t>
            </a:r>
            <a:r>
              <a:rPr lang="ja-JP" altLang="en-US" dirty="0" smtClean="0"/>
              <a:t>地図</a:t>
            </a:r>
            <a:r>
              <a:rPr lang="en-US" altLang="ja-JP" dirty="0" smtClean="0"/>
              <a:t>】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542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C:\Users\shien02\ikeda\01_ICT利活用\h25\日本史B\古代の行政区分\地図(古代2 海)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1" t="1951" r="3413" b="1016"/>
          <a:stretch/>
        </p:blipFill>
        <p:spPr bwMode="auto">
          <a:xfrm>
            <a:off x="1945962" y="-92546"/>
            <a:ext cx="5434349" cy="5882318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動作設定ボタン: 戻る/前へ 3">
            <a:hlinkClick r:id="rId3" action="ppaction://hlinksldjump" highlightClick="1"/>
          </p:cNvPr>
          <p:cNvSpPr/>
          <p:nvPr/>
        </p:nvSpPr>
        <p:spPr>
          <a:xfrm>
            <a:off x="107504" y="4515966"/>
            <a:ext cx="504056" cy="504056"/>
          </a:xfrm>
          <a:prstGeom prst="actionButtonBackPreviou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タイトル 2"/>
          <p:cNvSpPr txBox="1">
            <a:spLocks/>
          </p:cNvSpPr>
          <p:nvPr/>
        </p:nvSpPr>
        <p:spPr>
          <a:xfrm>
            <a:off x="-78556" y="-183058"/>
            <a:ext cx="111612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/>
              <a:t>地図</a:t>
            </a:r>
          </a:p>
        </p:txBody>
      </p:sp>
      <p:sp>
        <p:nvSpPr>
          <p:cNvPr id="7" name="正方形/長方形 6">
            <a:hlinkClick r:id="rId4" action="ppaction://hlinksldjump"/>
          </p:cNvPr>
          <p:cNvSpPr/>
          <p:nvPr/>
        </p:nvSpPr>
        <p:spPr>
          <a:xfrm>
            <a:off x="719571" y="4528666"/>
            <a:ext cx="1224136" cy="5174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資料</a:t>
            </a:r>
            <a:r>
              <a:rPr lang="en-US" altLang="ja-JP" dirty="0"/>
              <a:t>【</a:t>
            </a:r>
            <a:r>
              <a:rPr lang="ja-JP" altLang="en-US" dirty="0"/>
              <a:t>表</a:t>
            </a:r>
            <a:r>
              <a:rPr lang="en-US" altLang="ja-JP" dirty="0"/>
              <a:t>】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6549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41</Words>
  <Application>Microsoft Office PowerPoint</Application>
  <PresentationFormat>画面に合わせる (16:9)</PresentationFormat>
  <Paragraphs>28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ＭＳ ゴシック</vt:lpstr>
      <vt:lpstr>Arial</vt:lpstr>
      <vt:lpstr>Calibri</vt:lpstr>
      <vt:lpstr>Office ​​テーマ</vt:lpstr>
      <vt:lpstr>日本史Ｂ</vt:lpstr>
      <vt:lpstr>PowerPoint プレゼンテーション</vt:lpstr>
      <vt:lpstr>表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日本史Ｂ</dc:title>
  <dc:creator>ikeda</dc:creator>
  <cp:lastModifiedBy>池田尚史</cp:lastModifiedBy>
  <cp:revision>22</cp:revision>
  <cp:lastPrinted>2016-10-19T03:44:25Z</cp:lastPrinted>
  <dcterms:created xsi:type="dcterms:W3CDTF">2016-10-18T19:45:45Z</dcterms:created>
  <dcterms:modified xsi:type="dcterms:W3CDTF">2017-03-24T04:20:53Z</dcterms:modified>
</cp:coreProperties>
</file>