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62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79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14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5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64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4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22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45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08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44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94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111D5-1F78-4A80-B4B7-2D88D99005A9}" type="datetimeFigureOut">
              <a:rPr kumimoji="1" lang="ja-JP" altLang="en-US" smtClean="0"/>
              <a:t>2016/3/11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DCFD9-FD3A-4F36-8BDA-1D66F7A1D3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31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○○○総理大臣が考える</a:t>
            </a:r>
            <a:endParaRPr kumimoji="1" lang="ja-JP" altLang="en-US" sz="5400" dirty="0">
              <a:solidFill>
                <a:schemeClr val="bg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75260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日本の電気エネルギーの</a:t>
            </a:r>
            <a:endParaRPr kumimoji="1" lang="en-US" altLang="ja-JP" sz="40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ベストミックスはこれだ！</a:t>
            </a:r>
            <a:endParaRPr kumimoji="1" lang="ja-JP" altLang="en-US" sz="4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831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②比較表</a:t>
            </a:r>
            <a:endParaRPr kumimoji="1" lang="ja-JP" altLang="en-US" sz="4000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517810"/>
              </p:ext>
            </p:extLst>
          </p:nvPr>
        </p:nvGraphicFramePr>
        <p:xfrm>
          <a:off x="107502" y="2708920"/>
          <a:ext cx="8928996" cy="2074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166"/>
                <a:gridCol w="1488166"/>
                <a:gridCol w="1488166"/>
                <a:gridCol w="1488166"/>
                <a:gridCol w="1488166"/>
                <a:gridCol w="1488166"/>
              </a:tblGrid>
              <a:tr h="1008112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原子力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火　力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水　力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太陽光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風　力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発電</a:t>
                      </a:r>
                      <a:endParaRPr kumimoji="1" lang="en-US" altLang="ja-JP" sz="3200" dirty="0" smtClean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コスト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グループ化 5"/>
          <p:cNvGrpSpPr/>
          <p:nvPr/>
        </p:nvGrpSpPr>
        <p:grpSpPr>
          <a:xfrm>
            <a:off x="1634912" y="4005064"/>
            <a:ext cx="1402192" cy="522491"/>
            <a:chOff x="1634912" y="4005064"/>
            <a:chExt cx="1402192" cy="522491"/>
          </a:xfrm>
        </p:grpSpPr>
        <p:sp>
          <p:nvSpPr>
            <p:cNvPr id="3" name="円/楕円 2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3131840" y="4005064"/>
            <a:ext cx="1402192" cy="522491"/>
            <a:chOff x="1634912" y="4005064"/>
            <a:chExt cx="1402192" cy="522491"/>
          </a:xfrm>
        </p:grpSpPr>
        <p:sp>
          <p:nvSpPr>
            <p:cNvPr id="59" name="円/楕円 58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4644008" y="4005064"/>
            <a:ext cx="1402192" cy="522491"/>
            <a:chOff x="1634912" y="4005064"/>
            <a:chExt cx="1402192" cy="522491"/>
          </a:xfrm>
        </p:grpSpPr>
        <p:sp>
          <p:nvSpPr>
            <p:cNvPr id="63" name="円/楕円 62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6114611" y="4005064"/>
            <a:ext cx="1402192" cy="522491"/>
            <a:chOff x="1634912" y="4005064"/>
            <a:chExt cx="1402192" cy="522491"/>
          </a:xfrm>
        </p:grpSpPr>
        <p:sp>
          <p:nvSpPr>
            <p:cNvPr id="67" name="円/楕円 66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7558368" y="4005064"/>
            <a:ext cx="1402192" cy="522491"/>
            <a:chOff x="1634912" y="4005064"/>
            <a:chExt cx="1402192" cy="522491"/>
          </a:xfrm>
        </p:grpSpPr>
        <p:sp>
          <p:nvSpPr>
            <p:cNvPr id="87" name="円/楕円 86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0" name="グループ化 89"/>
          <p:cNvGrpSpPr/>
          <p:nvPr/>
        </p:nvGrpSpPr>
        <p:grpSpPr>
          <a:xfrm>
            <a:off x="1634912" y="4005122"/>
            <a:ext cx="1402192" cy="522491"/>
            <a:chOff x="1634912" y="4005064"/>
            <a:chExt cx="1402192" cy="522491"/>
          </a:xfrm>
        </p:grpSpPr>
        <p:sp>
          <p:nvSpPr>
            <p:cNvPr id="91" name="円/楕円 90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3131840" y="4005121"/>
            <a:ext cx="1402192" cy="522491"/>
            <a:chOff x="1634912" y="4005064"/>
            <a:chExt cx="1402192" cy="522491"/>
          </a:xfrm>
        </p:grpSpPr>
        <p:sp>
          <p:nvSpPr>
            <p:cNvPr id="95" name="円/楕円 94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円/楕円 96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6114611" y="4005064"/>
            <a:ext cx="1402192" cy="522491"/>
            <a:chOff x="1634912" y="4005064"/>
            <a:chExt cx="1402192" cy="522491"/>
          </a:xfrm>
        </p:grpSpPr>
        <p:sp>
          <p:nvSpPr>
            <p:cNvPr id="99" name="円/楕円 98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円/楕円 99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円/楕円 100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7558368" y="4002331"/>
            <a:ext cx="1402192" cy="522491"/>
            <a:chOff x="1634912" y="4005064"/>
            <a:chExt cx="1402192" cy="522491"/>
          </a:xfrm>
        </p:grpSpPr>
        <p:sp>
          <p:nvSpPr>
            <p:cNvPr id="104" name="円/楕円 103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円/楕円 104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8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299383"/>
              </p:ext>
            </p:extLst>
          </p:nvPr>
        </p:nvGraphicFramePr>
        <p:xfrm>
          <a:off x="189852" y="692696"/>
          <a:ext cx="8702628" cy="515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748"/>
                <a:gridCol w="1584176"/>
                <a:gridCol w="1584176"/>
                <a:gridCol w="1584176"/>
                <a:gridCol w="1584176"/>
                <a:gridCol w="1584176"/>
              </a:tblGrid>
              <a:tr h="1008112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原子力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火　力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水　力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太陽光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発電</a:t>
                      </a:r>
                      <a:endParaRPr kumimoji="1" lang="en-US" altLang="ja-JP" sz="3200" dirty="0" smtClean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コスト</a:t>
                      </a: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変換</a:t>
                      </a:r>
                      <a:endParaRPr kumimoji="1" lang="en-US" altLang="ja-JP" sz="3200" b="0" dirty="0" smtClean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3200" b="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効率</a:t>
                      </a:r>
                      <a:endParaRPr kumimoji="1" lang="ja-JP" altLang="en-US" sz="3200" b="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安定性</a:t>
                      </a:r>
                      <a:endParaRPr kumimoji="1" lang="ja-JP" altLang="en-US" sz="3200" b="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kumimoji="1" lang="ja-JP" altLang="en-US" sz="440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環境</a:t>
                      </a:r>
                      <a:endParaRPr kumimoji="1" lang="ja-JP" altLang="en-US" sz="3200" b="0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グループ化 4"/>
          <p:cNvGrpSpPr/>
          <p:nvPr/>
        </p:nvGrpSpPr>
        <p:grpSpPr>
          <a:xfrm>
            <a:off x="5796136" y="1982301"/>
            <a:ext cx="1402192" cy="522491"/>
            <a:chOff x="1634912" y="4005064"/>
            <a:chExt cx="1402192" cy="522491"/>
          </a:xfrm>
        </p:grpSpPr>
        <p:sp>
          <p:nvSpPr>
            <p:cNvPr id="6" name="円/楕円 5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687858" y="1982359"/>
            <a:ext cx="1402192" cy="522491"/>
            <a:chOff x="1634912" y="4005064"/>
            <a:chExt cx="1402192" cy="522491"/>
          </a:xfrm>
        </p:grpSpPr>
        <p:sp>
          <p:nvSpPr>
            <p:cNvPr id="10" name="円/楕円 9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4184786" y="1982358"/>
            <a:ext cx="1402192" cy="522491"/>
            <a:chOff x="1634912" y="4005064"/>
            <a:chExt cx="1402192" cy="522491"/>
          </a:xfrm>
        </p:grpSpPr>
        <p:sp>
          <p:nvSpPr>
            <p:cNvPr id="14" name="円/楕円 13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7380312" y="1982301"/>
            <a:ext cx="1402192" cy="522491"/>
            <a:chOff x="1634912" y="4005064"/>
            <a:chExt cx="1402192" cy="522491"/>
          </a:xfrm>
        </p:grpSpPr>
        <p:sp>
          <p:nvSpPr>
            <p:cNvPr id="18" name="円/楕円 17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4211960" y="4149080"/>
            <a:ext cx="1402192" cy="522491"/>
            <a:chOff x="1634912" y="4005064"/>
            <a:chExt cx="1402192" cy="522491"/>
          </a:xfrm>
        </p:grpSpPr>
        <p:sp>
          <p:nvSpPr>
            <p:cNvPr id="22" name="円/楕円 21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7380312" y="2996952"/>
            <a:ext cx="1402192" cy="522491"/>
            <a:chOff x="1634912" y="4005064"/>
            <a:chExt cx="1402192" cy="522491"/>
          </a:xfrm>
        </p:grpSpPr>
        <p:sp>
          <p:nvSpPr>
            <p:cNvPr id="26" name="円/楕円 25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5796851" y="5085184"/>
            <a:ext cx="1402192" cy="522491"/>
            <a:chOff x="1634912" y="4005064"/>
            <a:chExt cx="1402192" cy="522491"/>
          </a:xfrm>
        </p:grpSpPr>
        <p:sp>
          <p:nvSpPr>
            <p:cNvPr id="34" name="円/楕円 33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2687858" y="4190643"/>
            <a:ext cx="1402192" cy="522491"/>
            <a:chOff x="1634912" y="4005064"/>
            <a:chExt cx="1402192" cy="522491"/>
          </a:xfrm>
        </p:grpSpPr>
        <p:sp>
          <p:nvSpPr>
            <p:cNvPr id="46" name="円/楕円 45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5796851" y="3038515"/>
            <a:ext cx="1402192" cy="522491"/>
            <a:chOff x="1634912" y="4005064"/>
            <a:chExt cx="1402192" cy="522491"/>
          </a:xfrm>
        </p:grpSpPr>
        <p:sp>
          <p:nvSpPr>
            <p:cNvPr id="50" name="円/楕円 49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5907598" y="4149079"/>
            <a:ext cx="1402192" cy="522491"/>
            <a:chOff x="1634912" y="4005064"/>
            <a:chExt cx="1402192" cy="522491"/>
          </a:xfrm>
        </p:grpSpPr>
        <p:sp>
          <p:nvSpPr>
            <p:cNvPr id="54" name="円/楕円 53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4184786" y="3080080"/>
            <a:ext cx="1402192" cy="522491"/>
            <a:chOff x="1634912" y="4005064"/>
            <a:chExt cx="1402192" cy="522491"/>
          </a:xfrm>
        </p:grpSpPr>
        <p:sp>
          <p:nvSpPr>
            <p:cNvPr id="58" name="円/楕円 57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7432311" y="5085183"/>
            <a:ext cx="1402192" cy="522491"/>
            <a:chOff x="1634912" y="4005064"/>
            <a:chExt cx="1402192" cy="522491"/>
          </a:xfrm>
        </p:grpSpPr>
        <p:sp>
          <p:nvSpPr>
            <p:cNvPr id="62" name="円/楕円 61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7419171" y="4091848"/>
            <a:ext cx="1402192" cy="522491"/>
            <a:chOff x="1634912" y="4005064"/>
            <a:chExt cx="1402192" cy="522491"/>
          </a:xfrm>
        </p:grpSpPr>
        <p:sp>
          <p:nvSpPr>
            <p:cNvPr id="66" name="円/楕円 65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2615092" y="3078177"/>
            <a:ext cx="1402192" cy="522491"/>
            <a:chOff x="1634912" y="4005064"/>
            <a:chExt cx="1402192" cy="522491"/>
          </a:xfrm>
        </p:grpSpPr>
        <p:sp>
          <p:nvSpPr>
            <p:cNvPr id="70" name="円/楕円 69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4211960" y="5085182"/>
            <a:ext cx="1402192" cy="522491"/>
            <a:chOff x="1634912" y="4005064"/>
            <a:chExt cx="1402192" cy="522491"/>
          </a:xfrm>
        </p:grpSpPr>
        <p:sp>
          <p:nvSpPr>
            <p:cNvPr id="74" name="円/楕円 73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2626954" y="5085181"/>
            <a:ext cx="1402192" cy="522491"/>
            <a:chOff x="1634912" y="4005064"/>
            <a:chExt cx="1402192" cy="522491"/>
          </a:xfrm>
        </p:grpSpPr>
        <p:sp>
          <p:nvSpPr>
            <p:cNvPr id="78" name="円/楕円 77"/>
            <p:cNvSpPr/>
            <p:nvPr/>
          </p:nvSpPr>
          <p:spPr>
            <a:xfrm>
              <a:off x="1634912" y="4167515"/>
              <a:ext cx="360040" cy="36004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2043561" y="4088192"/>
              <a:ext cx="439363" cy="439363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2514613" y="4005064"/>
              <a:ext cx="522491" cy="52249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1" name="正方形/長方形 80"/>
          <p:cNvSpPr/>
          <p:nvPr/>
        </p:nvSpPr>
        <p:spPr>
          <a:xfrm>
            <a:off x="179512" y="1700808"/>
            <a:ext cx="792088" cy="4176464"/>
          </a:xfrm>
          <a:prstGeom prst="rect">
            <a:avLst/>
          </a:prstGeom>
          <a:noFill/>
          <a:ln w="920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245177" y="1802178"/>
            <a:ext cx="660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１</a:t>
            </a:r>
            <a:endParaRPr lang="ja-JP" altLang="en-US" sz="54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245177" y="2838095"/>
            <a:ext cx="660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４</a:t>
            </a:r>
            <a:endParaRPr lang="ja-JP" altLang="en-US" sz="54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245177" y="3891429"/>
            <a:ext cx="660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３</a:t>
            </a:r>
            <a:endParaRPr lang="ja-JP" altLang="en-US" sz="54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245177" y="4835845"/>
            <a:ext cx="6607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２</a:t>
            </a:r>
            <a:endParaRPr lang="ja-JP" altLang="en-US" sz="54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618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/>
      <p:bldP spid="83" grpId="0"/>
      <p:bldP spid="84" grpId="0"/>
      <p:bldP spid="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の電気エネルギーの現状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70" y="1528763"/>
            <a:ext cx="8549460" cy="515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593302" y="0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参考：資源エネルギー庁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382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の電気エネルギーの現状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9" y="1349596"/>
            <a:ext cx="9013943" cy="517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6593302" y="0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参考：資源エネルギー庁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64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1143000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電気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エネルギーの受給率が下がると</a:t>
            </a:r>
            <a:r>
              <a:rPr lang="en-US" altLang="ja-JP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‥</a:t>
            </a:r>
            <a:r>
              <a:rPr lang="ja-JP" altLang="en-US" sz="40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</a:t>
            </a:r>
            <a:endParaRPr kumimoji="1" lang="ja-JP" altLang="en-US" sz="40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5496" y="1412776"/>
            <a:ext cx="3384376" cy="787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rgbClr val="FFFF00"/>
                </a:solidFill>
                <a:latin typeface="AR P明朝体L" panose="02020300000000000000" pitchFamily="18" charset="-128"/>
                <a:ea typeface="AR P明朝体L" panose="02020300000000000000" pitchFamily="18" charset="-128"/>
              </a:rPr>
              <a:t>電気料金</a:t>
            </a:r>
            <a:r>
              <a:rPr lang="ja-JP" altLang="en-US" sz="3600" b="1" dirty="0" smtClean="0">
                <a:solidFill>
                  <a:srgbClr val="FFFF00"/>
                </a:solidFill>
                <a:latin typeface="AR P明朝体L" panose="02020300000000000000" pitchFamily="18" charset="-128"/>
                <a:ea typeface="AR P明朝体L" panose="02020300000000000000" pitchFamily="18" charset="-128"/>
              </a:rPr>
              <a:t>の上昇率</a:t>
            </a:r>
            <a:endParaRPr lang="ja-JP" altLang="en-US" sz="3600" b="1" dirty="0">
              <a:solidFill>
                <a:srgbClr val="FFFF00"/>
              </a:solidFill>
              <a:latin typeface="AR P明朝体L" panose="02020300000000000000" pitchFamily="18" charset="-128"/>
              <a:ea typeface="AR P明朝体L" panose="02020300000000000000" pitchFamily="18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60848"/>
            <a:ext cx="607695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6593302" y="0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参考：資源エネルギー庁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世界の電気エネルギーミックス</a:t>
            </a:r>
            <a:endParaRPr kumimoji="1"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31" y="1401887"/>
            <a:ext cx="8956938" cy="5195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6593302" y="0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参考：資源エネルギー庁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63782" y="1844824"/>
            <a:ext cx="5856490" cy="432048"/>
          </a:xfrm>
          <a:prstGeom prst="rect">
            <a:avLst/>
          </a:prstGeom>
          <a:solidFill>
            <a:srgbClr val="FF0000">
              <a:alpha val="48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火力発電</a:t>
            </a:r>
            <a:endParaRPr kumimoji="1" lang="ja-JP" altLang="en-US" sz="320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82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○○総理の</a:t>
            </a:r>
            <a:r>
              <a:rPr lang="en-US" altLang="ja-JP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エネルギーの</a:t>
            </a:r>
            <a:r>
              <a:rPr lang="ja-JP" altLang="en-US" dirty="0" smtClean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ベスト</a:t>
            </a: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ミックス </a:t>
            </a:r>
            <a:r>
              <a:rPr lang="en-US" altLang="ja-JP" sz="4000" b="1" i="1" dirty="0" smtClean="0">
                <a:solidFill>
                  <a:srgbClr val="FF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LV.1</a:t>
            </a:r>
            <a:endParaRPr kumimoji="1" lang="ja-JP" altLang="en-US" sz="4000" b="1" i="1" dirty="0">
              <a:solidFill>
                <a:srgbClr val="FF0000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57200" y="1858290"/>
            <a:ext cx="8229600" cy="4379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原子力発電　　％</a:t>
            </a:r>
            <a:endParaRPr lang="en-US" altLang="ja-JP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7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火 力  発電　　％</a:t>
            </a:r>
            <a:endParaRPr lang="en-US" altLang="ja-JP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水 力  発電　　％</a:t>
            </a:r>
            <a:endParaRPr lang="en-US" altLang="ja-JP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太陽光発電　　％</a:t>
            </a:r>
            <a:endParaRPr lang="en-US" altLang="ja-JP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6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風 力  発電　　％</a:t>
            </a:r>
            <a:endParaRPr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123728" y="1844824"/>
            <a:ext cx="4824536" cy="4608512"/>
          </a:xfrm>
          <a:prstGeom prst="roundRect">
            <a:avLst/>
          </a:prstGeom>
          <a:solidFill>
            <a:schemeClr val="accent1">
              <a:alpha val="0"/>
            </a:schemeClr>
          </a:solidFill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63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調べる時のポイント</a:t>
            </a:r>
            <a:endParaRPr kumimoji="1" lang="ja-JP" altLang="en-US" sz="4000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96892"/>
              </p:ext>
            </p:extLst>
          </p:nvPr>
        </p:nvGraphicFramePr>
        <p:xfrm>
          <a:off x="323526" y="1397000"/>
          <a:ext cx="8496946" cy="517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10"/>
                <a:gridCol w="6624736"/>
              </a:tblGrid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発電コスト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b="0" dirty="0" smtClean="0">
                          <a:solidFill>
                            <a:schemeClr val="bg1"/>
                          </a:solidFill>
                        </a:rPr>
                        <a:t>1kw</a:t>
                      </a:r>
                      <a:r>
                        <a:rPr kumimoji="1" lang="ja-JP" altLang="en-US" sz="2400" b="0" dirty="0" smtClean="0">
                          <a:solidFill>
                            <a:schemeClr val="bg1"/>
                          </a:solidFill>
                        </a:rPr>
                        <a:t>のコストが低くなると、家庭の電気料金が安くなる。</a:t>
                      </a:r>
                      <a:endParaRPr kumimoji="1" lang="ja-JP" alt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変換効率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変換効率が高くなれば、発電コストが安くなる。また、無駄な二酸化炭素などを出す量も少なくなる。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安定性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色々な条件（天候・災害・原料不足等）に左右されずに電気を供給（送る）することが生活の安定につながる。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環　境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地球温暖化の原因である二酸化炭素の排出を少なくすることが、これからの地球にとって大事なこと。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その他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上の４項目以外に、気になったことや疑問に思ったことを記入する。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2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○○総理の</a:t>
            </a:r>
            <a:r>
              <a:rPr lang="en-US" altLang="ja-JP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エネルギーのベストミックスはこれだ！ </a:t>
            </a:r>
            <a:endParaRPr kumimoji="1" lang="ja-JP" altLang="en-US" sz="4000" b="1" i="1" dirty="0">
              <a:solidFill>
                <a:srgbClr val="FF0000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1844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57200" y="1858290"/>
            <a:ext cx="8229600" cy="4379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dirty="0" smtClean="0">
                <a:solidFill>
                  <a:srgbClr val="FFFF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今日の授業の流れ</a:t>
            </a:r>
            <a:endParaRPr lang="en-US" altLang="ja-JP" dirty="0" smtClean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endParaRPr lang="en-US" altLang="ja-JP" sz="2100" dirty="0" smtClean="0">
              <a:solidFill>
                <a:srgbClr val="FFFF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r>
              <a:rPr lang="ja-JP" altLang="en-US" sz="33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①グループシートを完成する。</a:t>
            </a:r>
            <a:endParaRPr lang="en-US" altLang="ja-JP" sz="33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endParaRPr lang="en-US" altLang="ja-JP" sz="18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r>
              <a:rPr lang="ja-JP" altLang="en-US" sz="33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②グループシートをもとに比較表を完成する。</a:t>
            </a:r>
            <a:endParaRPr lang="en-US" altLang="ja-JP" sz="33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endParaRPr lang="en-US" altLang="ja-JP" sz="18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r>
              <a:rPr lang="ja-JP" altLang="en-US" sz="33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③比較表をもとに自分のエネルギーのベスト　</a:t>
            </a:r>
            <a:endParaRPr lang="en-US" altLang="ja-JP" sz="33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r>
              <a:rPr lang="ja-JP" altLang="en-US" sz="33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</a:t>
            </a:r>
            <a:r>
              <a:rPr lang="ja-JP" altLang="en-US" sz="33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ミックスを考える。</a:t>
            </a:r>
            <a:endParaRPr lang="ja-JP" altLang="en-US" sz="33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0" y="1844824"/>
            <a:ext cx="8568952" cy="453650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49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②比較表</a:t>
            </a:r>
            <a:endParaRPr kumimoji="1" lang="ja-JP" altLang="en-US" sz="4000" b="1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560033"/>
              </p:ext>
            </p:extLst>
          </p:nvPr>
        </p:nvGraphicFramePr>
        <p:xfrm>
          <a:off x="323526" y="1397000"/>
          <a:ext cx="8496946" cy="517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10"/>
                <a:gridCol w="6624736"/>
              </a:tblGrid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発電コスト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400" b="0" dirty="0" smtClean="0">
                          <a:solidFill>
                            <a:schemeClr val="bg1"/>
                          </a:solidFill>
                        </a:rPr>
                        <a:t>1kw</a:t>
                      </a:r>
                      <a:r>
                        <a:rPr kumimoji="1" lang="ja-JP" altLang="en-US" sz="2400" b="0" dirty="0" smtClean="0">
                          <a:solidFill>
                            <a:schemeClr val="bg1"/>
                          </a:solidFill>
                        </a:rPr>
                        <a:t>のコストが低くなると、家庭の電気料金が安くなる。</a:t>
                      </a:r>
                      <a:endParaRPr kumimoji="1" lang="ja-JP" alt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変換効率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変換効率が高くなれば、発電コストが安くなる。また、無駄な二酸化炭素などを出す量も少なくなる。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安定性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色々な条件（天候・災害・原料不足等）に左右されずに電気を供給（送る）することが生活の安定につながる。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環　境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地球温暖化の原因である二酸化炭素の排出を少なくすることが、これからの地球にとって大事なこと。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996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その他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dirty="0" smtClean="0">
                          <a:solidFill>
                            <a:schemeClr val="bg1"/>
                          </a:solidFill>
                        </a:rPr>
                        <a:t>上の４項目以外に、気になったことや疑問に思ったことを記入する。</a:t>
                      </a:r>
                      <a:endParaRPr kumimoji="1" lang="ja-JP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376</Words>
  <Application>Microsoft Office PowerPoint</Application>
  <PresentationFormat>画面に合わせる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 Pゴシック体S</vt:lpstr>
      <vt:lpstr>AR P丸ゴシック体E</vt:lpstr>
      <vt:lpstr>AR P明朝体L</vt:lpstr>
      <vt:lpstr>FangSong</vt:lpstr>
      <vt:lpstr>ＭＳ Ｐゴシック</vt:lpstr>
      <vt:lpstr>Arial</vt:lpstr>
      <vt:lpstr>Calibri</vt:lpstr>
      <vt:lpstr>Office ​​テーマ</vt:lpstr>
      <vt:lpstr>○○○総理大臣が考える</vt:lpstr>
      <vt:lpstr>日本の電気エネルギーの現状</vt:lpstr>
      <vt:lpstr>日本の電気エネルギーの現状</vt:lpstr>
      <vt:lpstr>電気エネルギーの受給率が下がると‥・</vt:lpstr>
      <vt:lpstr>世界の電気エネルギーミックス</vt:lpstr>
      <vt:lpstr>○○総理の エネルギーのベストミックス LV.1</vt:lpstr>
      <vt:lpstr>調べる時のポイント</vt:lpstr>
      <vt:lpstr>○○総理の エネルギーのベストミックスはこれだ！ </vt:lpstr>
      <vt:lpstr>②比較表</vt:lpstr>
      <vt:lpstr>②比較表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○○○総理大臣が考える</dc:title>
  <dc:creator>佐賀県教育センター</dc:creator>
  <cp:revision>15</cp:revision>
  <cp:lastPrinted>2015-10-15T02:59:18Z</cp:lastPrinted>
  <dcterms:created xsi:type="dcterms:W3CDTF">2015-10-04T04:48:26Z</dcterms:created>
  <dcterms:modified xsi:type="dcterms:W3CDTF">2016-03-11T07:58:16Z</dcterms:modified>
</cp:coreProperties>
</file>