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8"/>
  </p:notesMasterIdLst>
  <p:handoutMasterIdLst>
    <p:handoutMasterId r:id="rId9"/>
  </p:handoutMasterIdLst>
  <p:sldIdLst>
    <p:sldId id="283" r:id="rId2"/>
    <p:sldId id="276" r:id="rId3"/>
    <p:sldId id="282" r:id="rId4"/>
    <p:sldId id="281" r:id="rId5"/>
    <p:sldId id="278" r:id="rId6"/>
    <p:sldId id="279" r:id="rId7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4534" autoAdjust="0"/>
  </p:normalViewPr>
  <p:slideViewPr>
    <p:cSldViewPr snapToGrid="0">
      <p:cViewPr varScale="1">
        <p:scale>
          <a:sx n="63" d="100"/>
          <a:sy n="63" d="100"/>
        </p:scale>
        <p:origin x="10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9197834645669E-2"/>
          <c:y val="0.12827933512061176"/>
          <c:w val="0.93923302165354328"/>
          <c:h val="0.76747768408724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◎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×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784192"/>
        <c:axId val="278784976"/>
      </c:barChart>
      <c:catAx>
        <c:axId val="27878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78784976"/>
        <c:crosses val="autoZero"/>
        <c:auto val="1"/>
        <c:lblAlgn val="ctr"/>
        <c:lblOffset val="100"/>
        <c:noMultiLvlLbl val="0"/>
      </c:catAx>
      <c:valAx>
        <c:axId val="27878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7878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65871062992127"/>
          <c:y val="0.93594457825144084"/>
          <c:w val="0.67161995570866129"/>
          <c:h val="4.5305422901979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AFD1E-1718-4375-9988-F3AF694CAB3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B7B76-8179-4C5C-9EB6-680B1EE050C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178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333B-3EF2-40E6-8C67-E35A5198824B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44634-AC5D-48B8-A583-6B16162800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4634-AC5D-48B8-A583-6B161628006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94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1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48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801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30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0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607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7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034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54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53200"/>
            <a:ext cx="2336800" cy="457200"/>
          </a:xfr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Comic Sans MS" panose="030F0702030302020204" pitchFamily="66" charset="0"/>
              </a:defRPr>
            </a:lvl1pPr>
          </a:lstStyle>
          <a:p>
            <a:endParaRPr lang="ja-JP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20118" y="6553200"/>
            <a:ext cx="355176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855200" y="6553200"/>
            <a:ext cx="23368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553A1D5B-A1EE-4539-BDCC-7704F909AE0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978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6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65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11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85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4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06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97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00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7FBA37-4137-4AC2-AFE0-3994F396BC72}" type="datetimeFigureOut">
              <a:rPr kumimoji="1" lang="ja-JP" altLang="en-US" smtClean="0"/>
              <a:pPr/>
              <a:t>2016/3/11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5B7183-CED9-4574-B19C-89C8ADC207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20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52009" y="343463"/>
            <a:ext cx="10011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正しいことと間違っていることを自分で考えて判断し、責任をもって行動している。</a:t>
            </a:r>
            <a:endParaRPr kumimoji="1" lang="en-US" altLang="ja-JP" sz="3200" dirty="0" smtClean="0">
              <a:latin typeface="+mj-ea"/>
              <a:ea typeface="+mj-ea"/>
            </a:endParaRPr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3748608986"/>
              </p:ext>
            </p:extLst>
          </p:nvPr>
        </p:nvGraphicFramePr>
        <p:xfrm>
          <a:off x="1905876" y="100344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6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/>
          <p:cNvSpPr txBox="1">
            <a:spLocks/>
          </p:cNvSpPr>
          <p:nvPr/>
        </p:nvSpPr>
        <p:spPr>
          <a:xfrm>
            <a:off x="2065283" y="2617077"/>
            <a:ext cx="9144000" cy="245941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7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集合時間は午前八時</a:t>
            </a:r>
            <a:endParaRPr lang="en-US" altLang="ja-JP" sz="7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263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40827" y="533400"/>
            <a:ext cx="10200290" cy="54476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話合い活動</a:t>
            </a:r>
            <a:endParaRPr kumimoji="1" lang="en-US" altLang="ja-JP" sz="4000" dirty="0" smtClean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lang="en-US" altLang="ja-JP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①お互いに、ワークシートに書いている自分の考えを</a:t>
            </a:r>
            <a:r>
              <a:rPr lang="ja-JP" altLang="en-US" sz="3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述べ合う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。</a:t>
            </a: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</a:t>
            </a:r>
            <a:r>
              <a:rPr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私が選んだ立場は、</a:t>
            </a: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〇です</a:t>
            </a:r>
            <a:r>
              <a:rPr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。理由は、○○です。」</a:t>
            </a:r>
            <a:endParaRPr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聞いている人は、ウェビング上に書き加える。</a:t>
            </a:r>
            <a:endParaRPr kumimoji="1"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60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②お互い</a:t>
            </a:r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に質問する。（何回でも良い。）</a:t>
            </a:r>
            <a:endParaRPr kumimoji="1"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32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　　</a:t>
            </a:r>
            <a:endParaRPr lang="en-US" altLang="ja-JP" sz="3200" b="1" kern="100" dirty="0" smtClean="0">
              <a:latin typeface="AR丸ゴシック体E" panose="020F0909000000000000" pitchFamily="49" charset="-128"/>
              <a:ea typeface="AR丸ゴシック体E" panose="020F0909000000000000" pitchFamily="49" charset="-128"/>
              <a:cs typeface="Times New Roman" panose="02020603050405020304" pitchFamily="18" charset="0"/>
            </a:endParaRPr>
          </a:p>
          <a:p>
            <a:r>
              <a:rPr lang="ja-JP" altLang="en-US" sz="32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　相手</a:t>
            </a:r>
            <a:r>
              <a:rPr lang="ja-JP" altLang="en-US" sz="3200" b="1" kern="100" dirty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が</a:t>
            </a:r>
            <a:r>
              <a:rPr lang="ja-JP" altLang="en-US" sz="3200" b="1" kern="100" dirty="0">
                <a:solidFill>
                  <a:srgbClr val="FF00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「何を大事</a:t>
            </a:r>
            <a:r>
              <a:rPr lang="ja-JP" altLang="en-US" sz="3200" b="1" kern="100" dirty="0" smtClean="0">
                <a:solidFill>
                  <a:srgbClr val="FF00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に考えて判断</a:t>
            </a:r>
            <a:r>
              <a:rPr lang="ja-JP" altLang="en-US" sz="3200" b="1" kern="100" dirty="0">
                <a:solidFill>
                  <a:srgbClr val="FF00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した</a:t>
            </a:r>
            <a:r>
              <a:rPr lang="ja-JP" altLang="en-US" sz="3200" b="1" kern="100" dirty="0" smtClean="0">
                <a:solidFill>
                  <a:srgbClr val="FF00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か。」</a:t>
            </a:r>
            <a:r>
              <a:rPr lang="ja-JP" altLang="en-US" sz="32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を</a:t>
            </a:r>
            <a:r>
              <a:rPr lang="ja-JP" altLang="en-US" sz="3200" b="1" kern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探る</a:t>
            </a:r>
            <a:endParaRPr lang="en-US" altLang="ja-JP" sz="3200" b="1" kern="100" dirty="0" smtClean="0">
              <a:solidFill>
                <a:schemeClr val="tx1">
                  <a:lumMod val="95000"/>
                  <a:lumOff val="5000"/>
                </a:schemeClr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  <a:cs typeface="Times New Roman" panose="02020603050405020304" pitchFamily="18" charset="0"/>
            </a:endParaRPr>
          </a:p>
          <a:p>
            <a:endParaRPr kumimoji="1" lang="ja-JP" altLang="en-US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25331" y="4777940"/>
            <a:ext cx="9222828" cy="83557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4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4135" y="234777"/>
            <a:ext cx="11477297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609600">
              <a:spcAft>
                <a:spcPts val="0"/>
              </a:spcAft>
            </a:pPr>
            <a:r>
              <a:rPr lang="ja-JP" altLang="en-US" sz="3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36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3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　　　　</a:t>
            </a:r>
            <a:endParaRPr lang="en-US" altLang="ja-JP" sz="36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609600">
              <a:spcAft>
                <a:spcPts val="0"/>
              </a:spcAft>
            </a:pPr>
            <a:r>
              <a:rPr lang="ja-JP" altLang="en-US" sz="3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3600" b="1" kern="100" dirty="0" smtClean="0">
                <a:solidFill>
                  <a:srgbClr val="FF00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◎</a:t>
            </a:r>
            <a:r>
              <a:rPr lang="ja-JP" altLang="ja-JP" sz="3600" b="1" kern="100" dirty="0" smtClean="0">
                <a:solidFill>
                  <a:srgbClr val="FF00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質問</a:t>
            </a:r>
            <a:endParaRPr lang="en-US" altLang="ja-JP" sz="3600" b="1" kern="100" dirty="0" smtClean="0">
              <a:solidFill>
                <a:srgbClr val="FF0000"/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  <a:cs typeface="Times New Roman" panose="02020603050405020304" pitchFamily="18" charset="0"/>
            </a:endParaRPr>
          </a:p>
          <a:p>
            <a:pPr indent="609600">
              <a:spcAft>
                <a:spcPts val="0"/>
              </a:spcAft>
            </a:pPr>
            <a:r>
              <a:rPr lang="ja-JP" altLang="ja-JP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「</a:t>
            </a:r>
            <a:r>
              <a:rPr lang="ja-JP" altLang="en-US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○○</a:t>
            </a:r>
            <a:r>
              <a:rPr lang="ja-JP" altLang="ja-JP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と</a:t>
            </a:r>
            <a:r>
              <a:rPr lang="ja-JP" altLang="ja-JP" sz="3600" b="1" kern="100" dirty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考えたのはどうしてですか。</a:t>
            </a:r>
            <a:r>
              <a:rPr lang="ja-JP" altLang="ja-JP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」</a:t>
            </a:r>
            <a:endParaRPr lang="en-US" altLang="ja-JP" sz="3600" b="1" kern="100" dirty="0" smtClean="0">
              <a:latin typeface="AR丸ゴシック体E" panose="020F0909000000000000" pitchFamily="49" charset="-128"/>
              <a:ea typeface="AR丸ゴシック体E" panose="020F0909000000000000" pitchFamily="49" charset="-128"/>
              <a:cs typeface="Times New Roman" panose="02020603050405020304" pitchFamily="18" charset="0"/>
            </a:endParaRPr>
          </a:p>
          <a:p>
            <a:pPr indent="609600">
              <a:spcAft>
                <a:spcPts val="0"/>
              </a:spcAft>
            </a:pPr>
            <a:r>
              <a:rPr lang="ja-JP" altLang="ja-JP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「</a:t>
            </a:r>
            <a:r>
              <a:rPr lang="en-US" altLang="ja-JP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○○</a:t>
            </a:r>
            <a:r>
              <a:rPr lang="ja-JP" altLang="en-US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と</a:t>
            </a:r>
            <a:r>
              <a:rPr lang="ja-JP" altLang="ja-JP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は</a:t>
            </a:r>
            <a:r>
              <a:rPr lang="ja-JP" altLang="ja-JP" sz="3600" b="1" kern="100" dirty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、例えばどういう</a:t>
            </a:r>
            <a:r>
              <a:rPr lang="ja-JP" altLang="ja-JP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ことですか</a:t>
            </a:r>
            <a:r>
              <a:rPr lang="ja-JP" altLang="ja-JP" sz="3600" b="1" kern="100" dirty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。」</a:t>
            </a:r>
          </a:p>
          <a:p>
            <a:pPr indent="609600" algn="just">
              <a:spcAft>
                <a:spcPts val="0"/>
              </a:spcAft>
            </a:pPr>
            <a:r>
              <a:rPr lang="ja-JP" altLang="ja-JP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「</a:t>
            </a:r>
            <a:r>
              <a:rPr lang="en-US" altLang="ja-JP" sz="3600" b="1" kern="100" dirty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○○</a:t>
            </a:r>
            <a:r>
              <a:rPr lang="ja-JP" altLang="ja-JP" sz="3600" b="1" kern="100" dirty="0" err="1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さん</a:t>
            </a:r>
            <a:r>
              <a:rPr lang="ja-JP" altLang="en-US" sz="3600" b="1" kern="100" dirty="0" err="1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の</a:t>
            </a:r>
            <a:r>
              <a:rPr lang="ja-JP" altLang="en-US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ことは○○と思い</a:t>
            </a:r>
            <a:r>
              <a:rPr lang="ja-JP" altLang="ja-JP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ま</a:t>
            </a:r>
            <a:r>
              <a:rPr lang="ja-JP" altLang="en-US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せんか</a:t>
            </a:r>
            <a:r>
              <a:rPr lang="ja-JP" altLang="ja-JP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。」</a:t>
            </a:r>
            <a:endParaRPr lang="en-US" altLang="ja-JP" sz="3600" b="1" kern="100" dirty="0" smtClean="0">
              <a:latin typeface="AR丸ゴシック体E" panose="020F0909000000000000" pitchFamily="49" charset="-128"/>
              <a:ea typeface="AR丸ゴシック体E" panose="020F0909000000000000" pitchFamily="49" charset="-128"/>
              <a:cs typeface="Times New Roman" panose="02020603050405020304" pitchFamily="18" charset="0"/>
            </a:endParaRPr>
          </a:p>
          <a:p>
            <a:pPr indent="609600" algn="just">
              <a:spcAft>
                <a:spcPts val="0"/>
              </a:spcAft>
            </a:pPr>
            <a:r>
              <a:rPr lang="ja-JP" altLang="en-US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「判断するときに、何と何で迷いましたか。」</a:t>
            </a:r>
            <a:endParaRPr lang="en-US" altLang="ja-JP" sz="3600" b="1" kern="100" dirty="0" smtClean="0">
              <a:latin typeface="AR丸ゴシック体E" panose="020F0909000000000000" pitchFamily="49" charset="-128"/>
              <a:ea typeface="AR丸ゴシック体E" panose="020F0909000000000000" pitchFamily="49" charset="-128"/>
              <a:cs typeface="Times New Roman" panose="02020603050405020304" pitchFamily="18" charset="0"/>
            </a:endParaRPr>
          </a:p>
          <a:p>
            <a:pPr indent="609600" algn="just">
              <a:spcAft>
                <a:spcPts val="0"/>
              </a:spcAft>
            </a:pPr>
            <a:r>
              <a:rPr lang="ja-JP" altLang="en-US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「何を</a:t>
            </a:r>
            <a:r>
              <a:rPr lang="ja-JP" altLang="en-US" sz="3600" b="1" kern="10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大事に考えて判断</a:t>
            </a:r>
            <a:r>
              <a:rPr lang="ja-JP" altLang="en-US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しましたか。」</a:t>
            </a:r>
            <a:endParaRPr lang="en-US" altLang="ja-JP" sz="3600" b="1" kern="100" dirty="0">
              <a:latin typeface="AR丸ゴシック体E" panose="020F0909000000000000" pitchFamily="49" charset="-128"/>
              <a:ea typeface="AR丸ゴシック体E" panose="020F0909000000000000" pitchFamily="49" charset="-128"/>
              <a:cs typeface="Times New Roman" panose="02020603050405020304" pitchFamily="18" charset="0"/>
            </a:endParaRPr>
          </a:p>
          <a:p>
            <a:pPr indent="609600" algn="just">
              <a:spcAft>
                <a:spcPts val="0"/>
              </a:spcAft>
            </a:pPr>
            <a:r>
              <a:rPr lang="ja-JP" altLang="en-US" sz="3600" b="1" kern="100" dirty="0" smtClean="0">
                <a:solidFill>
                  <a:srgbClr val="FF00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　</a:t>
            </a:r>
            <a:endParaRPr lang="en-US" altLang="ja-JP" sz="3600" b="1" kern="100" dirty="0" smtClean="0">
              <a:solidFill>
                <a:srgbClr val="FF0000"/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  <a:cs typeface="Times New Roman" panose="02020603050405020304" pitchFamily="18" charset="0"/>
            </a:endParaRPr>
          </a:p>
          <a:p>
            <a:pPr indent="609600" algn="just">
              <a:spcAft>
                <a:spcPts val="0"/>
              </a:spcAft>
            </a:pPr>
            <a:r>
              <a:rPr lang="ja-JP" altLang="en-US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相手が</a:t>
            </a:r>
            <a:r>
              <a:rPr lang="ja-JP" altLang="en-US" sz="3600" b="1" kern="100" dirty="0" smtClean="0">
                <a:solidFill>
                  <a:srgbClr val="FF00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「何を大事に考えて判断したか。」</a:t>
            </a:r>
            <a:r>
              <a:rPr lang="ja-JP" altLang="en-US" sz="3600" b="1" kern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を探る</a:t>
            </a:r>
            <a:r>
              <a:rPr lang="ja-JP" altLang="en-US" sz="3600" b="1" kern="1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。</a:t>
            </a:r>
            <a:endParaRPr lang="en-US" altLang="ja-JP" sz="3600" b="1" kern="100" dirty="0" smtClean="0">
              <a:latin typeface="AR丸ゴシック体E" panose="020F0909000000000000" pitchFamily="49" charset="-128"/>
              <a:ea typeface="AR丸ゴシック体E" panose="020F0909000000000000" pitchFamily="49" charset="-128"/>
              <a:cs typeface="Times New Roman" panose="02020603050405020304" pitchFamily="18" charset="0"/>
            </a:endParaRPr>
          </a:p>
          <a:p>
            <a:pPr indent="609600" algn="just">
              <a:spcAft>
                <a:spcPts val="0"/>
              </a:spcAft>
            </a:pPr>
            <a:endParaRPr lang="en-US" altLang="ja-JP" sz="2800" b="1" kern="100" dirty="0" smtClean="0">
              <a:latin typeface="AR丸ゴシック体E" panose="020F0909000000000000" pitchFamily="49" charset="-128"/>
              <a:ea typeface="AR丸ゴシック体E" panose="020F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12496" y="4598276"/>
            <a:ext cx="10673255" cy="83557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6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074278" y="5315237"/>
            <a:ext cx="618008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6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いのうえひさし</a:t>
            </a:r>
            <a:endParaRPr kumimoji="1" lang="ja-JP" altLang="en-US" sz="6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01800" y="5220748"/>
            <a:ext cx="618008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小説家、劇作家、放送作家。文化功労者。直木賞作家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901800" y="1292771"/>
            <a:ext cx="4998613" cy="37252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井上ひさしさんの写真</a:t>
            </a:r>
            <a:endParaRPr kumimoji="1" lang="ja-JP" altLang="en-US" sz="3200" dirty="0"/>
          </a:p>
        </p:txBody>
      </p:sp>
      <p:sp>
        <p:nvSpPr>
          <p:cNvPr id="7" name="正方形/長方形 6"/>
          <p:cNvSpPr/>
          <p:nvPr/>
        </p:nvSpPr>
        <p:spPr>
          <a:xfrm>
            <a:off x="7950367" y="1594239"/>
            <a:ext cx="3422574" cy="31223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ひょっこりひょうたん島のイラスト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156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11679 0 C -0.16901 0 -0.23398 -0.2125 -0.23398 -0.38634 L -0.23398 -0.77523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6" y="-3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29710" y="1608083"/>
            <a:ext cx="10216056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ある選択をするということは、その選択によって生まれるはずの　　　　　　　をすべて背負うぞ、ということで</a:t>
            </a:r>
            <a:r>
              <a:rPr kumimoji="1" lang="ja-JP" altLang="en-US" sz="4400" dirty="0" err="1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やんしょ</a:t>
            </a:r>
            <a:r>
              <a:rPr kumimoji="1"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。</a:t>
            </a:r>
            <a:endParaRPr kumimoji="1" lang="en-US" altLang="ja-JP" sz="4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　　　　　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いのうえひさし</a:t>
            </a:r>
            <a:endParaRPr kumimoji="1" lang="ja-JP" altLang="en-US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52593" y="2362135"/>
            <a:ext cx="26013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マイナス</a:t>
            </a:r>
            <a:endParaRPr kumimoji="1" lang="ja-JP" altLang="en-US" sz="3600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87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オーガニック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1557</TotalTime>
  <Words>99</Words>
  <Application>Microsoft Office PowerPoint</Application>
  <PresentationFormat>ワイド画面</PresentationFormat>
  <Paragraphs>27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8" baseType="lpstr">
      <vt:lpstr>AR P丸ゴシック体E</vt:lpstr>
      <vt:lpstr>AR丸ゴシック体E</vt:lpstr>
      <vt:lpstr>ＭＳ Ｐゴシック</vt:lpstr>
      <vt:lpstr>ＭＳ Ｐ明朝</vt:lpstr>
      <vt:lpstr>ＭＳ ゴシック</vt:lpstr>
      <vt:lpstr>Arial</vt:lpstr>
      <vt:lpstr>Calibri</vt:lpstr>
      <vt:lpstr>Century</vt:lpstr>
      <vt:lpstr>Comic Sans MS</vt:lpstr>
      <vt:lpstr>Garamond</vt:lpstr>
      <vt:lpstr>Times New Roman</vt:lpstr>
      <vt:lpstr>オーガニック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平成２７年度  中学校道徳Ⅰ講座</dc:title>
  <dc:creator>佐賀県教育センター</dc:creator>
  <cp:revision>128</cp:revision>
  <cp:lastPrinted>2015-06-03T09:28:07Z</cp:lastPrinted>
  <dcterms:created xsi:type="dcterms:W3CDTF">2015-04-13T06:24:52Z</dcterms:created>
  <dcterms:modified xsi:type="dcterms:W3CDTF">2016-03-11T08:02:43Z</dcterms:modified>
</cp:coreProperties>
</file>