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166"/>
    <a:srgbClr val="FF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7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4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953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4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9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7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8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1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5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1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5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3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0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8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36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佐賀</a:t>
            </a:r>
            <a:r>
              <a:rPr lang="ja-JP" altLang="en-US" dirty="0" smtClean="0"/>
              <a:t>県の課題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身近な地域の課題について考えよう！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8360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少子高齢化と人口の減少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4369" y="2864285"/>
            <a:ext cx="10539189" cy="3472119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世帯人員数の減少</a:t>
            </a:r>
            <a:endParaRPr lang="en-US" altLang="ja-JP" sz="4000" dirty="0" smtClean="0"/>
          </a:p>
          <a:p>
            <a:r>
              <a:rPr lang="ja-JP" altLang="en-US" sz="4000" dirty="0" smtClean="0"/>
              <a:t>高齢単身世帯、高齢夫婦世帯の急速な増加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地域コミュニティの縮小</a:t>
            </a:r>
            <a:endParaRPr kumimoji="1" lang="en-US" altLang="ja-JP" sz="4000" dirty="0" smtClean="0"/>
          </a:p>
          <a:p>
            <a:r>
              <a:rPr lang="ja-JP" altLang="en-US" sz="4000" dirty="0"/>
              <a:t>様々</a:t>
            </a:r>
            <a:r>
              <a:rPr lang="ja-JP" altLang="en-US" sz="4000" dirty="0" smtClean="0"/>
              <a:t>な活動の維持が困難</a:t>
            </a:r>
            <a:endParaRPr kumimoji="1" lang="ja-JP" altLang="en-US" sz="4000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665559" y="1853248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少子高齢化と人口減少が進むと・・・</a:t>
            </a:r>
            <a:endParaRPr lang="ja-JP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9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メモ 3"/>
          <p:cNvSpPr/>
          <p:nvPr/>
        </p:nvSpPr>
        <p:spPr>
          <a:xfrm>
            <a:off x="501765" y="1110343"/>
            <a:ext cx="11228679" cy="5246274"/>
          </a:xfrm>
          <a:prstGeom prst="foldedCorner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endParaRPr kumimoji="1" lang="en-US" altLang="ja-JP" sz="2000" b="1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5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「</a:t>
            </a:r>
            <a:r>
              <a:rPr kumimoji="1" lang="ja-JP" altLang="en-US" sz="50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子育て」</a:t>
            </a:r>
            <a:endParaRPr kumimoji="1" lang="en-US" altLang="ja-JP" sz="5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50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「高齢者」</a:t>
            </a:r>
            <a:endParaRPr kumimoji="1" lang="en-US" altLang="ja-JP" sz="5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50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「障害者」</a:t>
            </a:r>
            <a:endParaRPr kumimoji="1" lang="en-US" altLang="ja-JP" sz="5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50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「男女共同参画</a:t>
            </a:r>
            <a:r>
              <a:rPr kumimoji="1" lang="ja-JP" altLang="en-US" sz="5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」</a:t>
            </a:r>
            <a:endParaRPr kumimoji="1" lang="en-US" altLang="ja-JP" sz="5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4800" b="1" dirty="0">
                <a:latin typeface="+mj-ea"/>
                <a:ea typeface="+mj-ea"/>
              </a:rPr>
              <a:t>４つの課題のうち、どの課題にまず一番に力を</a:t>
            </a:r>
            <a:r>
              <a:rPr kumimoji="1" lang="ja-JP" altLang="en-US" sz="4800" b="1" dirty="0" smtClean="0">
                <a:latin typeface="+mj-ea"/>
                <a:ea typeface="+mj-ea"/>
              </a:rPr>
              <a:t>入れるべきだと思います</a:t>
            </a:r>
            <a:r>
              <a:rPr kumimoji="1" lang="ja-JP" altLang="en-US" sz="4800" b="1" dirty="0">
                <a:latin typeface="+mj-ea"/>
                <a:ea typeface="+mj-ea"/>
              </a:rPr>
              <a:t>か？</a:t>
            </a:r>
          </a:p>
        </p:txBody>
      </p:sp>
    </p:spTree>
    <p:extLst>
      <p:ext uri="{BB962C8B-B14F-4D97-AF65-F5344CB8AC3E}">
        <p14:creationId xmlns:p14="http://schemas.microsoft.com/office/powerpoint/2010/main" val="5975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学習の流れ</a:t>
            </a:r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658521" y="1606731"/>
            <a:ext cx="7949901" cy="1188720"/>
          </a:xfrm>
          <a:prstGeom prst="foldedCorner">
            <a:avLst>
              <a:gd name="adj" fmla="val 25458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latin typeface="+mj-ea"/>
                <a:ea typeface="+mj-ea"/>
              </a:rPr>
              <a:t>エキスパート活動</a:t>
            </a:r>
            <a:endParaRPr kumimoji="1" lang="ja-JP" altLang="en-US" sz="4400" b="1" dirty="0">
              <a:latin typeface="+mj-ea"/>
              <a:ea typeface="+mj-ea"/>
            </a:endParaRPr>
          </a:p>
        </p:txBody>
      </p:sp>
      <p:sp>
        <p:nvSpPr>
          <p:cNvPr id="5" name="メモ 4"/>
          <p:cNvSpPr/>
          <p:nvPr/>
        </p:nvSpPr>
        <p:spPr>
          <a:xfrm>
            <a:off x="658521" y="3481253"/>
            <a:ext cx="7949901" cy="1188720"/>
          </a:xfrm>
          <a:prstGeom prst="foldedCorner">
            <a:avLst>
              <a:gd name="adj" fmla="val 25458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latin typeface="+mj-ea"/>
                <a:ea typeface="+mj-ea"/>
              </a:rPr>
              <a:t>ジグソー</a:t>
            </a:r>
            <a:r>
              <a:rPr kumimoji="1" lang="ja-JP" altLang="en-US" sz="4400" b="1" dirty="0" smtClean="0">
                <a:latin typeface="+mj-ea"/>
                <a:ea typeface="+mj-ea"/>
              </a:rPr>
              <a:t>活動</a:t>
            </a:r>
            <a:endParaRPr kumimoji="1" lang="ja-JP" altLang="en-US" sz="4400" b="1" dirty="0">
              <a:latin typeface="+mj-ea"/>
              <a:ea typeface="+mj-ea"/>
            </a:endParaRPr>
          </a:p>
        </p:txBody>
      </p:sp>
      <p:sp>
        <p:nvSpPr>
          <p:cNvPr id="6" name="メモ 5"/>
          <p:cNvSpPr/>
          <p:nvPr/>
        </p:nvSpPr>
        <p:spPr>
          <a:xfrm>
            <a:off x="658521" y="5355775"/>
            <a:ext cx="7949901" cy="1188720"/>
          </a:xfrm>
          <a:prstGeom prst="foldedCorner">
            <a:avLst>
              <a:gd name="adj" fmla="val 25458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latin typeface="+mj-ea"/>
                <a:ea typeface="+mj-ea"/>
              </a:rPr>
              <a:t>クロストーク</a:t>
            </a:r>
            <a:endParaRPr kumimoji="1" lang="ja-JP" altLang="en-US" sz="4400" b="1" dirty="0">
              <a:latin typeface="+mj-ea"/>
              <a:ea typeface="+mj-ea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101748" y="2795451"/>
            <a:ext cx="927463" cy="685802"/>
          </a:xfrm>
          <a:prstGeom prst="down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4101748" y="4669973"/>
            <a:ext cx="927463" cy="685802"/>
          </a:xfrm>
          <a:prstGeom prst="down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http://1.bp.blogspot.com/-VQuqn5ubuog/U1T32tPbtvI/AAAAAAAAfYc/d03_lFjRSic/s800/gakkatsu_homer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944" y="2462700"/>
            <a:ext cx="3065459" cy="32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7201336" y="3466723"/>
            <a:ext cx="2104024" cy="1242931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１８</a:t>
            </a:r>
            <a:r>
              <a:rPr kumimoji="1" lang="ja-JP" altLang="en-US" sz="3200" b="1" dirty="0" smtClean="0"/>
              <a:t>分</a:t>
            </a:r>
            <a:endParaRPr kumimoji="1" lang="ja-JP" altLang="en-US" sz="3200" b="1" dirty="0"/>
          </a:p>
        </p:txBody>
      </p:sp>
      <p:sp>
        <p:nvSpPr>
          <p:cNvPr id="13" name="円/楕円 12"/>
          <p:cNvSpPr/>
          <p:nvPr/>
        </p:nvSpPr>
        <p:spPr>
          <a:xfrm>
            <a:off x="7201336" y="3466724"/>
            <a:ext cx="2104024" cy="124293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 b="1"/>
          </a:p>
        </p:txBody>
      </p:sp>
      <p:sp>
        <p:nvSpPr>
          <p:cNvPr id="14" name="円/楕円 13"/>
          <p:cNvSpPr/>
          <p:nvPr/>
        </p:nvSpPr>
        <p:spPr>
          <a:xfrm>
            <a:off x="7201336" y="1597554"/>
            <a:ext cx="2104024" cy="1242931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/>
              <a:t>１２分</a:t>
            </a:r>
            <a:endParaRPr kumimoji="1" lang="ja-JP" altLang="en-US" sz="3200" b="1" dirty="0"/>
          </a:p>
        </p:txBody>
      </p:sp>
      <p:sp>
        <p:nvSpPr>
          <p:cNvPr id="15" name="円/楕円 14"/>
          <p:cNvSpPr/>
          <p:nvPr/>
        </p:nvSpPr>
        <p:spPr>
          <a:xfrm>
            <a:off x="7201336" y="1597555"/>
            <a:ext cx="2104024" cy="124293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 b="1"/>
          </a:p>
        </p:txBody>
      </p:sp>
      <p:sp>
        <p:nvSpPr>
          <p:cNvPr id="16" name="円/楕円 15"/>
          <p:cNvSpPr/>
          <p:nvPr/>
        </p:nvSpPr>
        <p:spPr>
          <a:xfrm>
            <a:off x="7201336" y="5301564"/>
            <a:ext cx="2104024" cy="1242931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/>
              <a:t>１０分</a:t>
            </a:r>
            <a:endParaRPr kumimoji="1" lang="ja-JP" altLang="en-US" sz="3200" b="1" dirty="0"/>
          </a:p>
        </p:txBody>
      </p:sp>
      <p:sp>
        <p:nvSpPr>
          <p:cNvPr id="17" name="円/楕円 16"/>
          <p:cNvSpPr/>
          <p:nvPr/>
        </p:nvSpPr>
        <p:spPr>
          <a:xfrm>
            <a:off x="7201336" y="5301565"/>
            <a:ext cx="2104024" cy="124293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 b="1"/>
          </a:p>
        </p:txBody>
      </p:sp>
    </p:spTree>
    <p:extLst>
      <p:ext uri="{BB962C8B-B14F-4D97-AF65-F5344CB8AC3E}">
        <p14:creationId xmlns:p14="http://schemas.microsoft.com/office/powerpoint/2010/main" val="18051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メモ 3"/>
          <p:cNvSpPr/>
          <p:nvPr/>
        </p:nvSpPr>
        <p:spPr>
          <a:xfrm>
            <a:off x="409136" y="248979"/>
            <a:ext cx="7949901" cy="1188720"/>
          </a:xfrm>
          <a:prstGeom prst="foldedCorner">
            <a:avLst>
              <a:gd name="adj" fmla="val 25458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latin typeface="+mj-ea"/>
                <a:ea typeface="+mj-ea"/>
              </a:rPr>
              <a:t>エキスパート活動</a:t>
            </a:r>
            <a:endParaRPr kumimoji="1" lang="ja-JP" altLang="en-US" sz="4400" b="1" dirty="0">
              <a:latin typeface="+mj-ea"/>
              <a:ea typeface="+mj-ea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9667445" y="158576"/>
            <a:ext cx="2104024" cy="1242931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/>
              <a:t>１２分</a:t>
            </a:r>
            <a:endParaRPr kumimoji="1" lang="ja-JP" altLang="en-US" sz="3200" b="1" dirty="0"/>
          </a:p>
        </p:txBody>
      </p:sp>
      <p:sp>
        <p:nvSpPr>
          <p:cNvPr id="6" name="フローチャート: 代替処理 5"/>
          <p:cNvSpPr/>
          <p:nvPr/>
        </p:nvSpPr>
        <p:spPr>
          <a:xfrm>
            <a:off x="409136" y="1593271"/>
            <a:ext cx="3906976" cy="3519056"/>
          </a:xfrm>
          <a:prstGeom prst="flowChartAlternateProcess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エキスパート資料からわかったことをまとめる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110" y="1554309"/>
            <a:ext cx="3564948" cy="5160449"/>
          </a:xfrm>
          <a:prstGeom prst="rect">
            <a:avLst/>
          </a:prstGeom>
        </p:spPr>
      </p:pic>
      <p:sp>
        <p:nvSpPr>
          <p:cNvPr id="8" name="雲形吹き出し 7"/>
          <p:cNvSpPr/>
          <p:nvPr/>
        </p:nvSpPr>
        <p:spPr>
          <a:xfrm>
            <a:off x="7176655" y="1884218"/>
            <a:ext cx="4793672" cy="3713018"/>
          </a:xfrm>
          <a:prstGeom prst="cloudCallout">
            <a:avLst>
              <a:gd name="adj1" fmla="val -50024"/>
              <a:gd name="adj2" fmla="val -6436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他のグループで同じ資料を調べている人と話してもＯＫ！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09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メモ 3"/>
          <p:cNvSpPr/>
          <p:nvPr/>
        </p:nvSpPr>
        <p:spPr>
          <a:xfrm>
            <a:off x="464551" y="197711"/>
            <a:ext cx="7949901" cy="1188720"/>
          </a:xfrm>
          <a:prstGeom prst="foldedCorner">
            <a:avLst>
              <a:gd name="adj" fmla="val 25458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latin typeface="+mj-ea"/>
                <a:ea typeface="+mj-ea"/>
              </a:rPr>
              <a:t>ジグソー</a:t>
            </a:r>
            <a:r>
              <a:rPr kumimoji="1" lang="ja-JP" altLang="en-US" sz="4400" b="1" dirty="0" smtClean="0">
                <a:latin typeface="+mj-ea"/>
                <a:ea typeface="+mj-ea"/>
              </a:rPr>
              <a:t>活動</a:t>
            </a:r>
            <a:endParaRPr kumimoji="1" lang="ja-JP" altLang="en-US" sz="4400" b="1" dirty="0">
              <a:latin typeface="+mj-ea"/>
              <a:ea typeface="+mj-ea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9764420" y="157361"/>
            <a:ext cx="2104024" cy="1242931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１８</a:t>
            </a:r>
            <a:r>
              <a:rPr kumimoji="1" lang="ja-JP" altLang="en-US" sz="3200" b="1" dirty="0" smtClean="0"/>
              <a:t>分</a:t>
            </a:r>
            <a:endParaRPr kumimoji="1" lang="ja-JP" altLang="en-US" sz="32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754" y="1498891"/>
            <a:ext cx="3564948" cy="5160449"/>
          </a:xfrm>
          <a:prstGeom prst="rect">
            <a:avLst/>
          </a:prstGeom>
        </p:spPr>
      </p:pic>
      <p:sp>
        <p:nvSpPr>
          <p:cNvPr id="7" name="フローチャート: 代替処理 6"/>
          <p:cNvSpPr/>
          <p:nvPr/>
        </p:nvSpPr>
        <p:spPr>
          <a:xfrm>
            <a:off x="409136" y="1523998"/>
            <a:ext cx="4245991" cy="2798620"/>
          </a:xfrm>
          <a:prstGeom prst="flowChartAlternateProcess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エキスパート活動でわかったことをグループの人に伝えて、話し合う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941762" y="5860473"/>
            <a:ext cx="3564948" cy="7988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雲形吹き出し 8"/>
          <p:cNvSpPr/>
          <p:nvPr/>
        </p:nvSpPr>
        <p:spPr>
          <a:xfrm>
            <a:off x="66020" y="4383984"/>
            <a:ext cx="5115578" cy="2412923"/>
          </a:xfrm>
          <a:prstGeom prst="cloudCallout">
            <a:avLst>
              <a:gd name="adj1" fmla="val 57490"/>
              <a:gd name="adj2" fmla="val 260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今後の課題を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OneNote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に入力しよう！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雲形吹き出し 12"/>
          <p:cNvSpPr/>
          <p:nvPr/>
        </p:nvSpPr>
        <p:spPr>
          <a:xfrm>
            <a:off x="8132618" y="1676401"/>
            <a:ext cx="3934690" cy="4641272"/>
          </a:xfrm>
          <a:prstGeom prst="cloudCallout">
            <a:avLst>
              <a:gd name="adj1" fmla="val -81188"/>
              <a:gd name="adj2" fmla="val -177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必要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な情報を口頭で伝えよう！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OneNote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はメモとして使おう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5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メモ 3"/>
          <p:cNvSpPr/>
          <p:nvPr/>
        </p:nvSpPr>
        <p:spPr>
          <a:xfrm>
            <a:off x="464551" y="197711"/>
            <a:ext cx="7949901" cy="1188720"/>
          </a:xfrm>
          <a:prstGeom prst="foldedCorner">
            <a:avLst>
              <a:gd name="adj" fmla="val 25458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latin typeface="+mj-ea"/>
                <a:ea typeface="+mj-ea"/>
              </a:rPr>
              <a:t>ジグソー</a:t>
            </a:r>
            <a:r>
              <a:rPr kumimoji="1" lang="ja-JP" altLang="en-US" sz="4400" b="1" dirty="0" smtClean="0">
                <a:latin typeface="+mj-ea"/>
                <a:ea typeface="+mj-ea"/>
              </a:rPr>
              <a:t>活動</a:t>
            </a:r>
            <a:endParaRPr kumimoji="1" lang="ja-JP" altLang="en-US" sz="4400" b="1" dirty="0">
              <a:latin typeface="+mj-ea"/>
              <a:ea typeface="+mj-ea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9764420" y="157361"/>
            <a:ext cx="2104024" cy="1242931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１８</a:t>
            </a:r>
            <a:r>
              <a:rPr kumimoji="1" lang="ja-JP" altLang="en-US" sz="3200" b="1" dirty="0" smtClean="0"/>
              <a:t>分</a:t>
            </a:r>
            <a:endParaRPr kumimoji="1" lang="ja-JP" altLang="en-US" sz="3200" b="1" dirty="0"/>
          </a:p>
        </p:txBody>
      </p:sp>
      <p:sp>
        <p:nvSpPr>
          <p:cNvPr id="12" name="フローチャート: 代替処理 11"/>
          <p:cNvSpPr/>
          <p:nvPr/>
        </p:nvSpPr>
        <p:spPr>
          <a:xfrm>
            <a:off x="478415" y="1523998"/>
            <a:ext cx="3733367" cy="2798620"/>
          </a:xfrm>
          <a:prstGeom prst="flowChartAlternateProcess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</a:t>
            </a: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としての意見をまとめる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97" y="1501057"/>
            <a:ext cx="3813877" cy="5234971"/>
          </a:xfrm>
          <a:prstGeom prst="rect">
            <a:avLst/>
          </a:prstGeom>
        </p:spPr>
      </p:pic>
      <p:sp>
        <p:nvSpPr>
          <p:cNvPr id="9" name="雲形吹き出し 8"/>
          <p:cNvSpPr/>
          <p:nvPr/>
        </p:nvSpPr>
        <p:spPr>
          <a:xfrm>
            <a:off x="6965589" y="3796144"/>
            <a:ext cx="5115578" cy="2964875"/>
          </a:xfrm>
          <a:prstGeom prst="cloudCallout">
            <a:avLst>
              <a:gd name="adj1" fmla="val -49759"/>
              <a:gd name="adj2" fmla="val -6540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OneNote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にできるだけ大きめの字で入力しよう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60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448</TotalTime>
  <Words>184</Words>
  <Application>Microsoft Office PowerPoint</Application>
  <PresentationFormat>ワイド画面</PresentationFormat>
  <Paragraphs>36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HG丸ｺﾞｼｯｸM-PRO</vt:lpstr>
      <vt:lpstr>ＭＳ ゴシック</vt:lpstr>
      <vt:lpstr>メイリオ</vt:lpstr>
      <vt:lpstr>Arial</vt:lpstr>
      <vt:lpstr>Consolas</vt:lpstr>
      <vt:lpstr>Verdana</vt:lpstr>
      <vt:lpstr>Wingdings 3</vt:lpstr>
      <vt:lpstr>イオン</vt:lpstr>
      <vt:lpstr>佐賀県の課題</vt:lpstr>
      <vt:lpstr>少子高齢化と人口の減少</vt:lpstr>
      <vt:lpstr>PowerPoint プレゼンテーション</vt:lpstr>
      <vt:lpstr>学習の流れ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佐賀県の課題</dc:title>
  <dc:creator>佐賀県教育センター</dc:creator>
  <cp:revision>27</cp:revision>
  <cp:lastPrinted>2016-03-16T01:34:54Z</cp:lastPrinted>
  <dcterms:created xsi:type="dcterms:W3CDTF">2015-10-20T20:49:21Z</dcterms:created>
  <dcterms:modified xsi:type="dcterms:W3CDTF">2016-03-16T01:35:57Z</dcterms:modified>
</cp:coreProperties>
</file>