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87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00"/>
    <a:srgbClr val="000400"/>
    <a:srgbClr val="0033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7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1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5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82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92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82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41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8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29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6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9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89912"/>
              </p:ext>
            </p:extLst>
          </p:nvPr>
        </p:nvGraphicFramePr>
        <p:xfrm>
          <a:off x="1056068" y="260962"/>
          <a:ext cx="9842990" cy="6294386"/>
        </p:xfrm>
        <a:graphic>
          <a:graphicData uri="http://schemas.openxmlformats.org/drawingml/2006/table">
            <a:tbl>
              <a:tblPr firstRow="1" firstCol="1" bandRow="1"/>
              <a:tblGrid>
                <a:gridCol w="1911853"/>
                <a:gridCol w="2009459"/>
                <a:gridCol w="5921678"/>
              </a:tblGrid>
              <a:tr h="501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見つけた</a:t>
                      </a:r>
                      <a:endParaRPr lang="en-US" altLang="ja-JP" sz="1600" kern="100" dirty="0" smtClean="0">
                        <a:effectLst/>
                        <a:latin typeface="Century" panose="02040604050505020304" pitchFamily="18" charset="0"/>
                        <a:ea typeface="AR P丸ゴシック体E" panose="020F09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もの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ポイント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感じたことや思ったこと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2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24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富士山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色・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△△△</a:t>
                      </a:r>
                      <a:endParaRPr lang="ja-JP" sz="1600" b="1" kern="100" dirty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形・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□□□</a:t>
                      </a:r>
                      <a:endParaRPr lang="ja-JP" sz="1600" b="1" kern="100" dirty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よ・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◇◇◇</a:t>
                      </a:r>
                      <a:endParaRPr lang="ja-JP" sz="1600" b="1" kern="100" dirty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139700" indent="-139700" algn="just">
                        <a:spcAft>
                          <a:spcPts val="0"/>
                        </a:spcAft>
                      </a:pPr>
                      <a:r>
                        <a:rPr lang="ja-JP" sz="9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33350" indent="152400" algn="just">
                        <a:spcAft>
                          <a:spcPts val="0"/>
                        </a:spcAft>
                      </a:pPr>
                      <a:endParaRPr lang="en-US" altLang="ja-JP" sz="1600" kern="100" dirty="0" smtClean="0">
                        <a:effectLst/>
                        <a:latin typeface="Century" panose="02040604050505020304" pitchFamily="18" charset="0"/>
                        <a:ea typeface="AR P丸ゴシック体E" panose="020F09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33350" indent="152400" algn="just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富士山の形が</a:t>
                      </a:r>
                      <a:r>
                        <a:rPr lang="ja-JP" altLang="en-US" sz="1800" b="1" kern="100" dirty="0" smtClean="0">
                          <a:solidFill>
                            <a:srgbClr val="0070C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□□□</a:t>
                      </a:r>
                      <a:r>
                        <a:rPr lang="ja-JP" altLang="en-US" sz="18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で色が</a:t>
                      </a:r>
                      <a:r>
                        <a:rPr lang="ja-JP" altLang="en-US" sz="1800" b="1" kern="100" dirty="0" smtClean="0">
                          <a:solidFill>
                            <a:srgbClr val="0070C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△△△</a:t>
                      </a:r>
                      <a:r>
                        <a:rPr lang="ja-JP" altLang="en-US" sz="18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なので</a:t>
                      </a:r>
                      <a:r>
                        <a:rPr lang="ja-JP" sz="1800" b="1" kern="100" dirty="0" smtClean="0"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○○〇〇〇</a:t>
                      </a:r>
                      <a:r>
                        <a:rPr lang="ja-JP" altLang="en-US" sz="1800" b="1" kern="100" dirty="0" smtClean="0"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みたいだ。</a:t>
                      </a:r>
                      <a:endParaRPr lang="ja-JP" sz="1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600" kern="100" dirty="0" smtClean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ja-JP" sz="16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endParaRPr lang="ja-JP" sz="16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24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24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波</a:t>
                      </a:r>
                      <a:endParaRPr lang="ja-JP" altLang="ja-JP" sz="24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色・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△△△</a:t>
                      </a:r>
                      <a:endParaRPr lang="ja-JP" sz="1600" b="1" kern="100" dirty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形・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□□□</a:t>
                      </a:r>
                      <a:endParaRPr lang="ja-JP" sz="1600" b="1" kern="100" dirty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よ・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◇◇◇</a:t>
                      </a:r>
                      <a:endParaRPr lang="ja-JP" sz="1600" b="1" kern="100" dirty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82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色・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△△△</a:t>
                      </a:r>
                      <a:endParaRPr lang="ja-JP" sz="1600" b="1" kern="100" dirty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形・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□□□</a:t>
                      </a:r>
                      <a:endParaRPr lang="ja-JP" sz="1600" b="1" kern="100" dirty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よ・</a:t>
                      </a:r>
                      <a:r>
                        <a:rPr 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◇◇◇</a:t>
                      </a:r>
                      <a:endParaRPr lang="ja-JP" sz="1600" b="1" kern="100" dirty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82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  <a:latin typeface="AR丸ゴシック体E" panose="020F0909000000000000" pitchFamily="49" charset="-128"/>
                          <a:ea typeface="AR丸ゴシック体E" panose="020F0909000000000000" pitchFamily="49" charset="-128"/>
                          <a:cs typeface="Times New Roman" panose="02020603050405020304" pitchFamily="18" charset="0"/>
                        </a:rPr>
                        <a:t>船</a:t>
                      </a:r>
                      <a:endParaRPr lang="ja-JP" sz="2400" kern="100" dirty="0">
                        <a:effectLst/>
                        <a:latin typeface="AR丸ゴシック体E" panose="020F0909000000000000" pitchFamily="49" charset="-128"/>
                        <a:ea typeface="AR丸ゴシック体E" panose="020F09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4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色・・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△△△</a:t>
                      </a:r>
                      <a:endParaRPr lang="ja-JP" altLang="ja-JP" sz="1600" b="1" kern="100" dirty="0" smtClean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形・・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□□□</a:t>
                      </a:r>
                      <a:endParaRPr lang="ja-JP" altLang="ja-JP" sz="1600" b="1" kern="100" dirty="0" smtClean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600" kern="100" dirty="0" smtClean="0"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よ・・</a:t>
                      </a:r>
                      <a:r>
                        <a:rPr lang="ja-JP" altLang="en-US" sz="1600" b="1" kern="100" dirty="0" smtClean="0">
                          <a:solidFill>
                            <a:srgbClr val="00B0F0"/>
                          </a:solidFill>
                          <a:effectLst/>
                          <a:latin typeface="Century" panose="02040604050505020304" pitchFamily="18" charset="0"/>
                          <a:ea typeface="AR P丸ゴシック体E" panose="020F0900000000000000" pitchFamily="50" charset="-128"/>
                          <a:cs typeface="Times New Roman" panose="02020603050405020304" pitchFamily="18" charset="0"/>
                        </a:rPr>
                        <a:t>◇◇◇</a:t>
                      </a:r>
                      <a:endParaRPr lang="ja-JP" altLang="ja-JP" sz="1600" b="1" kern="100" dirty="0" smtClean="0">
                        <a:solidFill>
                          <a:srgbClr val="00B0F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633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AR P丸ゴシック体E" panose="020F09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4073" marR="54073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曲線コネクタ 15"/>
          <p:cNvCxnSpPr/>
          <p:nvPr/>
        </p:nvCxnSpPr>
        <p:spPr>
          <a:xfrm>
            <a:off x="4085303" y="1300766"/>
            <a:ext cx="937458" cy="1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曲線コネクタ 17"/>
          <p:cNvCxnSpPr/>
          <p:nvPr/>
        </p:nvCxnSpPr>
        <p:spPr>
          <a:xfrm>
            <a:off x="4085303" y="1120877"/>
            <a:ext cx="937458" cy="179889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4085303" y="2359856"/>
            <a:ext cx="1209368" cy="15802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4085303" y="2313371"/>
            <a:ext cx="1092004" cy="10846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4085303" y="2507226"/>
            <a:ext cx="1092004" cy="8907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4085303" y="2772697"/>
            <a:ext cx="1092004" cy="5759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4026621" y="2359856"/>
            <a:ext cx="1209368" cy="27519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円/楕円 2"/>
          <p:cNvSpPr/>
          <p:nvPr/>
        </p:nvSpPr>
        <p:spPr>
          <a:xfrm>
            <a:off x="6645498" y="4566187"/>
            <a:ext cx="2601533" cy="14681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２つ以上の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ポイントから考えてみよう！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35989" y="1985513"/>
            <a:ext cx="5608022" cy="889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914400"/>
            <a:r>
              <a:rPr kumimoji="1" lang="ja-JP" altLang="en-US" kern="100" dirty="0">
                <a:solidFill>
                  <a:prstClr val="black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船の様子が</a:t>
            </a:r>
            <a:r>
              <a:rPr kumimoji="1" lang="ja-JP" altLang="en-US" b="1" kern="100" dirty="0">
                <a:solidFill>
                  <a:srgbClr val="0070C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◇◇◇</a:t>
            </a:r>
            <a:r>
              <a:rPr kumimoji="1" lang="ja-JP" altLang="en-US" kern="100" dirty="0">
                <a:solidFill>
                  <a:prstClr val="black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で，人が</a:t>
            </a:r>
            <a:r>
              <a:rPr kumimoji="1" lang="ja-JP" altLang="en-US" b="1" kern="100" dirty="0">
                <a:solidFill>
                  <a:srgbClr val="0070C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◇◇◇</a:t>
            </a:r>
            <a:r>
              <a:rPr kumimoji="1" lang="ja-JP" altLang="en-US" kern="100" dirty="0">
                <a:solidFill>
                  <a:prstClr val="black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しているので</a:t>
            </a:r>
            <a:r>
              <a:rPr kumimoji="1" lang="ja-JP" altLang="en-US" b="1" kern="100" dirty="0" smtClean="0">
                <a:solidFill>
                  <a:srgbClr val="FF000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○〇〇〇〇</a:t>
            </a:r>
            <a:r>
              <a:rPr kumimoji="1" lang="ja-JP" altLang="en-US" b="1" kern="100" dirty="0">
                <a:solidFill>
                  <a:srgbClr val="FF000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のよう</a:t>
            </a:r>
            <a:r>
              <a:rPr kumimoji="1" lang="ja-JP" altLang="en-US" kern="100" dirty="0">
                <a:solidFill>
                  <a:srgbClr val="FF000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な感じがする。</a:t>
            </a:r>
            <a:endParaRPr kumimoji="1" lang="ja-JP" altLang="en-US" kern="100" dirty="0">
              <a:solidFill>
                <a:srgbClr val="FF000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932609" y="3091377"/>
            <a:ext cx="5504991" cy="890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33350" lvl="0" indent="152400" algn="just" defTabSz="914400">
              <a:defRPr/>
            </a:pPr>
            <a:r>
              <a:rPr kumimoji="1" lang="ja-JP" altLang="en-US" kern="100" dirty="0" smtClean="0">
                <a:solidFill>
                  <a:prstClr val="black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波</a:t>
            </a:r>
            <a:r>
              <a:rPr kumimoji="1" lang="ja-JP" altLang="en-US" kern="100" dirty="0">
                <a:solidFill>
                  <a:prstClr val="black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の色が</a:t>
            </a:r>
            <a:r>
              <a:rPr kumimoji="1" lang="ja-JP" altLang="en-US" b="1" kern="100" dirty="0">
                <a:solidFill>
                  <a:srgbClr val="0070C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△△△</a:t>
            </a:r>
            <a:r>
              <a:rPr kumimoji="1" lang="ja-JP" altLang="en-US" kern="100" dirty="0">
                <a:solidFill>
                  <a:prstClr val="black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で、形が</a:t>
            </a:r>
            <a:r>
              <a:rPr kumimoji="1" lang="ja-JP" altLang="en-US" b="1" kern="100" dirty="0">
                <a:solidFill>
                  <a:srgbClr val="0070C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□□□</a:t>
            </a:r>
            <a:r>
              <a:rPr kumimoji="1" lang="ja-JP" altLang="en-US" kern="100" dirty="0">
                <a:solidFill>
                  <a:prstClr val="black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で，ようすが</a:t>
            </a:r>
            <a:r>
              <a:rPr kumimoji="1" lang="ja-JP" altLang="en-US" b="1" kern="100" dirty="0">
                <a:solidFill>
                  <a:srgbClr val="0070C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◇◇</a:t>
            </a:r>
            <a:r>
              <a:rPr kumimoji="1" lang="ja-JP" altLang="en-US" b="1" kern="100" dirty="0" smtClean="0">
                <a:solidFill>
                  <a:srgbClr val="0070C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◇</a:t>
            </a:r>
            <a:endParaRPr kumimoji="1" lang="en-US" altLang="ja-JP" b="1" kern="100" dirty="0" smtClean="0">
              <a:solidFill>
                <a:srgbClr val="0070C0"/>
              </a:solidFill>
              <a:latin typeface="Century" panose="02040604050505020304" pitchFamily="18" charset="0"/>
              <a:ea typeface="AR P丸ゴシック体E" panose="020F0900000000000000" pitchFamily="50" charset="-128"/>
              <a:cs typeface="Times New Roman" panose="02020603050405020304" pitchFamily="18" charset="0"/>
            </a:endParaRPr>
          </a:p>
          <a:p>
            <a:pPr marL="133350" lvl="0" indent="152400" algn="just" defTabSz="914400">
              <a:defRPr/>
            </a:pPr>
            <a:r>
              <a:rPr kumimoji="1" lang="ja-JP" altLang="en-US" kern="100" dirty="0" smtClean="0">
                <a:solidFill>
                  <a:prstClr val="black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なのは</a:t>
            </a:r>
            <a:r>
              <a:rPr kumimoji="1" lang="ja-JP" altLang="en-US" kern="100" dirty="0">
                <a:solidFill>
                  <a:prstClr val="black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，</a:t>
            </a:r>
            <a:r>
              <a:rPr kumimoji="1" lang="ja-JP" altLang="en-US" b="1" kern="100" dirty="0">
                <a:solidFill>
                  <a:srgbClr val="FF000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〇〇〇〇〇〇〇</a:t>
            </a:r>
            <a:r>
              <a:rPr kumimoji="1" lang="ja-JP" altLang="en-US" kern="100" dirty="0">
                <a:solidFill>
                  <a:srgbClr val="FF0000"/>
                </a:solidFill>
                <a:latin typeface="Century" panose="02040604050505020304" pitchFamily="18" charset="0"/>
                <a:ea typeface="AR P丸ゴシック体E" panose="020F0900000000000000" pitchFamily="50" charset="-128"/>
                <a:cs typeface="Times New Roman" panose="02020603050405020304" pitchFamily="18" charset="0"/>
              </a:rPr>
              <a:t>だからだと思う。</a:t>
            </a:r>
            <a:endParaRPr kumimoji="1" lang="en-US" altLang="ja-JP" kern="100" dirty="0">
              <a:solidFill>
                <a:srgbClr val="FF0000"/>
              </a:solidFill>
              <a:latin typeface="Century" panose="02040604050505020304" pitchFamily="18" charset="0"/>
              <a:ea typeface="AR P丸ゴシック体E" panose="020F09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71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12123" y="1287887"/>
            <a:ext cx="115137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ea"/>
              <a:buAutoNum type="circleNumDbPlain"/>
            </a:pP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席を</a:t>
            </a: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はな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れて</a:t>
            </a:r>
            <a:r>
              <a:rPr lang="ja-JP" altLang="en-US" sz="36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交流</a:t>
            </a: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する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  <a:endParaRPr lang="ja-JP" altLang="ja-JP" sz="3600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ea"/>
              <a:buAutoNum type="circleNumDbPlain"/>
            </a:pP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何人</a:t>
            </a:r>
            <a:r>
              <a:rPr lang="ja-JP" altLang="ja-JP" sz="36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と交流して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も</a:t>
            </a: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よ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い。</a:t>
            </a:r>
            <a:endParaRPr lang="en-US" altLang="ja-JP" sz="3600" kern="1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③　友だちの考えを聞いたら、感想を伝える。</a:t>
            </a:r>
            <a:endParaRPr lang="ja-JP" altLang="ja-JP" sz="3600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④　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交流</a:t>
            </a:r>
            <a:r>
              <a:rPr lang="ja-JP" altLang="ja-JP" sz="36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したらネームカードを「交流した」に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動かす</a:t>
            </a:r>
            <a:r>
              <a:rPr lang="ja-JP" altLang="ja-JP" sz="36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</a:p>
          <a:p>
            <a:pPr lvl="0" algn="just">
              <a:spcAft>
                <a:spcPts val="0"/>
              </a:spcAft>
            </a:pP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⑤　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ネームカードが全員</a:t>
            </a: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「交流した」に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動くよう</a:t>
            </a: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に</a:t>
            </a:r>
            <a:r>
              <a:rPr lang="ja-JP" altLang="ja-JP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交</a:t>
            </a:r>
            <a:endParaRPr lang="en-US" altLang="ja-JP" sz="3600" kern="1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ja-JP" altLang="en-US" sz="36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 err="1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流</a:t>
            </a:r>
            <a:r>
              <a:rPr lang="ja-JP" altLang="ja-JP" sz="3600" kern="100" dirty="0" err="1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する</a:t>
            </a:r>
            <a:r>
              <a:rPr lang="ja-JP" altLang="ja-JP" sz="36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</a:p>
          <a:p>
            <a:pPr lvl="0" algn="just">
              <a:spcAft>
                <a:spcPts val="0"/>
              </a:spcAft>
            </a:pP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⑥　新しい発見は，</a:t>
            </a:r>
            <a:r>
              <a:rPr lang="ja-JP" altLang="en-US" sz="3600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赤でワークシートに</a:t>
            </a:r>
            <a:r>
              <a:rPr lang="ja-JP" altLang="en-US" sz="3600" kern="1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書き加える。</a:t>
            </a:r>
            <a:endParaRPr lang="en-US" altLang="ja-JP" sz="3600" kern="1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231820"/>
            <a:ext cx="4868214" cy="7856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</a:rPr>
              <a:t>交流の</a:t>
            </a:r>
            <a:r>
              <a:rPr kumimoji="1" lang="ja-JP" altLang="en-US" sz="5400" dirty="0">
                <a:solidFill>
                  <a:schemeClr val="bg1"/>
                </a:solidFill>
              </a:rPr>
              <a:t>約束</a:t>
            </a:r>
          </a:p>
        </p:txBody>
      </p:sp>
      <p:sp>
        <p:nvSpPr>
          <p:cNvPr id="2" name="角丸四角形吹き出し 1"/>
          <p:cNvSpPr/>
          <p:nvPr/>
        </p:nvSpPr>
        <p:spPr>
          <a:xfrm>
            <a:off x="5409128" y="5528660"/>
            <a:ext cx="3670478" cy="1129717"/>
          </a:xfrm>
          <a:prstGeom prst="wedgeRoundRectCallout">
            <a:avLst>
              <a:gd name="adj1" fmla="val -57560"/>
              <a:gd name="adj2" fmla="val -76327"/>
              <a:gd name="adj3" fmla="val 16667"/>
            </a:avLst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赤の書き加え</a:t>
            </a:r>
            <a:r>
              <a:rPr kumimoji="1" lang="ja-JP" altLang="en-US" sz="2400" dirty="0" smtClean="0"/>
              <a:t>がたくさんあるといいね！</a:t>
            </a:r>
            <a:endParaRPr kumimoji="1" lang="ja-JP" altLang="en-US" sz="24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1854556" y="5422005"/>
            <a:ext cx="2640171" cy="1236372"/>
          </a:xfrm>
          <a:prstGeom prst="wedgeRoundRectCallout">
            <a:avLst>
              <a:gd name="adj1" fmla="val -6804"/>
              <a:gd name="adj2" fmla="val -6716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おもしろい。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よく</a:t>
            </a:r>
            <a:r>
              <a:rPr kumimoji="1" lang="ja-JP" altLang="en-US" sz="2400" b="1" dirty="0"/>
              <a:t>考</a:t>
            </a:r>
            <a:r>
              <a:rPr kumimoji="1" lang="ja-JP" altLang="en-US" sz="2400" b="1" dirty="0" smtClean="0"/>
              <a:t>えたな。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気付かなかった。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0274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114</Words>
  <Application>Microsoft Office PowerPoint</Application>
  <PresentationFormat>ワイド画面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 P丸ゴシック体E</vt:lpstr>
      <vt:lpstr>AR丸ゴシック体E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「発見！浮世絵」 </dc:title>
  <dc:creator>江頭　尚子</dc:creator>
  <cp:lastModifiedBy>池田 尚史</cp:lastModifiedBy>
  <cp:revision>88</cp:revision>
  <dcterms:created xsi:type="dcterms:W3CDTF">2014-10-24T04:49:18Z</dcterms:created>
  <dcterms:modified xsi:type="dcterms:W3CDTF">2015-10-15T06:04:29Z</dcterms:modified>
</cp:coreProperties>
</file>