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3" r:id="rId2"/>
    <p:sldId id="282" r:id="rId3"/>
    <p:sldId id="278" r:id="rId4"/>
    <p:sldId id="258" r:id="rId5"/>
    <p:sldId id="259" r:id="rId6"/>
    <p:sldId id="279" r:id="rId7"/>
    <p:sldId id="269" r:id="rId8"/>
    <p:sldId id="286" r:id="rId9"/>
    <p:sldId id="280" r:id="rId10"/>
    <p:sldId id="274" r:id="rId11"/>
    <p:sldId id="266" r:id="rId12"/>
    <p:sldId id="268" r:id="rId13"/>
    <p:sldId id="283" r:id="rId14"/>
    <p:sldId id="271" r:id="rId15"/>
    <p:sldId id="284" r:id="rId16"/>
    <p:sldId id="276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66"/>
    <a:srgbClr val="66FF66"/>
    <a:srgbClr val="00FF00"/>
    <a:srgbClr val="FFCC00"/>
    <a:srgbClr val="FF9933"/>
    <a:srgbClr val="FFCCFF"/>
    <a:srgbClr val="FF99FF"/>
    <a:srgbClr val="9AD35B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41" autoAdjust="0"/>
    <p:restoredTop sz="85432" autoAdjust="0"/>
  </p:normalViewPr>
  <p:slideViewPr>
    <p:cSldViewPr snapToGrid="0">
      <p:cViewPr varScale="1">
        <p:scale>
          <a:sx n="63" d="100"/>
          <a:sy n="63" d="100"/>
        </p:scale>
        <p:origin x="798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FDBAC-394D-4DB7-8C2E-53AEA1C8FC4E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E714F-FE56-45E2-925A-2C2F844A84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864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あるところにある数の集まりです。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E714F-FE56-45E2-925A-2C2F844A84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679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パターン</a:t>
            </a:r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E714F-FE56-45E2-925A-2C2F844A845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97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パターン</a:t>
            </a:r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E714F-FE56-45E2-925A-2C2F844A845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97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E714F-FE56-45E2-925A-2C2F844A845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75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E714F-FE56-45E2-925A-2C2F844A845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43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E714F-FE56-45E2-925A-2C2F844A8457}" type="slidenum">
              <a:rPr lang="ja-JP" altLang="en-US" smtClean="0">
                <a:solidFill>
                  <a:prstClr val="black"/>
                </a:solidFill>
              </a:rPr>
              <a:pPr/>
              <a:t>14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67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5F0F-6BB1-4ED8-98A0-3D4F14E673DB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0AA8-D5B1-498E-826D-DBAD0BAC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1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5F0F-6BB1-4ED8-98A0-3D4F14E673DB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0AA8-D5B1-498E-826D-DBAD0BAC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74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5F0F-6BB1-4ED8-98A0-3D4F14E673DB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0AA8-D5B1-498E-826D-DBAD0BAC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24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5F0F-6BB1-4ED8-98A0-3D4F14E673DB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0AA8-D5B1-498E-826D-DBAD0BAC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18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5F0F-6BB1-4ED8-98A0-3D4F14E673DB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0AA8-D5B1-498E-826D-DBAD0BAC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18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5F0F-6BB1-4ED8-98A0-3D4F14E673DB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0AA8-D5B1-498E-826D-DBAD0BAC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4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5F0F-6BB1-4ED8-98A0-3D4F14E673DB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0AA8-D5B1-498E-826D-DBAD0BAC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23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5F0F-6BB1-4ED8-98A0-3D4F14E673DB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0AA8-D5B1-498E-826D-DBAD0BAC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276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5F0F-6BB1-4ED8-98A0-3D4F14E673DB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0AA8-D5B1-498E-826D-DBAD0BAC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87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5F0F-6BB1-4ED8-98A0-3D4F14E673DB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0AA8-D5B1-498E-826D-DBAD0BAC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84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5F0F-6BB1-4ED8-98A0-3D4F14E673DB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0AA8-D5B1-498E-826D-DBAD0BAC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0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65F0F-6BB1-4ED8-98A0-3D4F14E673DB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40AA8-D5B1-498E-826D-DBAD0BAC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4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6.xml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8214359" y="1449070"/>
            <a:ext cx="1237297" cy="255905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4800" b="1" dirty="0">
                <a:solidFill>
                  <a:prstClr val="black"/>
                </a:solidFill>
              </a:rPr>
              <a:t>５</a:t>
            </a:r>
            <a:endParaRPr lang="en-US" altLang="ja-JP" sz="4800" b="1" dirty="0">
              <a:solidFill>
                <a:prstClr val="black"/>
              </a:solidFill>
            </a:endParaRPr>
          </a:p>
          <a:p>
            <a:pPr lvl="0" algn="ctr"/>
            <a:r>
              <a:rPr lang="ja-JP" altLang="en-US" sz="4800" b="1" dirty="0">
                <a:solidFill>
                  <a:prstClr val="black"/>
                </a:solidFill>
              </a:rPr>
              <a:t>１２</a:t>
            </a:r>
            <a:endParaRPr lang="en-US" altLang="ja-JP" sz="4800" b="1" dirty="0">
              <a:solidFill>
                <a:prstClr val="black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１９</a:t>
            </a:r>
            <a:endParaRPr lang="en-US" altLang="ja-JP" sz="4800" b="1" dirty="0">
              <a:solidFill>
                <a:prstClr val="black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603058" y="2990215"/>
            <a:ext cx="1356360" cy="2526665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4800" b="1" dirty="0" smtClean="0">
                <a:solidFill>
                  <a:srgbClr val="FF0000"/>
                </a:solidFill>
              </a:rPr>
              <a:t>１４</a:t>
            </a:r>
            <a:endParaRPr lang="en-US" altLang="ja-JP" sz="4800" b="1" dirty="0">
              <a:solidFill>
                <a:srgbClr val="FF0000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srgbClr val="FF0000"/>
                </a:solidFill>
              </a:rPr>
              <a:t>２１</a:t>
            </a:r>
            <a:endParaRPr lang="en-US" altLang="ja-JP" sz="4800" b="1" dirty="0" smtClean="0">
              <a:solidFill>
                <a:srgbClr val="FF0000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srgbClr val="FF0000"/>
                </a:solidFill>
              </a:rPr>
              <a:t>２８</a:t>
            </a:r>
            <a:endParaRPr lang="en-US" altLang="ja-JP" sz="4800" b="1" dirty="0">
              <a:solidFill>
                <a:srgbClr val="FF000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9478645" y="2166620"/>
            <a:ext cx="1356360" cy="261874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4800" b="1" dirty="0" smtClean="0">
                <a:solidFill>
                  <a:srgbClr val="0070C0"/>
                </a:solidFill>
              </a:rPr>
              <a:t>１３</a:t>
            </a:r>
            <a:endParaRPr lang="en-US" altLang="ja-JP" sz="4800" b="1" dirty="0">
              <a:solidFill>
                <a:srgbClr val="0070C0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srgbClr val="0070C0"/>
                </a:solidFill>
              </a:rPr>
              <a:t>２０</a:t>
            </a:r>
            <a:endParaRPr lang="en-US" altLang="ja-JP" sz="4800" b="1" dirty="0" smtClean="0">
              <a:solidFill>
                <a:srgbClr val="0070C0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srgbClr val="0070C0"/>
                </a:solidFill>
              </a:rPr>
              <a:t>２７</a:t>
            </a:r>
            <a:endParaRPr lang="en-US" altLang="ja-JP" sz="4800" b="1" dirty="0" smtClean="0">
              <a:solidFill>
                <a:srgbClr val="0070C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998310" y="1576705"/>
            <a:ext cx="1258731" cy="2431415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１</a:t>
            </a:r>
            <a:endParaRPr lang="en-US" altLang="ja-JP" sz="4800" b="1" dirty="0">
              <a:solidFill>
                <a:prstClr val="black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８</a:t>
            </a:r>
            <a:endParaRPr lang="en-US" altLang="ja-JP" sz="4800" b="1" dirty="0">
              <a:solidFill>
                <a:prstClr val="black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１５</a:t>
            </a:r>
            <a:endParaRPr lang="en-US" altLang="ja-JP" sz="4800" b="1" dirty="0">
              <a:solidFill>
                <a:prstClr val="black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669280" y="2197100"/>
            <a:ext cx="1240948" cy="255778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１０</a:t>
            </a:r>
            <a:endParaRPr lang="en-US" altLang="ja-JP" sz="4800" b="1" dirty="0">
              <a:solidFill>
                <a:prstClr val="black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１７</a:t>
            </a:r>
            <a:endParaRPr lang="en-US" altLang="ja-JP" sz="4800" b="1" dirty="0">
              <a:solidFill>
                <a:prstClr val="black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２４</a:t>
            </a:r>
            <a:endParaRPr lang="en-US" altLang="ja-JP" sz="4800" b="1" dirty="0">
              <a:solidFill>
                <a:prstClr val="black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6934200" y="1437640"/>
            <a:ext cx="1246822" cy="257048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４</a:t>
            </a:r>
            <a:endParaRPr lang="en-US" altLang="ja-JP" sz="4800" b="1" dirty="0">
              <a:solidFill>
                <a:prstClr val="black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１１</a:t>
            </a:r>
            <a:endParaRPr lang="en-US" altLang="ja-JP" sz="4800" b="1" dirty="0">
              <a:solidFill>
                <a:prstClr val="black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１８</a:t>
            </a:r>
            <a:endParaRPr lang="en-US" altLang="ja-JP" sz="4800" b="1" dirty="0">
              <a:solidFill>
                <a:prstClr val="black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603058" y="2242820"/>
            <a:ext cx="1356360" cy="255778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4800" b="1" dirty="0" smtClean="0">
                <a:solidFill>
                  <a:srgbClr val="FF0000"/>
                </a:solidFill>
              </a:rPr>
              <a:t>７</a:t>
            </a:r>
            <a:endParaRPr lang="en-US" altLang="ja-JP" sz="4800" b="1" dirty="0">
              <a:solidFill>
                <a:srgbClr val="FF0000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srgbClr val="FF0000"/>
                </a:solidFill>
              </a:rPr>
              <a:t>１４</a:t>
            </a:r>
            <a:endParaRPr lang="en-US" altLang="ja-JP" sz="4800" b="1" dirty="0" smtClean="0">
              <a:solidFill>
                <a:srgbClr val="FF0000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srgbClr val="FF0000"/>
                </a:solidFill>
              </a:rPr>
              <a:t>２１</a:t>
            </a:r>
            <a:endParaRPr lang="en-US" altLang="ja-JP" sz="4800" b="1" dirty="0">
              <a:solidFill>
                <a:srgbClr val="FF0000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4284030" y="2959735"/>
            <a:ext cx="1356360" cy="2526665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１６</a:t>
            </a:r>
            <a:endParaRPr lang="en-US" altLang="ja-JP" sz="4800" b="1" dirty="0">
              <a:solidFill>
                <a:prstClr val="black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２３</a:t>
            </a:r>
            <a:endParaRPr lang="en-US" altLang="ja-JP" sz="4800" b="1" dirty="0" smtClean="0">
              <a:solidFill>
                <a:prstClr val="black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３０</a:t>
            </a:r>
            <a:endParaRPr lang="en-US" altLang="ja-JP" sz="4800" b="1" dirty="0">
              <a:solidFill>
                <a:prstClr val="black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8214359" y="2183447"/>
            <a:ext cx="1237297" cy="255905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１２</a:t>
            </a:r>
            <a:endParaRPr lang="en-US" altLang="ja-JP" sz="4800" b="1" dirty="0">
              <a:solidFill>
                <a:prstClr val="black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１９</a:t>
            </a:r>
            <a:endParaRPr lang="en-US" altLang="ja-JP" sz="4800" b="1" dirty="0" smtClean="0">
              <a:solidFill>
                <a:prstClr val="black"/>
              </a:solidFill>
            </a:endParaRPr>
          </a:p>
          <a:p>
            <a:pPr lvl="0" algn="ctr"/>
            <a:r>
              <a:rPr lang="ja-JP" altLang="en-US" sz="4800" b="1" dirty="0" smtClean="0">
                <a:solidFill>
                  <a:prstClr val="black"/>
                </a:solidFill>
              </a:rPr>
              <a:t>２６</a:t>
            </a:r>
            <a:endParaRPr lang="en-US" altLang="ja-JP" sz="4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68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29" b="-4449"/>
          <a:stretch/>
        </p:blipFill>
        <p:spPr>
          <a:xfrm>
            <a:off x="670560" y="442560"/>
            <a:ext cx="11216640" cy="6156360"/>
          </a:xfrm>
          <a:prstGeom prst="rect">
            <a:avLst/>
          </a:prstGeom>
          <a:ln>
            <a:noFill/>
          </a:ln>
        </p:spPr>
      </p:pic>
      <p:sp>
        <p:nvSpPr>
          <p:cNvPr id="3" name="円/楕円 2">
            <a:hlinkClick r:id="rId3" action="ppaction://hlinksldjump"/>
          </p:cNvPr>
          <p:cNvSpPr/>
          <p:nvPr/>
        </p:nvSpPr>
        <p:spPr>
          <a:xfrm>
            <a:off x="11374341" y="5958178"/>
            <a:ext cx="33528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吹き出し 5"/>
          <p:cNvSpPr/>
          <p:nvPr/>
        </p:nvSpPr>
        <p:spPr>
          <a:xfrm>
            <a:off x="5767345" y="5006009"/>
            <a:ext cx="5135880" cy="1386840"/>
          </a:xfrm>
          <a:prstGeom prst="wedgeRoundRectCallout">
            <a:avLst>
              <a:gd name="adj1" fmla="val -53732"/>
              <a:gd name="adj2" fmla="val -26368"/>
              <a:gd name="adj3" fmla="val 16667"/>
            </a:avLst>
          </a:prstGeom>
          <a:solidFill>
            <a:srgbClr val="66FF6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3200" b="1" dirty="0">
                <a:solidFill>
                  <a:prstClr val="black"/>
                </a:solidFill>
              </a:rPr>
              <a:t>縦に並んだ３つの数以外の</a:t>
            </a:r>
            <a:endParaRPr lang="en-US" altLang="ja-JP" sz="3200" b="1" dirty="0">
              <a:solidFill>
                <a:prstClr val="black"/>
              </a:solidFill>
            </a:endParaRPr>
          </a:p>
          <a:p>
            <a:pPr lvl="0"/>
            <a:r>
              <a:rPr lang="ja-JP" altLang="en-US" sz="3200" b="1" dirty="0" smtClean="0">
                <a:solidFill>
                  <a:prstClr val="black"/>
                </a:solidFill>
              </a:rPr>
              <a:t>きまりを</a:t>
            </a:r>
            <a:r>
              <a:rPr lang="ja-JP" altLang="en-US" sz="3200" b="1" dirty="0" smtClean="0">
                <a:solidFill>
                  <a:prstClr val="black"/>
                </a:solidFill>
              </a:rPr>
              <a:t>見つけよう！</a:t>
            </a:r>
            <a:endParaRPr lang="en-US" altLang="ja-JP" sz="3200" b="1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967831" y="6392849"/>
            <a:ext cx="1071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hlinkClick r:id="rId3" action="ppaction://hlinksldjump"/>
              </a:rPr>
              <a:t>課題３①へ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6077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" y="350520"/>
            <a:ext cx="10347960" cy="6096001"/>
          </a:xfrm>
          <a:prstGeom prst="rect">
            <a:avLst/>
          </a:prstGeom>
          <a:solidFill>
            <a:srgbClr val="FF0000"/>
          </a:solidFill>
          <a:ln>
            <a:noFill/>
          </a:ln>
        </p:spPr>
      </p:pic>
      <p:sp>
        <p:nvSpPr>
          <p:cNvPr id="4" name="角丸四角形 3"/>
          <p:cNvSpPr/>
          <p:nvPr/>
        </p:nvSpPr>
        <p:spPr>
          <a:xfrm>
            <a:off x="5364480" y="2641600"/>
            <a:ext cx="1417320" cy="2834640"/>
          </a:xfrm>
          <a:prstGeom prst="roundRect">
            <a:avLst/>
          </a:prstGeom>
          <a:solidFill>
            <a:srgbClr val="FFCCFF">
              <a:alpha val="50000"/>
            </a:srgb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 rot="16200000">
            <a:off x="5609778" y="2043429"/>
            <a:ext cx="962660" cy="3840480"/>
          </a:xfrm>
          <a:prstGeom prst="roundRect">
            <a:avLst/>
          </a:prstGeom>
          <a:solidFill>
            <a:srgbClr val="FFCCFF">
              <a:alpha val="50000"/>
            </a:srgb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 rot="18209450">
            <a:off x="2771857" y="2655191"/>
            <a:ext cx="962660" cy="4533564"/>
          </a:xfrm>
          <a:prstGeom prst="roundRect">
            <a:avLst/>
          </a:prstGeom>
          <a:solidFill>
            <a:srgbClr val="FFCCFF">
              <a:alpha val="50000"/>
            </a:srgb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 rot="16200000">
            <a:off x="5609778" y="1502445"/>
            <a:ext cx="962660" cy="6904136"/>
          </a:xfrm>
          <a:prstGeom prst="round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  <a:ln w="635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吹き出し 10"/>
          <p:cNvSpPr/>
          <p:nvPr/>
        </p:nvSpPr>
        <p:spPr>
          <a:xfrm>
            <a:off x="804516" y="332893"/>
            <a:ext cx="5516772" cy="951845"/>
          </a:xfrm>
          <a:prstGeom prst="wedgeRoundRectCallout">
            <a:avLst>
              <a:gd name="adj1" fmla="val -17340"/>
              <a:gd name="adj2" fmla="val 92670"/>
              <a:gd name="adj3" fmla="val 16667"/>
            </a:avLst>
          </a:prstGeom>
          <a:solidFill>
            <a:srgbClr val="66FF6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3200" b="1" dirty="0" smtClean="0">
                <a:solidFill>
                  <a:prstClr val="black"/>
                </a:solidFill>
              </a:rPr>
              <a:t>どんなきまりが</a:t>
            </a:r>
            <a:r>
              <a:rPr lang="ja-JP" altLang="en-US" sz="3200" b="1" dirty="0" smtClean="0">
                <a:solidFill>
                  <a:prstClr val="black"/>
                </a:solidFill>
              </a:rPr>
              <a:t>あるだろう？！</a:t>
            </a:r>
            <a:endParaRPr lang="en-US" altLang="ja-JP" sz="3200" b="1" dirty="0">
              <a:solidFill>
                <a:prstClr val="black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 rot="3287159">
            <a:off x="4162140" y="845992"/>
            <a:ext cx="962660" cy="4533564"/>
          </a:xfrm>
          <a:prstGeom prst="roundRect">
            <a:avLst/>
          </a:prstGeom>
          <a:solidFill>
            <a:srgbClr val="FFCCFF">
              <a:alpha val="50000"/>
            </a:srgb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4000713" y="1450579"/>
            <a:ext cx="1354957" cy="4995941"/>
          </a:xfrm>
          <a:prstGeom prst="round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  <a:ln w="635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 rot="16200000">
            <a:off x="5685912" y="-1707791"/>
            <a:ext cx="934477" cy="9486904"/>
          </a:xfrm>
          <a:prstGeom prst="roundRect">
            <a:avLst/>
          </a:prstGeom>
          <a:solidFill>
            <a:srgbClr val="FFFF66">
              <a:alpha val="50000"/>
            </a:srgbClr>
          </a:solidFill>
          <a:ln w="635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11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500"/>
                            </p:stCondLst>
                            <p:childTnLst>
                              <p:par>
                                <p:cTn id="57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7" grpId="0" animBg="1"/>
      <p:bldP spid="7" grpId="1" animBg="1"/>
      <p:bldP spid="9" grpId="0" animBg="1"/>
      <p:bldP spid="9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" y="350520"/>
            <a:ext cx="10347960" cy="6096001"/>
          </a:xfrm>
          <a:prstGeom prst="rect">
            <a:avLst/>
          </a:prstGeom>
          <a:ln>
            <a:noFill/>
          </a:ln>
        </p:spPr>
      </p:pic>
      <p:sp>
        <p:nvSpPr>
          <p:cNvPr id="5" name="円/楕円 4"/>
          <p:cNvSpPr/>
          <p:nvPr/>
        </p:nvSpPr>
        <p:spPr>
          <a:xfrm>
            <a:off x="8199120" y="2504440"/>
            <a:ext cx="1323340" cy="1059180"/>
          </a:xfrm>
          <a:prstGeom prst="ellipse">
            <a:avLst/>
          </a:prstGeom>
          <a:solidFill>
            <a:srgbClr val="FFC000">
              <a:alpha val="33000"/>
            </a:srgbClr>
          </a:solidFill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2593340" y="2504440"/>
            <a:ext cx="1323340" cy="1059180"/>
          </a:xfrm>
          <a:prstGeom prst="ellipse">
            <a:avLst/>
          </a:prstGeom>
          <a:solidFill>
            <a:srgbClr val="FFC000">
              <a:alpha val="33000"/>
            </a:srgbClr>
          </a:solidFill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5448742" y="2504440"/>
            <a:ext cx="1323340" cy="1059180"/>
          </a:xfrm>
          <a:prstGeom prst="ellipse">
            <a:avLst/>
          </a:prstGeom>
          <a:solidFill>
            <a:srgbClr val="FFC000">
              <a:alpha val="33000"/>
            </a:srgbClr>
          </a:solidFill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下カーブ矢印 2"/>
          <p:cNvSpPr/>
          <p:nvPr/>
        </p:nvSpPr>
        <p:spPr>
          <a:xfrm>
            <a:off x="6248400" y="1828800"/>
            <a:ext cx="2560320" cy="716280"/>
          </a:xfrm>
          <a:prstGeom prst="curvedDownArrow">
            <a:avLst>
              <a:gd name="adj1" fmla="val 24894"/>
              <a:gd name="adj2" fmla="val 75736"/>
              <a:gd name="adj3" fmla="val 335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上カーブ矢印 3"/>
          <p:cNvSpPr/>
          <p:nvPr/>
        </p:nvSpPr>
        <p:spPr>
          <a:xfrm rot="10800000">
            <a:off x="3185160" y="1765300"/>
            <a:ext cx="2819400" cy="7645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916680" y="869768"/>
            <a:ext cx="1427285" cy="864568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－２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814917" y="869768"/>
            <a:ext cx="1427285" cy="864568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smtClean="0">
                <a:solidFill>
                  <a:schemeClr val="tx1"/>
                </a:solidFill>
              </a:rPr>
              <a:t>＋２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5318103" y="2499972"/>
            <a:ext cx="1555794" cy="1078279"/>
          </a:xfrm>
          <a:prstGeom prst="ellipse">
            <a:avLst/>
          </a:prstGeom>
          <a:solidFill>
            <a:srgbClr val="FFCC00"/>
          </a:solidFill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altLang="ja-JP" sz="8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ja-JP" altLang="en-US" sz="8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2038897" y="2431102"/>
            <a:ext cx="2114445" cy="1205855"/>
          </a:xfrm>
          <a:prstGeom prst="ellipse">
            <a:avLst/>
          </a:prstGeom>
          <a:solidFill>
            <a:srgbClr val="FFCC00"/>
          </a:solidFill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altLang="ja-JP" sz="6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6600" dirty="0" smtClean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-</a:t>
            </a:r>
            <a:r>
              <a:rPr lang="ja-JP" altLang="en-US" sz="5400" dirty="0" smtClean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２</a:t>
            </a:r>
            <a:endParaRPr lang="ja-JP" altLang="en-US" sz="66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7734000" y="2484120"/>
            <a:ext cx="2141520" cy="1187981"/>
          </a:xfrm>
          <a:prstGeom prst="ellipse">
            <a:avLst/>
          </a:prstGeom>
          <a:solidFill>
            <a:srgbClr val="FFCC00"/>
          </a:solidFill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altLang="ja-JP" sz="6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6600" dirty="0" smtClean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+</a:t>
            </a:r>
            <a:r>
              <a:rPr lang="ja-JP" altLang="en-US" sz="5400" dirty="0" smtClean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２</a:t>
            </a:r>
            <a:endParaRPr lang="ja-JP" altLang="en-US" sz="48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" name="円/楕円 7">
            <a:hlinkClick r:id="rId4" action="ppaction://hlinksldjump"/>
          </p:cNvPr>
          <p:cNvSpPr/>
          <p:nvPr/>
        </p:nvSpPr>
        <p:spPr>
          <a:xfrm>
            <a:off x="10594451" y="6111239"/>
            <a:ext cx="304800" cy="3352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>
            <a:hlinkClick r:id="rId5" action="ppaction://hlinksldjump"/>
          </p:cNvPr>
          <p:cNvSpPr/>
          <p:nvPr/>
        </p:nvSpPr>
        <p:spPr>
          <a:xfrm>
            <a:off x="11353800" y="6111239"/>
            <a:ext cx="304800" cy="335281"/>
          </a:xfrm>
          <a:prstGeom prst="ellipse">
            <a:avLst/>
          </a:prstGeom>
          <a:solidFill>
            <a:srgbClr val="FFFF66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90600" y="548640"/>
            <a:ext cx="219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〔</a:t>
            </a:r>
            <a:r>
              <a:rPr kumimoji="1" lang="ja-JP" altLang="en-US" sz="3200" dirty="0" smtClean="0"/>
              <a:t>課題３</a:t>
            </a:r>
            <a:r>
              <a:rPr kumimoji="1" lang="en-US" altLang="ja-JP" sz="3200" dirty="0" smtClean="0"/>
              <a:t>〕</a:t>
            </a:r>
            <a:r>
              <a:rPr kumimoji="1" lang="ja-JP" altLang="en-US" sz="3200" dirty="0" smtClean="0"/>
              <a:t>①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2668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3" grpId="0" animBg="1"/>
      <p:bldP spid="4" grpId="0" animBg="1"/>
      <p:bldP spid="12" grpId="0" animBg="1"/>
      <p:bldP spid="13" grpId="0" animBg="1"/>
      <p:bldP spid="10" grpId="0" animBg="1"/>
      <p:bldP spid="11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76197" y="227765"/>
            <a:ext cx="11210795" cy="64017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ja-JP" altLang="ja-JP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【説明】</a:t>
            </a:r>
            <a:endParaRPr lang="ja-JP" altLang="ja-JP" sz="4000" kern="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2400" kern="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r>
              <a:rPr lang="ja-JP" altLang="en-US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１つおき</a:t>
            </a:r>
            <a:r>
              <a:rPr lang="ja-JP" altLang="en-US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に横に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並ぶ</a:t>
            </a:r>
            <a:r>
              <a:rPr lang="ja-JP" altLang="ja-JP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３つの数のうち，</a:t>
            </a:r>
            <a:r>
              <a:rPr lang="ja-JP" altLang="ja-JP" sz="3600" b="1" u="wavyHeavy" kern="100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中央の数を</a:t>
            </a:r>
            <a:r>
              <a:rPr lang="en-US" altLang="ja-JP" sz="4400" b="1" i="1" u="wavyHeavy" kern="100" dirty="0" smtClean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</a:p>
          <a:p>
            <a:pPr algn="just">
              <a:lnSpc>
                <a:spcPts val="4200"/>
              </a:lnSpc>
            </a:pP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とする</a:t>
            </a:r>
            <a:r>
              <a:rPr lang="ja-JP" altLang="ja-JP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と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，</a:t>
            </a:r>
            <a:r>
              <a:rPr lang="ja-JP" altLang="en-US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２つ左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</a:t>
            </a:r>
            <a:r>
              <a:rPr lang="ja-JP" altLang="ja-JP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数は（　　　　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），</a:t>
            </a:r>
            <a:endParaRPr lang="en-US" altLang="ja-JP" sz="3600" kern="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r>
              <a:rPr lang="ja-JP" altLang="en-US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２つ右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の数は（　　　　）と表すことができる。</a:t>
            </a:r>
          </a:p>
          <a:p>
            <a:pPr algn="just">
              <a:lnSpc>
                <a:spcPts val="4200"/>
              </a:lnSpc>
            </a:pP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この</a:t>
            </a:r>
            <a:r>
              <a:rPr lang="ja-JP" altLang="ja-JP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３つの数の和は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，</a:t>
            </a:r>
            <a:r>
              <a:rPr lang="ja-JP" altLang="ja-JP" sz="3600" u="wavy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</a:t>
            </a:r>
            <a:endParaRPr lang="ja-JP" altLang="ja-JP" sz="3600" kern="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endParaRPr lang="en-US" altLang="ja-JP" sz="3600" kern="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endParaRPr lang="ja-JP" altLang="en-US" sz="3600" dirty="0">
              <a:solidFill>
                <a:prstClr val="black"/>
              </a:solidFill>
            </a:endParaRPr>
          </a:p>
          <a:p>
            <a:pPr algn="just">
              <a:lnSpc>
                <a:spcPts val="4200"/>
              </a:lnSpc>
            </a:pPr>
            <a:r>
              <a:rPr lang="ja-JP" altLang="en-US" sz="3600" kern="1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lang="en-US" altLang="ja-JP" sz="3600" b="1" i="1" kern="100" dirty="0" smtClean="0">
              <a:solidFill>
                <a:srgbClr val="FF0000"/>
              </a:solidFill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endParaRPr lang="en-US" altLang="ja-JP" sz="3600" kern="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したがって，</a:t>
            </a:r>
            <a:r>
              <a:rPr lang="ja-JP" altLang="en-US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１つおき</a:t>
            </a:r>
            <a:r>
              <a:rPr lang="ja-JP" altLang="en-US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に横に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並ぶ</a:t>
            </a:r>
            <a:r>
              <a:rPr lang="ja-JP" altLang="ja-JP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３つの数の和は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，</a:t>
            </a:r>
            <a:endParaRPr lang="en-US" altLang="ja-JP" sz="3600" kern="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中央</a:t>
            </a:r>
            <a:r>
              <a:rPr lang="ja-JP" altLang="ja-JP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の数の３倍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に等しい。</a:t>
            </a:r>
            <a:endParaRPr lang="ja-JP" altLang="ja-JP" sz="2800" kern="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988500" y="1698151"/>
            <a:ext cx="2275934" cy="59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－２</a:t>
            </a:r>
            <a:endParaRPr lang="ja-JP" altLang="en-US" sz="5400" dirty="0">
              <a:solidFill>
                <a:prstClr val="white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712566" y="2288275"/>
            <a:ext cx="2275934" cy="59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＋２</a:t>
            </a:r>
            <a:endParaRPr lang="ja-JP" altLang="en-US" sz="5400" dirty="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48214" y="3525386"/>
            <a:ext cx="9137551" cy="59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4200"/>
              </a:lnSpc>
            </a:pPr>
            <a:r>
              <a:rPr lang="ja-JP" altLang="en-US" sz="5400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</a:t>
            </a:r>
            <a:r>
              <a:rPr lang="en-US" altLang="ja-JP" sz="54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－２）</a:t>
            </a:r>
            <a:r>
              <a:rPr lang="ja-JP" altLang="en-US" sz="5400" b="1" kern="100" dirty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r>
              <a:rPr lang="ja-JP" altLang="en-US" sz="54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54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5400" b="1" kern="100" dirty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＋（</a:t>
            </a:r>
            <a:r>
              <a:rPr lang="en-US" altLang="ja-JP" sz="54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＋２）</a:t>
            </a:r>
            <a:endParaRPr lang="ja-JP" altLang="en-US" sz="5400" dirty="0">
              <a:solidFill>
                <a:prstClr val="white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48213" y="4191710"/>
            <a:ext cx="7577627" cy="59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4200"/>
              </a:lnSpc>
            </a:pPr>
            <a:r>
              <a:rPr lang="ja-JP" altLang="en-US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－２＋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54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＋２</a:t>
            </a:r>
            <a:endParaRPr lang="ja-JP" altLang="en-US" sz="5400" dirty="0">
              <a:solidFill>
                <a:prstClr val="white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97333" y="4909325"/>
            <a:ext cx="1650658" cy="59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4200"/>
              </a:lnSpc>
            </a:pPr>
            <a:r>
              <a:rPr lang="ja-JP" altLang="en-US" sz="5400" kern="1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３</a:t>
            </a:r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endParaRPr lang="ja-JP" altLang="en-US" sz="5400" dirty="0">
              <a:solidFill>
                <a:prstClr val="white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77360" y="3957608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prstClr val="black"/>
                </a:solidFill>
              </a:rPr>
              <a:t>＝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7712" y="4617393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prstClr val="black"/>
                </a:solidFill>
              </a:rPr>
              <a:t>＝</a:t>
            </a:r>
          </a:p>
        </p:txBody>
      </p:sp>
    </p:spTree>
    <p:extLst>
      <p:ext uri="{BB962C8B-B14F-4D97-AF65-F5344CB8AC3E}">
        <p14:creationId xmlns:p14="http://schemas.microsoft.com/office/powerpoint/2010/main" val="57909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" y="350520"/>
            <a:ext cx="10347960" cy="6096001"/>
          </a:xfrm>
          <a:prstGeom prst="rect">
            <a:avLst/>
          </a:prstGeom>
          <a:ln>
            <a:noFill/>
          </a:ln>
        </p:spPr>
      </p:pic>
      <p:sp>
        <p:nvSpPr>
          <p:cNvPr id="8" name="正方形/長方形 7"/>
          <p:cNvSpPr/>
          <p:nvPr/>
        </p:nvSpPr>
        <p:spPr>
          <a:xfrm>
            <a:off x="4086363" y="1610138"/>
            <a:ext cx="1192695" cy="1113183"/>
          </a:xfrm>
          <a:prstGeom prst="rect">
            <a:avLst/>
          </a:prstGeom>
          <a:solidFill>
            <a:srgbClr val="FFCCFF">
              <a:alpha val="5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086363" y="3398520"/>
            <a:ext cx="1192695" cy="1113183"/>
          </a:xfrm>
          <a:prstGeom prst="rect">
            <a:avLst/>
          </a:prstGeom>
          <a:solidFill>
            <a:srgbClr val="FFCCFF">
              <a:alpha val="5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086362" y="5333338"/>
            <a:ext cx="1192695" cy="1113183"/>
          </a:xfrm>
          <a:prstGeom prst="rect">
            <a:avLst/>
          </a:prstGeom>
          <a:solidFill>
            <a:srgbClr val="FFCCFF">
              <a:alpha val="5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3252768" y="1398749"/>
            <a:ext cx="2690835" cy="138952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altLang="ja-JP" sz="8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5400" dirty="0" smtClean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-14</a:t>
            </a:r>
            <a:endParaRPr lang="ja-JP" altLang="en-US" sz="66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3626950" y="3274901"/>
            <a:ext cx="2119332" cy="13604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altLang="ja-JP" sz="8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ja-JP" altLang="en-US" sz="8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3252767" y="5160687"/>
            <a:ext cx="2929375" cy="13604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altLang="ja-JP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5400" dirty="0" smtClean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+14</a:t>
            </a:r>
            <a:endParaRPr lang="ja-JP" altLang="en-US" sz="40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4" name="上カーブ矢印 13"/>
          <p:cNvSpPr/>
          <p:nvPr/>
        </p:nvSpPr>
        <p:spPr>
          <a:xfrm rot="16200000">
            <a:off x="5222905" y="2202352"/>
            <a:ext cx="2168196" cy="1100104"/>
          </a:xfrm>
          <a:prstGeom prst="curvedUpArrow">
            <a:avLst>
              <a:gd name="adj1" fmla="val 24856"/>
              <a:gd name="adj2" fmla="val 50000"/>
              <a:gd name="adj3" fmla="val 5112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5" name="左カーブ矢印 14"/>
          <p:cNvSpPr/>
          <p:nvPr/>
        </p:nvSpPr>
        <p:spPr>
          <a:xfrm rot="21335787">
            <a:off x="5809012" y="3875189"/>
            <a:ext cx="1091469" cy="2179431"/>
          </a:xfrm>
          <a:prstGeom prst="curvedLeftArrow">
            <a:avLst>
              <a:gd name="adj1" fmla="val 24461"/>
              <a:gd name="adj2" fmla="val 87920"/>
              <a:gd name="adj3" fmla="val 31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963964" y="2258850"/>
            <a:ext cx="1791331" cy="864568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－１４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6976247" y="4468770"/>
            <a:ext cx="1779048" cy="864568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＋１４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円/楕円 2">
            <a:hlinkClick r:id="rId4" action="ppaction://hlinksldjump"/>
          </p:cNvPr>
          <p:cNvSpPr/>
          <p:nvPr/>
        </p:nvSpPr>
        <p:spPr>
          <a:xfrm>
            <a:off x="11353800" y="6093306"/>
            <a:ext cx="426720" cy="427800"/>
          </a:xfrm>
          <a:prstGeom prst="ellipse">
            <a:avLst/>
          </a:prstGeom>
          <a:solidFill>
            <a:srgbClr val="FFFF66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90600" y="548640"/>
            <a:ext cx="219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〔</a:t>
            </a:r>
            <a:r>
              <a:rPr kumimoji="1" lang="ja-JP" altLang="en-US" sz="3200" dirty="0" smtClean="0"/>
              <a:t>課題３</a:t>
            </a:r>
            <a:r>
              <a:rPr kumimoji="1" lang="en-US" altLang="ja-JP" sz="3200" dirty="0" smtClean="0"/>
              <a:t>〕</a:t>
            </a:r>
            <a:r>
              <a:rPr kumimoji="1" lang="ja-JP" altLang="en-US" sz="3200" dirty="0" smtClean="0"/>
              <a:t>②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88154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76197" y="227765"/>
            <a:ext cx="11210795" cy="64017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ja-JP" altLang="ja-JP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【説明】</a:t>
            </a:r>
            <a:endParaRPr lang="ja-JP" altLang="ja-JP" sz="4000" kern="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2400" kern="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r>
              <a:rPr lang="ja-JP" altLang="en-US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１つおきに縦に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並ぶ</a:t>
            </a:r>
            <a:r>
              <a:rPr lang="ja-JP" altLang="ja-JP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３つの数のうち，</a:t>
            </a:r>
            <a:r>
              <a:rPr lang="ja-JP" altLang="ja-JP" sz="3600" b="1" u="wavyHeavy" kern="100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中央の数を</a:t>
            </a:r>
            <a:r>
              <a:rPr lang="en-US" altLang="ja-JP" sz="4400" b="1" i="1" u="wavyHeavy" kern="100" dirty="0" smtClean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</a:p>
          <a:p>
            <a:pPr algn="just">
              <a:lnSpc>
                <a:spcPts val="4200"/>
              </a:lnSpc>
            </a:pP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とする</a:t>
            </a:r>
            <a:r>
              <a:rPr lang="ja-JP" altLang="ja-JP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と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，</a:t>
            </a:r>
            <a:r>
              <a:rPr lang="ja-JP" altLang="en-US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２つ上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</a:t>
            </a:r>
            <a:r>
              <a:rPr lang="ja-JP" altLang="ja-JP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数は（　　　　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），</a:t>
            </a:r>
            <a:endParaRPr lang="en-US" altLang="ja-JP" sz="3600" kern="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r>
              <a:rPr lang="ja-JP" altLang="en-US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２つ右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の数は（　　　　）と表すことができる。</a:t>
            </a:r>
          </a:p>
          <a:p>
            <a:pPr algn="just">
              <a:lnSpc>
                <a:spcPts val="4200"/>
              </a:lnSpc>
            </a:pP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この</a:t>
            </a:r>
            <a:r>
              <a:rPr lang="ja-JP" altLang="ja-JP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３つの数の和は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，</a:t>
            </a:r>
            <a:r>
              <a:rPr lang="ja-JP" altLang="ja-JP" sz="3600" u="wavy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</a:t>
            </a:r>
            <a:endParaRPr lang="ja-JP" altLang="ja-JP" sz="3600" kern="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endParaRPr lang="en-US" altLang="ja-JP" sz="3600" kern="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endParaRPr lang="ja-JP" altLang="en-US" sz="3600" dirty="0">
              <a:solidFill>
                <a:prstClr val="black"/>
              </a:solidFill>
            </a:endParaRPr>
          </a:p>
          <a:p>
            <a:pPr algn="just">
              <a:lnSpc>
                <a:spcPts val="4200"/>
              </a:lnSpc>
            </a:pPr>
            <a:r>
              <a:rPr lang="ja-JP" altLang="en-US" sz="3600" kern="1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lang="en-US" altLang="ja-JP" sz="3600" b="1" i="1" kern="100" dirty="0" smtClean="0">
              <a:solidFill>
                <a:srgbClr val="FF0000"/>
              </a:solidFill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endParaRPr lang="en-US" altLang="ja-JP" sz="3600" kern="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したがって，</a:t>
            </a:r>
            <a:r>
              <a:rPr lang="ja-JP" altLang="en-US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１つおきに縦に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並ぶ</a:t>
            </a:r>
            <a:r>
              <a:rPr lang="ja-JP" altLang="ja-JP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３つの数の和は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，</a:t>
            </a:r>
            <a:endParaRPr lang="en-US" altLang="ja-JP" sz="3600" kern="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中央</a:t>
            </a:r>
            <a:r>
              <a:rPr lang="ja-JP" altLang="ja-JP" sz="36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の数の３倍</a:t>
            </a:r>
            <a:r>
              <a:rPr lang="ja-JP" altLang="ja-JP" sz="36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に等しい。</a:t>
            </a:r>
            <a:endParaRPr lang="ja-JP" altLang="ja-JP" sz="2800" kern="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988500" y="1698151"/>
            <a:ext cx="2275934" cy="59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－</a:t>
            </a:r>
            <a:r>
              <a:rPr lang="en-US" altLang="ja-JP" sz="5400" b="1" kern="100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14</a:t>
            </a:r>
            <a:endParaRPr lang="ja-JP" altLang="en-US" sz="5400" dirty="0">
              <a:solidFill>
                <a:prstClr val="white"/>
              </a:solidFill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712566" y="2212075"/>
            <a:ext cx="2275934" cy="59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＋</a:t>
            </a:r>
            <a:r>
              <a:rPr lang="en-US" altLang="ja-JP" sz="5400" b="1" kern="100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14</a:t>
            </a:r>
            <a:endParaRPr lang="ja-JP" altLang="en-US" sz="5400" dirty="0">
              <a:solidFill>
                <a:prstClr val="white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48214" y="3525386"/>
            <a:ext cx="9137551" cy="59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4200"/>
              </a:lnSpc>
            </a:pPr>
            <a:r>
              <a:rPr lang="ja-JP" altLang="en-US" sz="5400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</a:t>
            </a:r>
            <a:r>
              <a:rPr lang="en-US" altLang="ja-JP" sz="54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－</a:t>
            </a:r>
            <a:r>
              <a:rPr lang="en-US" altLang="ja-JP" sz="5400" b="1" kern="100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14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en-US" sz="5400" b="1" kern="100" dirty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r>
              <a:rPr lang="ja-JP" altLang="en-US" sz="54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54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5400" b="1" kern="100" dirty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＋（</a:t>
            </a:r>
            <a:r>
              <a:rPr lang="en-US" altLang="ja-JP" sz="54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r>
              <a:rPr lang="en-US" altLang="ja-JP" sz="5400" b="1" kern="100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14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）</a:t>
            </a:r>
            <a:endParaRPr lang="ja-JP" altLang="en-US" sz="5400" dirty="0">
              <a:solidFill>
                <a:prstClr val="white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48213" y="4191710"/>
            <a:ext cx="7577627" cy="59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4200"/>
              </a:lnSpc>
            </a:pPr>
            <a:r>
              <a:rPr lang="ja-JP" altLang="en-US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－</a:t>
            </a:r>
            <a:r>
              <a:rPr lang="en-US" altLang="ja-JP" sz="5400" b="1" kern="100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14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r>
              <a:rPr lang="en-US" altLang="ja-JP" sz="5400" b="1" kern="100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14</a:t>
            </a:r>
            <a:endParaRPr lang="ja-JP" altLang="en-US" sz="5400" dirty="0">
              <a:solidFill>
                <a:prstClr val="white"/>
              </a:solidFill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97333" y="4909325"/>
            <a:ext cx="1650658" cy="59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4200"/>
              </a:lnSpc>
            </a:pPr>
            <a:r>
              <a:rPr lang="ja-JP" altLang="en-US" sz="5400" kern="1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３</a:t>
            </a:r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endParaRPr lang="ja-JP" altLang="en-US" sz="5400" dirty="0">
              <a:solidFill>
                <a:prstClr val="white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77360" y="3957608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prstClr val="black"/>
                </a:solidFill>
              </a:rPr>
              <a:t>＝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7712" y="4617393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prstClr val="black"/>
                </a:solidFill>
              </a:rPr>
              <a:t>＝</a:t>
            </a:r>
          </a:p>
        </p:txBody>
      </p:sp>
    </p:spTree>
    <p:extLst>
      <p:ext uri="{BB962C8B-B14F-4D97-AF65-F5344CB8AC3E}">
        <p14:creationId xmlns:p14="http://schemas.microsoft.com/office/powerpoint/2010/main" val="246176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" y="350520"/>
            <a:ext cx="10347960" cy="6096001"/>
          </a:xfrm>
          <a:prstGeom prst="rect">
            <a:avLst/>
          </a:prstGeom>
          <a:solidFill>
            <a:srgbClr val="FF0000"/>
          </a:solidFill>
          <a:ln>
            <a:noFill/>
          </a:ln>
        </p:spPr>
      </p:pic>
      <p:sp>
        <p:nvSpPr>
          <p:cNvPr id="4" name="角丸四角形 3"/>
          <p:cNvSpPr/>
          <p:nvPr/>
        </p:nvSpPr>
        <p:spPr>
          <a:xfrm>
            <a:off x="5364480" y="2641600"/>
            <a:ext cx="1417320" cy="2834640"/>
          </a:xfrm>
          <a:prstGeom prst="roundRect">
            <a:avLst/>
          </a:prstGeom>
          <a:solidFill>
            <a:srgbClr val="FFCCFF">
              <a:alpha val="50000"/>
            </a:srgb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 rot="16200000">
            <a:off x="5609778" y="2043429"/>
            <a:ext cx="962660" cy="3840480"/>
          </a:xfrm>
          <a:prstGeom prst="roundRect">
            <a:avLst/>
          </a:prstGeom>
          <a:solidFill>
            <a:srgbClr val="FFCCFF">
              <a:alpha val="50000"/>
            </a:srgb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 rot="18209450">
            <a:off x="2771857" y="2655191"/>
            <a:ext cx="962660" cy="4533564"/>
          </a:xfrm>
          <a:prstGeom prst="roundRect">
            <a:avLst/>
          </a:prstGeom>
          <a:solidFill>
            <a:srgbClr val="FFCCFF">
              <a:alpha val="50000"/>
            </a:srgb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 rot="16200000">
            <a:off x="5609778" y="1502445"/>
            <a:ext cx="962660" cy="6904136"/>
          </a:xfrm>
          <a:prstGeom prst="round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  <a:ln w="635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 rot="16200000">
            <a:off x="5613608" y="-1725888"/>
            <a:ext cx="962660" cy="9624476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635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 rot="16200000">
            <a:off x="4726371" y="1098549"/>
            <a:ext cx="2705100" cy="3850640"/>
          </a:xfrm>
          <a:prstGeom prst="roundRect">
            <a:avLst/>
          </a:prstGeom>
          <a:solidFill>
            <a:srgbClr val="FFFF66">
              <a:alpha val="50000"/>
            </a:srgbClr>
          </a:solidFill>
          <a:ln w="635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 rot="3287159">
            <a:off x="4162140" y="845992"/>
            <a:ext cx="962660" cy="4533564"/>
          </a:xfrm>
          <a:prstGeom prst="roundRect">
            <a:avLst/>
          </a:prstGeom>
          <a:solidFill>
            <a:srgbClr val="FFCCFF">
              <a:alpha val="50000"/>
            </a:srgb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: 判断 16"/>
          <p:cNvSpPr/>
          <p:nvPr/>
        </p:nvSpPr>
        <p:spPr>
          <a:xfrm>
            <a:off x="6667915" y="1473386"/>
            <a:ext cx="4424811" cy="3100965"/>
          </a:xfrm>
          <a:prstGeom prst="flowChartDecision">
            <a:avLst/>
          </a:prstGeom>
          <a:solidFill>
            <a:srgbClr val="9AD35B">
              <a:alpha val="49804"/>
            </a:srgbClr>
          </a:solidFill>
          <a:ln w="635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8199120" y="2504440"/>
            <a:ext cx="1323340" cy="1059180"/>
          </a:xfrm>
          <a:prstGeom prst="ellipse">
            <a:avLst/>
          </a:prstGeom>
          <a:solidFill>
            <a:schemeClr val="accent1">
              <a:lumMod val="40000"/>
              <a:lumOff val="60000"/>
              <a:alpha val="33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2593340" y="2504440"/>
            <a:ext cx="1323340" cy="1059180"/>
          </a:xfrm>
          <a:prstGeom prst="ellipse">
            <a:avLst/>
          </a:prstGeom>
          <a:solidFill>
            <a:schemeClr val="accent1">
              <a:lumMod val="40000"/>
              <a:lumOff val="60000"/>
              <a:alpha val="33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5448742" y="2504440"/>
            <a:ext cx="1323340" cy="1059180"/>
          </a:xfrm>
          <a:prstGeom prst="ellipse">
            <a:avLst/>
          </a:prstGeom>
          <a:solidFill>
            <a:schemeClr val="accent1">
              <a:lumMod val="40000"/>
              <a:lumOff val="60000"/>
              <a:alpha val="33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4020378" y="1590040"/>
            <a:ext cx="1323340" cy="1059180"/>
          </a:xfrm>
          <a:prstGeom prst="ellipse">
            <a:avLst/>
          </a:prstGeom>
          <a:solidFill>
            <a:srgbClr val="FFFF00">
              <a:alpha val="35000"/>
            </a:srgbClr>
          </a:solidFill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4020378" y="3398520"/>
            <a:ext cx="1323340" cy="1059180"/>
          </a:xfrm>
          <a:prstGeom prst="ellipse">
            <a:avLst/>
          </a:prstGeom>
          <a:solidFill>
            <a:srgbClr val="FFFF00">
              <a:alpha val="35000"/>
            </a:srgbClr>
          </a:solidFill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4020378" y="5387341"/>
            <a:ext cx="1323340" cy="1059180"/>
          </a:xfrm>
          <a:prstGeom prst="ellipse">
            <a:avLst/>
          </a:prstGeom>
          <a:solidFill>
            <a:srgbClr val="FFFF00">
              <a:alpha val="35000"/>
            </a:srgbClr>
          </a:solidFill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29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7" grpId="0" animBg="1"/>
      <p:bldP spid="17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" y="350520"/>
            <a:ext cx="10347960" cy="6096001"/>
          </a:xfrm>
          <a:prstGeom prst="rect">
            <a:avLst/>
          </a:prstGeom>
          <a:ln>
            <a:noFill/>
          </a:ln>
        </p:spPr>
      </p:pic>
      <p:sp>
        <p:nvSpPr>
          <p:cNvPr id="3" name="角丸四角形 2"/>
          <p:cNvSpPr/>
          <p:nvPr/>
        </p:nvSpPr>
        <p:spPr>
          <a:xfrm>
            <a:off x="1161098" y="2547620"/>
            <a:ext cx="1356360" cy="288036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4800" b="1" dirty="0">
              <a:solidFill>
                <a:prstClr val="black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750845" y="1663700"/>
            <a:ext cx="1356360" cy="288036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4800" b="1" dirty="0">
              <a:solidFill>
                <a:prstClr val="black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8189596" y="1663700"/>
            <a:ext cx="1356360" cy="288036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4800" b="1" dirty="0">
              <a:solidFill>
                <a:prstClr val="black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9634538" y="2654300"/>
            <a:ext cx="1356360" cy="288036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4800" b="1" dirty="0">
              <a:solidFill>
                <a:prstClr val="black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599849" y="1663700"/>
            <a:ext cx="1356360" cy="288036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4800" b="1" dirty="0">
              <a:solidFill>
                <a:prstClr val="black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353290" y="2669540"/>
            <a:ext cx="1356360" cy="288036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4800" b="1" dirty="0">
              <a:solidFill>
                <a:prstClr val="black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161098" y="3566161"/>
            <a:ext cx="1356360" cy="288036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4800" b="1" dirty="0">
              <a:solidFill>
                <a:prstClr val="black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976569" y="3566161"/>
            <a:ext cx="1356360" cy="288036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4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87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" y="350520"/>
            <a:ext cx="10347960" cy="6096001"/>
          </a:xfrm>
          <a:prstGeom prst="rect">
            <a:avLst/>
          </a:prstGeom>
          <a:ln>
            <a:noFill/>
          </a:ln>
        </p:spPr>
      </p:pic>
      <p:sp>
        <p:nvSpPr>
          <p:cNvPr id="13" name="角丸四角形 12"/>
          <p:cNvSpPr/>
          <p:nvPr/>
        </p:nvSpPr>
        <p:spPr>
          <a:xfrm>
            <a:off x="1051560" y="2165073"/>
            <a:ext cx="10256519" cy="2626361"/>
          </a:xfrm>
          <a:prstGeom prst="roundRect">
            <a:avLst/>
          </a:prstGeom>
          <a:solidFill>
            <a:srgbClr val="66FF6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5400" b="1" dirty="0" smtClean="0">
                <a:solidFill>
                  <a:schemeClr val="tx1"/>
                </a:solidFill>
              </a:rPr>
              <a:t>カレンダーの数の秘密を考えよう</a:t>
            </a:r>
            <a:endParaRPr lang="en-US" altLang="ja-JP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2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" y="350520"/>
            <a:ext cx="10347960" cy="6096001"/>
          </a:xfrm>
          <a:prstGeom prst="rect">
            <a:avLst/>
          </a:prstGeom>
          <a:ln>
            <a:noFill/>
          </a:ln>
        </p:spPr>
      </p:pic>
      <p:sp>
        <p:nvSpPr>
          <p:cNvPr id="3" name="角丸四角形 2"/>
          <p:cNvSpPr/>
          <p:nvPr/>
        </p:nvSpPr>
        <p:spPr>
          <a:xfrm>
            <a:off x="5379720" y="1691640"/>
            <a:ext cx="1417320" cy="2834640"/>
          </a:xfrm>
          <a:prstGeom prst="roundRect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9542780" y="2626360"/>
            <a:ext cx="1417320" cy="2834640"/>
          </a:xfrm>
          <a:prstGeom prst="roundRect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2635250" y="1691640"/>
            <a:ext cx="1385570" cy="2834640"/>
          </a:xfrm>
          <a:prstGeom prst="roundRect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1169670" y="3505200"/>
            <a:ext cx="1334770" cy="2834640"/>
          </a:xfrm>
          <a:prstGeom prst="roundRect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星 8 8"/>
          <p:cNvSpPr/>
          <p:nvPr/>
        </p:nvSpPr>
        <p:spPr>
          <a:xfrm>
            <a:off x="5124450" y="350520"/>
            <a:ext cx="1927860" cy="1463040"/>
          </a:xfrm>
          <a:prstGeom prst="star8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３０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10" name="星 8 9"/>
          <p:cNvSpPr/>
          <p:nvPr/>
        </p:nvSpPr>
        <p:spPr>
          <a:xfrm>
            <a:off x="9372600" y="1285240"/>
            <a:ext cx="1927860" cy="1412240"/>
          </a:xfrm>
          <a:prstGeom prst="star8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６０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11" name="星 8 10"/>
          <p:cNvSpPr/>
          <p:nvPr/>
        </p:nvSpPr>
        <p:spPr>
          <a:xfrm>
            <a:off x="2297430" y="289560"/>
            <a:ext cx="1927860" cy="1463040"/>
          </a:xfrm>
          <a:prstGeom prst="star8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２４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12" name="星 8 11"/>
          <p:cNvSpPr/>
          <p:nvPr/>
        </p:nvSpPr>
        <p:spPr>
          <a:xfrm>
            <a:off x="755650" y="2011680"/>
            <a:ext cx="1927860" cy="1463040"/>
          </a:xfrm>
          <a:prstGeom prst="star8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６３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62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" y="350520"/>
            <a:ext cx="10347960" cy="6096001"/>
          </a:xfrm>
          <a:prstGeom prst="rect">
            <a:avLst/>
          </a:prstGeom>
          <a:ln>
            <a:noFill/>
          </a:ln>
        </p:spPr>
      </p:pic>
      <p:sp>
        <p:nvSpPr>
          <p:cNvPr id="3" name="角丸四角形 2"/>
          <p:cNvSpPr/>
          <p:nvPr/>
        </p:nvSpPr>
        <p:spPr>
          <a:xfrm>
            <a:off x="5379720" y="1691640"/>
            <a:ext cx="1417320" cy="2834640"/>
          </a:xfrm>
          <a:prstGeom prst="roundRect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9542780" y="2626360"/>
            <a:ext cx="1417320" cy="2834640"/>
          </a:xfrm>
          <a:prstGeom prst="roundRect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2635250" y="1691640"/>
            <a:ext cx="1385570" cy="2834640"/>
          </a:xfrm>
          <a:prstGeom prst="roundRect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1169670" y="3505200"/>
            <a:ext cx="1334770" cy="2834640"/>
          </a:xfrm>
          <a:prstGeom prst="roundRect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星 8 8"/>
          <p:cNvSpPr/>
          <p:nvPr/>
        </p:nvSpPr>
        <p:spPr>
          <a:xfrm>
            <a:off x="5124450" y="350520"/>
            <a:ext cx="1927860" cy="1463040"/>
          </a:xfrm>
          <a:prstGeom prst="star8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３０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10" name="星 8 9"/>
          <p:cNvSpPr/>
          <p:nvPr/>
        </p:nvSpPr>
        <p:spPr>
          <a:xfrm>
            <a:off x="9372600" y="1285240"/>
            <a:ext cx="1927860" cy="1412240"/>
          </a:xfrm>
          <a:prstGeom prst="star8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６０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11" name="星 8 10"/>
          <p:cNvSpPr/>
          <p:nvPr/>
        </p:nvSpPr>
        <p:spPr>
          <a:xfrm>
            <a:off x="2297430" y="289560"/>
            <a:ext cx="1927860" cy="1463040"/>
          </a:xfrm>
          <a:prstGeom prst="star8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２４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12" name="星 8 11"/>
          <p:cNvSpPr/>
          <p:nvPr/>
        </p:nvSpPr>
        <p:spPr>
          <a:xfrm>
            <a:off x="755650" y="2011680"/>
            <a:ext cx="1927860" cy="1463040"/>
          </a:xfrm>
          <a:prstGeom prst="star8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６３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16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" y="350520"/>
            <a:ext cx="10347960" cy="6096001"/>
          </a:xfrm>
          <a:prstGeom prst="rect">
            <a:avLst/>
          </a:prstGeom>
          <a:ln>
            <a:noFill/>
          </a:ln>
        </p:spPr>
      </p:pic>
      <p:sp>
        <p:nvSpPr>
          <p:cNvPr id="3" name="角丸四角形 2"/>
          <p:cNvSpPr/>
          <p:nvPr/>
        </p:nvSpPr>
        <p:spPr>
          <a:xfrm>
            <a:off x="5394960" y="1691640"/>
            <a:ext cx="1417320" cy="2834640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9634220" y="2626360"/>
            <a:ext cx="1417320" cy="2834640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1200150" y="3505200"/>
            <a:ext cx="1334770" cy="2834640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星 8 8"/>
          <p:cNvSpPr/>
          <p:nvPr/>
        </p:nvSpPr>
        <p:spPr>
          <a:xfrm>
            <a:off x="5109210" y="350520"/>
            <a:ext cx="1927860" cy="1463040"/>
          </a:xfrm>
          <a:prstGeom prst="star8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３０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10" name="星 8 9"/>
          <p:cNvSpPr/>
          <p:nvPr/>
        </p:nvSpPr>
        <p:spPr>
          <a:xfrm>
            <a:off x="9342120" y="1285240"/>
            <a:ext cx="1927860" cy="1412240"/>
          </a:xfrm>
          <a:prstGeom prst="star8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６０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12" name="星 8 11"/>
          <p:cNvSpPr/>
          <p:nvPr/>
        </p:nvSpPr>
        <p:spPr>
          <a:xfrm>
            <a:off x="862330" y="1981200"/>
            <a:ext cx="1927860" cy="1463040"/>
          </a:xfrm>
          <a:prstGeom prst="star8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６３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1082040" y="4368800"/>
            <a:ext cx="1567180" cy="1059180"/>
          </a:xfrm>
          <a:prstGeom prst="ellipse">
            <a:avLst/>
          </a:prstGeom>
          <a:solidFill>
            <a:schemeClr val="accent1">
              <a:lumMod val="40000"/>
              <a:lumOff val="60000"/>
              <a:alpha val="33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5344794" y="2540001"/>
            <a:ext cx="1538606" cy="1059180"/>
          </a:xfrm>
          <a:prstGeom prst="ellipse">
            <a:avLst/>
          </a:prstGeom>
          <a:solidFill>
            <a:schemeClr val="accent1">
              <a:lumMod val="40000"/>
              <a:lumOff val="60000"/>
              <a:alpha val="33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9634220" y="3459480"/>
            <a:ext cx="1477010" cy="1059180"/>
          </a:xfrm>
          <a:prstGeom prst="ellipse">
            <a:avLst/>
          </a:prstGeom>
          <a:solidFill>
            <a:schemeClr val="accent1">
              <a:lumMod val="40000"/>
              <a:lumOff val="60000"/>
              <a:alpha val="33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上カーブ矢印 16"/>
          <p:cNvSpPr/>
          <p:nvPr/>
        </p:nvSpPr>
        <p:spPr>
          <a:xfrm rot="16200000">
            <a:off x="6019853" y="1574164"/>
            <a:ext cx="2198267" cy="875030"/>
          </a:xfrm>
          <a:prstGeom prst="curvedUpArrow">
            <a:avLst>
              <a:gd name="adj1" fmla="val 16233"/>
              <a:gd name="adj2" fmla="val 50000"/>
              <a:gd name="adj3" fmla="val 2500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上カーブ矢印 17"/>
          <p:cNvSpPr/>
          <p:nvPr/>
        </p:nvSpPr>
        <p:spPr>
          <a:xfrm rot="16200000">
            <a:off x="10270862" y="2815754"/>
            <a:ext cx="2198267" cy="556896"/>
          </a:xfrm>
          <a:prstGeom prst="curvedUpArrow">
            <a:avLst>
              <a:gd name="adj1" fmla="val 25741"/>
              <a:gd name="adj2" fmla="val 91149"/>
              <a:gd name="adj3" fmla="val 43244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6570541" y="1878632"/>
            <a:ext cx="1859719" cy="864568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 dirty="0" smtClean="0">
                <a:solidFill>
                  <a:schemeClr val="tx1"/>
                </a:solidFill>
                <a:latin typeface="+mn-ea"/>
              </a:rPr>
              <a:t>10</a:t>
            </a:r>
            <a:r>
              <a:rPr lang="en-US" altLang="ja-JP" sz="4000" b="1" dirty="0" smtClean="0">
                <a:solidFill>
                  <a:schemeClr val="tx1"/>
                </a:solidFill>
              </a:rPr>
              <a:t>×</a:t>
            </a:r>
            <a:r>
              <a:rPr lang="ja-JP" altLang="en-US" sz="4000" b="1" dirty="0" smtClean="0">
                <a:solidFill>
                  <a:schemeClr val="tx1"/>
                </a:solidFill>
              </a:rPr>
              <a:t>３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0468388" y="2646196"/>
            <a:ext cx="1662874" cy="864568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 dirty="0" smtClean="0">
                <a:solidFill>
                  <a:schemeClr val="tx1"/>
                </a:solidFill>
                <a:latin typeface="+mn-ea"/>
              </a:rPr>
              <a:t>20</a:t>
            </a:r>
            <a:r>
              <a:rPr lang="en-US" altLang="ja-JP" sz="4000" b="1" dirty="0" smtClean="0">
                <a:solidFill>
                  <a:schemeClr val="tx1"/>
                </a:solidFill>
              </a:rPr>
              <a:t>×</a:t>
            </a:r>
            <a:r>
              <a:rPr lang="ja-JP" altLang="en-US" sz="4000" b="1" dirty="0" smtClean="0">
                <a:solidFill>
                  <a:schemeClr val="tx1"/>
                </a:solidFill>
              </a:rPr>
              <a:t>３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2890520" y="1589799"/>
            <a:ext cx="946784" cy="2834640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上カーブ矢印 15"/>
          <p:cNvSpPr/>
          <p:nvPr/>
        </p:nvSpPr>
        <p:spPr>
          <a:xfrm rot="16200000">
            <a:off x="1410653" y="3534090"/>
            <a:ext cx="2336799" cy="663576"/>
          </a:xfrm>
          <a:prstGeom prst="curvedUpArrow">
            <a:avLst>
              <a:gd name="adj1" fmla="val 22320"/>
              <a:gd name="adj2" fmla="val 81165"/>
              <a:gd name="adj3" fmla="val 2500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332989" y="4480077"/>
            <a:ext cx="1743076" cy="864568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 dirty="0" smtClean="0">
                <a:solidFill>
                  <a:schemeClr val="tx1"/>
                </a:solidFill>
                <a:latin typeface="+mn-ea"/>
              </a:rPr>
              <a:t>21</a:t>
            </a:r>
            <a:r>
              <a:rPr lang="en-US" altLang="ja-JP" sz="4000" b="1" dirty="0" smtClean="0">
                <a:solidFill>
                  <a:schemeClr val="tx1"/>
                </a:solidFill>
              </a:rPr>
              <a:t>×</a:t>
            </a:r>
            <a:r>
              <a:rPr lang="ja-JP" altLang="en-US" sz="4000" b="1" dirty="0" smtClean="0">
                <a:solidFill>
                  <a:schemeClr val="tx1"/>
                </a:solidFill>
              </a:rPr>
              <a:t>３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26" name="星 8 25"/>
          <p:cNvSpPr/>
          <p:nvPr/>
        </p:nvSpPr>
        <p:spPr>
          <a:xfrm>
            <a:off x="2297430" y="289560"/>
            <a:ext cx="1927860" cy="1463040"/>
          </a:xfrm>
          <a:prstGeom prst="star8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２４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27" name="上カーブ矢印 26"/>
          <p:cNvSpPr/>
          <p:nvPr/>
        </p:nvSpPr>
        <p:spPr>
          <a:xfrm rot="16200000">
            <a:off x="2888614" y="1698118"/>
            <a:ext cx="2336799" cy="663576"/>
          </a:xfrm>
          <a:prstGeom prst="curvedUpArrow">
            <a:avLst>
              <a:gd name="adj1" fmla="val 22320"/>
              <a:gd name="adj2" fmla="val 81165"/>
              <a:gd name="adj3" fmla="val 2500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2760662" y="2521793"/>
            <a:ext cx="1156337" cy="1059180"/>
          </a:xfrm>
          <a:prstGeom prst="ellipse">
            <a:avLst/>
          </a:prstGeom>
          <a:solidFill>
            <a:schemeClr val="accent1">
              <a:lumMod val="40000"/>
              <a:lumOff val="60000"/>
              <a:alpha val="33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3633766" y="1752600"/>
            <a:ext cx="1490049" cy="763975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８</a:t>
            </a:r>
            <a:r>
              <a:rPr lang="en-US" altLang="ja-JP" sz="4000" b="1" dirty="0" smtClean="0">
                <a:solidFill>
                  <a:schemeClr val="tx1"/>
                </a:solidFill>
              </a:rPr>
              <a:t>×</a:t>
            </a:r>
            <a:r>
              <a:rPr lang="ja-JP" altLang="en-US" sz="4000" b="1" dirty="0" smtClean="0">
                <a:solidFill>
                  <a:schemeClr val="tx1"/>
                </a:solidFill>
              </a:rPr>
              <a:t>３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862330" y="3552345"/>
            <a:ext cx="10786114" cy="2626361"/>
          </a:xfrm>
          <a:prstGeom prst="roundRect">
            <a:avLst/>
          </a:prstGeom>
          <a:solidFill>
            <a:srgbClr val="66FF6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4800" b="1" dirty="0">
                <a:solidFill>
                  <a:schemeClr val="tx1"/>
                </a:solidFill>
              </a:rPr>
              <a:t>縦に並んだ３つの数の和は，</a:t>
            </a:r>
            <a:endParaRPr lang="en-US" altLang="ja-JP" sz="48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4800" b="1" dirty="0">
                <a:solidFill>
                  <a:schemeClr val="tx1"/>
                </a:solidFill>
              </a:rPr>
              <a:t>中央の数の３倍に</a:t>
            </a:r>
            <a:r>
              <a:rPr lang="ja-JP" altLang="en-US" sz="4800" b="1" dirty="0" smtClean="0">
                <a:solidFill>
                  <a:schemeClr val="tx1"/>
                </a:solidFill>
              </a:rPr>
              <a:t>なっているようだ！！</a:t>
            </a:r>
            <a:endParaRPr lang="en-US" altLang="ja-JP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70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 animBg="1"/>
      <p:bldP spid="21" grpId="0" animBg="1"/>
      <p:bldP spid="16" grpId="0" animBg="1"/>
      <p:bldP spid="19" grpId="0" animBg="1"/>
      <p:bldP spid="27" grpId="0" animBg="1"/>
      <p:bldP spid="29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90" y="350520"/>
            <a:ext cx="10347960" cy="6096001"/>
          </a:xfrm>
          <a:prstGeom prst="rect">
            <a:avLst/>
          </a:prstGeom>
          <a:ln>
            <a:noFill/>
          </a:ln>
        </p:spPr>
      </p:pic>
      <p:sp>
        <p:nvSpPr>
          <p:cNvPr id="3" name="角丸四角形 2"/>
          <p:cNvSpPr/>
          <p:nvPr/>
        </p:nvSpPr>
        <p:spPr>
          <a:xfrm>
            <a:off x="4822170" y="1691640"/>
            <a:ext cx="1417320" cy="2834640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9004074" y="2619425"/>
            <a:ext cx="1417320" cy="2834640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55353" y="3474720"/>
            <a:ext cx="1334770" cy="2834640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534856" y="4394885"/>
            <a:ext cx="1628140" cy="1059180"/>
          </a:xfrm>
          <a:prstGeom prst="ellipse">
            <a:avLst/>
          </a:prstGeom>
          <a:solidFill>
            <a:schemeClr val="accent1">
              <a:lumMod val="40000"/>
              <a:lumOff val="60000"/>
              <a:alpha val="33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4721128" y="2540001"/>
            <a:ext cx="1628140" cy="1059180"/>
          </a:xfrm>
          <a:prstGeom prst="ellipse">
            <a:avLst/>
          </a:prstGeom>
          <a:solidFill>
            <a:schemeClr val="accent1">
              <a:lumMod val="40000"/>
              <a:lumOff val="60000"/>
              <a:alpha val="33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8898664" y="3515670"/>
            <a:ext cx="1628140" cy="1059180"/>
          </a:xfrm>
          <a:prstGeom prst="ellipse">
            <a:avLst/>
          </a:prstGeom>
          <a:solidFill>
            <a:schemeClr val="accent1">
              <a:lumMod val="40000"/>
              <a:lumOff val="60000"/>
              <a:alpha val="33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6" name="上カーブ矢印 15"/>
          <p:cNvSpPr/>
          <p:nvPr/>
        </p:nvSpPr>
        <p:spPr>
          <a:xfrm rot="16200000">
            <a:off x="1700903" y="3923389"/>
            <a:ext cx="1033970" cy="709299"/>
          </a:xfrm>
          <a:prstGeom prst="curvedUpArrow">
            <a:avLst>
              <a:gd name="adj1" fmla="val 18088"/>
              <a:gd name="adj2" fmla="val 49267"/>
              <a:gd name="adj3" fmla="val 37892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" name="上カーブ矢印 16"/>
          <p:cNvSpPr/>
          <p:nvPr/>
        </p:nvSpPr>
        <p:spPr>
          <a:xfrm rot="16200000">
            <a:off x="5890172" y="2258071"/>
            <a:ext cx="1099132" cy="606348"/>
          </a:xfrm>
          <a:prstGeom prst="curvedUpArrow">
            <a:avLst>
              <a:gd name="adj1" fmla="val 16233"/>
              <a:gd name="adj2" fmla="val 50000"/>
              <a:gd name="adj3" fmla="val 2500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2" name="左カーブ矢印 21"/>
          <p:cNvSpPr/>
          <p:nvPr/>
        </p:nvSpPr>
        <p:spPr>
          <a:xfrm>
            <a:off x="6170851" y="3214268"/>
            <a:ext cx="572060" cy="97906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上カーブ矢印 22"/>
          <p:cNvSpPr/>
          <p:nvPr/>
        </p:nvSpPr>
        <p:spPr>
          <a:xfrm rot="16200000">
            <a:off x="9988623" y="3121056"/>
            <a:ext cx="1099132" cy="606348"/>
          </a:xfrm>
          <a:prstGeom prst="curvedUpArrow">
            <a:avLst>
              <a:gd name="adj1" fmla="val 16233"/>
              <a:gd name="adj2" fmla="val 50000"/>
              <a:gd name="adj3" fmla="val 2500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4" name="左カーブ矢印 23"/>
          <p:cNvSpPr/>
          <p:nvPr/>
        </p:nvSpPr>
        <p:spPr>
          <a:xfrm>
            <a:off x="10269303" y="4015712"/>
            <a:ext cx="572060" cy="104446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6757709" y="2011678"/>
            <a:ext cx="1427285" cy="864568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－７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791076" y="3252709"/>
            <a:ext cx="1427285" cy="864568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＋７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0855967" y="3042436"/>
            <a:ext cx="1290313" cy="864568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－７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0850223" y="4149889"/>
            <a:ext cx="1294708" cy="864568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＋７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33" name="左カーブ矢印 32"/>
          <p:cNvSpPr/>
          <p:nvPr/>
        </p:nvSpPr>
        <p:spPr>
          <a:xfrm>
            <a:off x="1885826" y="4921036"/>
            <a:ext cx="572060" cy="97906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2651081" y="3761052"/>
            <a:ext cx="1427285" cy="864568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－７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2628946" y="5035536"/>
            <a:ext cx="1427285" cy="864568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＋７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89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  <p:bldP spid="16" grpId="0" animBg="1"/>
      <p:bldP spid="17" grpId="0" animBg="1"/>
      <p:bldP spid="22" grpId="0" animBg="1"/>
      <p:bldP spid="23" grpId="0" animBg="1"/>
      <p:bldP spid="24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607" y="365760"/>
            <a:ext cx="10347960" cy="6096001"/>
          </a:xfrm>
          <a:prstGeom prst="rect">
            <a:avLst/>
          </a:prstGeom>
          <a:ln>
            <a:noFill/>
          </a:ln>
        </p:spPr>
      </p:pic>
      <p:sp>
        <p:nvSpPr>
          <p:cNvPr id="3" name="角丸四角形 2"/>
          <p:cNvSpPr/>
          <p:nvPr/>
        </p:nvSpPr>
        <p:spPr>
          <a:xfrm>
            <a:off x="5690850" y="1691640"/>
            <a:ext cx="1417320" cy="2834640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5347252" y="2584566"/>
            <a:ext cx="1948070" cy="10591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altLang="ja-JP" sz="88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ja-JP" altLang="en-US" sz="88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8436221" y="1913745"/>
            <a:ext cx="1427285" cy="864568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prstClr val="black"/>
                </a:solidFill>
              </a:rPr>
              <a:t>－７</a:t>
            </a:r>
            <a:endParaRPr lang="ja-JP" altLang="en-US" sz="4000" b="1" dirty="0">
              <a:solidFill>
                <a:prstClr val="black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8450164" y="3325033"/>
            <a:ext cx="1427285" cy="864568"/>
          </a:xfrm>
          <a:prstGeom prst="roundRect">
            <a:avLst/>
          </a:prstGeom>
          <a:solidFill>
            <a:srgbClr val="FF99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prstClr val="black"/>
                </a:solidFill>
              </a:rPr>
              <a:t>＋７</a:t>
            </a:r>
            <a:endParaRPr lang="ja-JP" altLang="en-US" sz="4000" b="1" dirty="0">
              <a:solidFill>
                <a:prstClr val="black"/>
              </a:solidFill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5022094" y="1480821"/>
            <a:ext cx="2654347" cy="10591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ja-JP" altLang="en-US" sz="8000" dirty="0">
              <a:solidFill>
                <a:prstClr val="black"/>
              </a:solidFill>
              <a:latin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4996719" y="3666145"/>
            <a:ext cx="2679721" cy="10591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ja-JP" altLang="en-US" sz="6000" dirty="0">
              <a:solidFill>
                <a:prstClr val="black"/>
              </a:solidFill>
              <a:latin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63190" y="1104534"/>
            <a:ext cx="20726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6600" dirty="0" smtClean="0">
                <a:solidFill>
                  <a:prstClr val="black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-</a:t>
            </a:r>
            <a:r>
              <a:rPr lang="ja-JP" altLang="en-US" sz="6600" dirty="0" smtClean="0">
                <a:solidFill>
                  <a:prstClr val="black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７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55777" y="3349202"/>
            <a:ext cx="207264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6600" dirty="0" smtClean="0">
                <a:solidFill>
                  <a:prstClr val="black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+</a:t>
            </a:r>
            <a:r>
              <a:rPr lang="ja-JP" altLang="en-US" sz="6600" dirty="0">
                <a:solidFill>
                  <a:prstClr val="black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７</a:t>
            </a:r>
            <a:endParaRPr lang="ja-JP" altLang="en-US" sz="6000" dirty="0">
              <a:solidFill>
                <a:prstClr val="black"/>
              </a:solidFill>
              <a:latin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2" name="左カーブ矢印 21"/>
          <p:cNvSpPr/>
          <p:nvPr/>
        </p:nvSpPr>
        <p:spPr>
          <a:xfrm>
            <a:off x="7431182" y="3154468"/>
            <a:ext cx="829908" cy="1278384"/>
          </a:xfrm>
          <a:prstGeom prst="curvedLeftArrow">
            <a:avLst>
              <a:gd name="adj1" fmla="val 15264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" name="上カーブ矢印 16"/>
          <p:cNvSpPr/>
          <p:nvPr/>
        </p:nvSpPr>
        <p:spPr>
          <a:xfrm rot="16200000">
            <a:off x="7237645" y="1947473"/>
            <a:ext cx="1190702" cy="873841"/>
          </a:xfrm>
          <a:prstGeom prst="curvedUpArrow">
            <a:avLst>
              <a:gd name="adj1" fmla="val 16233"/>
              <a:gd name="adj2" fmla="val 50000"/>
              <a:gd name="adj3" fmla="val 2500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27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8" grpId="0" animBg="1"/>
      <p:bldP spid="29" grpId="0" animBg="1"/>
      <p:bldP spid="27" grpId="0" animBg="1"/>
      <p:bldP spid="36" grpId="0" animBg="1"/>
      <p:bldP spid="4" grpId="0"/>
      <p:bldP spid="12" grpId="0"/>
      <p:bldP spid="22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76197" y="227765"/>
            <a:ext cx="11210795" cy="64017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36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【説明】</a:t>
            </a:r>
            <a:endParaRPr lang="ja-JP" altLang="ja-JP" sz="40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ja-JP" sz="24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  <a:spcAft>
                <a:spcPts val="0"/>
              </a:spcAft>
            </a:pPr>
            <a:r>
              <a:rPr lang="ja-JP" altLang="ja-JP" sz="36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縦</a:t>
            </a:r>
            <a:r>
              <a:rPr lang="ja-JP" altLang="ja-JP" sz="36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に並ぶ３つの数のうち，</a:t>
            </a:r>
            <a:r>
              <a:rPr lang="ja-JP" altLang="ja-JP" sz="3600" b="1" u="wavyHeavy" kern="100" dirty="0"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中央の数を</a:t>
            </a:r>
            <a:r>
              <a:rPr lang="en-US" altLang="ja-JP" sz="4400" b="1" i="1" u="wavyHeavy" kern="1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ja-JP" sz="36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とする</a:t>
            </a:r>
            <a:r>
              <a:rPr lang="ja-JP" altLang="ja-JP" sz="36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と</a:t>
            </a:r>
            <a:r>
              <a:rPr lang="ja-JP" altLang="ja-JP" sz="36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，</a:t>
            </a:r>
            <a:endParaRPr lang="en-US" altLang="ja-JP" sz="36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  <a:spcAft>
                <a:spcPts val="0"/>
              </a:spcAft>
            </a:pPr>
            <a:r>
              <a:rPr lang="ja-JP" altLang="ja-JP" sz="36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上</a:t>
            </a:r>
            <a:r>
              <a:rPr lang="ja-JP" altLang="ja-JP" sz="36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の数は（　　　　</a:t>
            </a:r>
            <a:r>
              <a:rPr lang="ja-JP" altLang="ja-JP" sz="36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），下の数は（　　　　）と</a:t>
            </a:r>
            <a:endParaRPr lang="en-US" altLang="ja-JP" sz="36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  <a:spcAft>
                <a:spcPts val="0"/>
              </a:spcAft>
            </a:pPr>
            <a:r>
              <a:rPr lang="ja-JP" altLang="ja-JP" sz="36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表すことができる。</a:t>
            </a:r>
          </a:p>
          <a:p>
            <a:pPr algn="just">
              <a:lnSpc>
                <a:spcPts val="4200"/>
              </a:lnSpc>
              <a:spcAft>
                <a:spcPts val="0"/>
              </a:spcAft>
            </a:pPr>
            <a:r>
              <a:rPr lang="ja-JP" altLang="ja-JP" sz="36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この</a:t>
            </a:r>
            <a:r>
              <a:rPr lang="ja-JP" altLang="ja-JP" sz="36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３つの数の和は</a:t>
            </a:r>
            <a:r>
              <a:rPr lang="ja-JP" altLang="ja-JP" sz="36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，</a:t>
            </a:r>
            <a:r>
              <a:rPr lang="ja-JP" altLang="ja-JP" sz="3600" u="wavy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</a:t>
            </a:r>
            <a:endParaRPr lang="ja-JP" altLang="ja-JP" sz="36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endParaRPr lang="en-US" altLang="ja-JP" sz="36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endParaRPr lang="ja-JP" altLang="en-US" sz="3600" dirty="0"/>
          </a:p>
          <a:p>
            <a:pPr algn="just">
              <a:lnSpc>
                <a:spcPts val="4200"/>
              </a:lnSpc>
            </a:pPr>
            <a:r>
              <a:rPr lang="ja-JP" altLang="en-US" sz="3600" kern="1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lang="en-US" altLang="ja-JP" sz="3600" b="1" i="1" kern="100" dirty="0" smtClean="0">
              <a:solidFill>
                <a:srgbClr val="FF0000"/>
              </a:solidFill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endParaRPr lang="en-US" altLang="ja-JP" sz="36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</a:pPr>
            <a:r>
              <a:rPr lang="ja-JP" altLang="ja-JP" sz="36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したがって</a:t>
            </a:r>
            <a:r>
              <a:rPr lang="ja-JP" altLang="ja-JP" sz="36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，縦に並ぶ３つの数の和は</a:t>
            </a:r>
            <a:r>
              <a:rPr lang="ja-JP" altLang="ja-JP" sz="36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，</a:t>
            </a:r>
            <a:endParaRPr lang="en-US" altLang="ja-JP" sz="36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  <a:spcAft>
                <a:spcPts val="0"/>
              </a:spcAft>
            </a:pPr>
            <a:r>
              <a:rPr lang="ja-JP" altLang="ja-JP" sz="36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中央</a:t>
            </a:r>
            <a:r>
              <a:rPr lang="ja-JP" altLang="ja-JP" sz="36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の数の３倍</a:t>
            </a:r>
            <a:r>
              <a:rPr lang="ja-JP" altLang="ja-JP" sz="36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に等しい。</a:t>
            </a:r>
            <a:endParaRPr lang="ja-JP" altLang="ja-JP" sz="28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849060" y="1698151"/>
            <a:ext cx="2275934" cy="59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－７</a:t>
            </a:r>
            <a:endParaRPr kumimoji="1" lang="ja-JP" altLang="en-US" sz="5400" dirty="0"/>
          </a:p>
        </p:txBody>
      </p:sp>
      <p:sp>
        <p:nvSpPr>
          <p:cNvPr id="5" name="正方形/長方形 4"/>
          <p:cNvSpPr/>
          <p:nvPr/>
        </p:nvSpPr>
        <p:spPr>
          <a:xfrm>
            <a:off x="7909831" y="1698151"/>
            <a:ext cx="2275934" cy="59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＋７</a:t>
            </a:r>
            <a:endParaRPr kumimoji="1" lang="ja-JP" altLang="en-US" sz="5400" dirty="0"/>
          </a:p>
        </p:txBody>
      </p:sp>
      <p:sp>
        <p:nvSpPr>
          <p:cNvPr id="6" name="正方形/長方形 5"/>
          <p:cNvSpPr/>
          <p:nvPr/>
        </p:nvSpPr>
        <p:spPr>
          <a:xfrm>
            <a:off x="1048214" y="3525386"/>
            <a:ext cx="9137551" cy="59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4200"/>
              </a:lnSpc>
            </a:pPr>
            <a:r>
              <a:rPr lang="ja-JP" altLang="en-US" sz="5400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</a:t>
            </a:r>
            <a:r>
              <a:rPr lang="en-US" altLang="ja-JP" sz="54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－７）＋</a:t>
            </a:r>
            <a:r>
              <a:rPr lang="ja-JP" altLang="en-US" sz="54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54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5400" b="1" kern="1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＋（</a:t>
            </a:r>
            <a:r>
              <a:rPr lang="en-US" altLang="ja-JP" sz="54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＋７）</a:t>
            </a:r>
            <a:endParaRPr lang="ja-JP" altLang="en-US" sz="5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48213" y="4191710"/>
            <a:ext cx="7577627" cy="59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4200"/>
              </a:lnSpc>
            </a:pPr>
            <a:r>
              <a:rPr lang="ja-JP" altLang="en-US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－７＋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54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r>
              <a:rPr lang="ja-JP" altLang="en-US" sz="5400" b="1" kern="1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r>
              <a:rPr lang="ja-JP" altLang="en-US" sz="5400" b="1" kern="1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７</a:t>
            </a:r>
            <a:endParaRPr lang="ja-JP" altLang="en-US" sz="5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97333" y="4909325"/>
            <a:ext cx="1650658" cy="59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4200"/>
              </a:lnSpc>
            </a:pPr>
            <a:r>
              <a:rPr lang="ja-JP" altLang="en-US" sz="5400" kern="1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３</a:t>
            </a:r>
            <a:r>
              <a:rPr lang="en-US" altLang="ja-JP" sz="5400" b="1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x</a:t>
            </a:r>
            <a:endParaRPr lang="ja-JP" altLang="en-US" sz="5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77360" y="3957608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＝</a:t>
            </a:r>
            <a:endParaRPr kumimoji="1" lang="ja-JP" altLang="en-US" sz="5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7712" y="4617393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＝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90483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</TotalTime>
  <Words>309</Words>
  <Application>Microsoft Office PowerPoint</Application>
  <PresentationFormat>ワイド画面</PresentationFormat>
  <Paragraphs>139</Paragraphs>
  <Slides>16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ＭＳ Ｐゴシック</vt:lpstr>
      <vt:lpstr>ＭＳ 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西岡 いずみ</dc:creator>
  <cp:lastModifiedBy>西岡 いずみ</cp:lastModifiedBy>
  <cp:revision>116</cp:revision>
  <dcterms:created xsi:type="dcterms:W3CDTF">2014-07-18T01:46:57Z</dcterms:created>
  <dcterms:modified xsi:type="dcterms:W3CDTF">2014-12-12T07:23:51Z</dcterms:modified>
</cp:coreProperties>
</file>