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7" r:id="rId2"/>
    <p:sldId id="361" r:id="rId3"/>
    <p:sldId id="362" r:id="rId4"/>
    <p:sldId id="340" r:id="rId5"/>
    <p:sldId id="341" r:id="rId6"/>
    <p:sldId id="342" r:id="rId7"/>
    <p:sldId id="343" r:id="rId8"/>
    <p:sldId id="344" r:id="rId9"/>
    <p:sldId id="345" r:id="rId10"/>
    <p:sldId id="346" r:id="rId11"/>
    <p:sldId id="347" r:id="rId12"/>
    <p:sldId id="348" r:id="rId13"/>
    <p:sldId id="349" r:id="rId14"/>
    <p:sldId id="315" r:id="rId15"/>
    <p:sldId id="360" r:id="rId16"/>
    <p:sldId id="352" r:id="rId17"/>
    <p:sldId id="353" r:id="rId18"/>
    <p:sldId id="354" r:id="rId19"/>
    <p:sldId id="355" r:id="rId20"/>
    <p:sldId id="356" r:id="rId21"/>
    <p:sldId id="357" r:id="rId22"/>
    <p:sldId id="301" r:id="rId23"/>
    <p:sldId id="359" r:id="rId24"/>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0FF"/>
    <a:srgbClr val="1E345C"/>
    <a:srgbClr val="FFFF66"/>
    <a:srgbClr val="FF5050"/>
    <a:srgbClr val="3399FF"/>
    <a:srgbClr val="FFFFCC"/>
    <a:srgbClr val="FF66FF"/>
    <a:srgbClr val="D7E648"/>
    <a:srgbClr val="E2CC26"/>
    <a:srgbClr val="81B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93542" autoAdjust="0"/>
  </p:normalViewPr>
  <p:slideViewPr>
    <p:cSldViewPr snapToGrid="0">
      <p:cViewPr varScale="1">
        <p:scale>
          <a:sx n="107" d="100"/>
          <a:sy n="107" d="100"/>
        </p:scale>
        <p:origin x="324" y="102"/>
      </p:cViewPr>
      <p:guideLst/>
    </p:cSldViewPr>
  </p:slideViewPr>
  <p:notesTextViewPr>
    <p:cViewPr>
      <p:scale>
        <a:sx n="3" d="2"/>
        <a:sy n="3" d="2"/>
      </p:scale>
      <p:origin x="0" y="0"/>
    </p:cViewPr>
  </p:notesTextViewPr>
  <p:notesViewPr>
    <p:cSldViewPr snapToGrid="0">
      <p:cViewPr varScale="1">
        <p:scale>
          <a:sx n="60" d="100"/>
          <a:sy n="60" d="100"/>
        </p:scale>
        <p:origin x="277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ノート プレースホルダー 4">
            <a:extLst>
              <a:ext uri="{FF2B5EF4-FFF2-40B4-BE49-F238E27FC236}">
                <a16:creationId xmlns:a16="http://schemas.microsoft.com/office/drawing/2014/main" id="{D6F9788E-A95C-4444-8CDE-84F32C6BAE7F}"/>
              </a:ext>
            </a:extLst>
          </p:cNvPr>
          <p:cNvSpPr>
            <a:spLocks noGrp="1"/>
          </p:cNvSpPr>
          <p:nvPr>
            <p:ph type="body" sz="quarter" idx="3"/>
          </p:nvPr>
        </p:nvSpPr>
        <p:spPr>
          <a:xfrm>
            <a:off x="866341" y="5112417"/>
            <a:ext cx="5272711" cy="4315054"/>
          </a:xfrm>
          <a:prstGeom prst="rect">
            <a:avLst/>
          </a:prstGeom>
        </p:spPr>
        <p:txBody>
          <a:bodyPr vert="horz" lIns="94833" tIns="47417" rIns="94833" bIns="4741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スライド イメージ プレースホルダー 3">
            <a:extLst>
              <a:ext uri="{FF2B5EF4-FFF2-40B4-BE49-F238E27FC236}">
                <a16:creationId xmlns:a16="http://schemas.microsoft.com/office/drawing/2014/main" id="{410876D6-2CE7-49E7-8F14-10536BC6565B}"/>
              </a:ext>
            </a:extLst>
          </p:cNvPr>
          <p:cNvSpPr>
            <a:spLocks noGrp="1" noRot="1" noChangeAspect="1"/>
          </p:cNvSpPr>
          <p:nvPr>
            <p:ph type="sldImg" idx="2"/>
          </p:nvPr>
        </p:nvSpPr>
        <p:spPr>
          <a:xfrm>
            <a:off x="687388" y="1316038"/>
            <a:ext cx="5630862" cy="3167062"/>
          </a:xfrm>
          <a:prstGeom prst="rect">
            <a:avLst/>
          </a:prstGeom>
          <a:noFill/>
          <a:ln w="12700">
            <a:solidFill>
              <a:prstClr val="black"/>
            </a:solidFill>
          </a:ln>
        </p:spPr>
        <p:txBody>
          <a:bodyPr vert="horz" lIns="94833" tIns="47417" rIns="94833" bIns="47417" rtlCol="0" anchor="ctr"/>
          <a:lstStyle/>
          <a:p>
            <a:endParaRPr lang="ja-JP" altLang="en-US" dirty="0"/>
          </a:p>
        </p:txBody>
      </p:sp>
      <p:sp>
        <p:nvSpPr>
          <p:cNvPr id="10" name="スライド番号プレースホルダー 6">
            <a:extLst>
              <a:ext uri="{FF2B5EF4-FFF2-40B4-BE49-F238E27FC236}">
                <a16:creationId xmlns:a16="http://schemas.microsoft.com/office/drawing/2014/main" id="{4809B743-BC89-4C3C-AEB0-84406F0757BC}"/>
              </a:ext>
            </a:extLst>
          </p:cNvPr>
          <p:cNvSpPr txBox="1">
            <a:spLocks/>
          </p:cNvSpPr>
          <p:nvPr/>
        </p:nvSpPr>
        <p:spPr>
          <a:xfrm>
            <a:off x="678007" y="797362"/>
            <a:ext cx="3076300" cy="513017"/>
          </a:xfrm>
          <a:prstGeom prst="rect">
            <a:avLst/>
          </a:prstGeom>
        </p:spPr>
        <p:txBody>
          <a:bodyPr vert="horz" lIns="94833" tIns="47417" rIns="94833" bIns="47417" rtlCol="0" anchor="t" anchorCtr="0"/>
          <a:lstStyle>
            <a:defPPr>
              <a:defRPr lang="ja-JP"/>
            </a:defPPr>
            <a:lvl1pPr marL="0" algn="r" defTabSz="914400" rtl="0" eaLnBrk="1" latinLnBrk="0" hangingPunct="1">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48997" rtl="0" eaLnBrk="1" fontAlgn="auto" latinLnBrk="0" hangingPunct="1">
              <a:lnSpc>
                <a:spcPct val="100000"/>
              </a:lnSpc>
              <a:spcBef>
                <a:spcPts val="0"/>
              </a:spcBef>
              <a:spcAft>
                <a:spcPts val="0"/>
              </a:spcAft>
              <a:buClrTx/>
              <a:buSzTx/>
              <a:buFontTx/>
              <a:buNone/>
              <a:tabLst/>
              <a:defRPr/>
            </a:pPr>
            <a:r>
              <a:rPr lang="en-US" altLang="ja-JP" sz="2100" dirty="0">
                <a:highlight>
                  <a:srgbClr val="C0C0C0"/>
                </a:highlight>
                <a:latin typeface="UD デジタル 教科書体 N-B" panose="02020700000000000000" pitchFamily="17" charset="-128"/>
                <a:ea typeface="UD デジタル 教科書体 N-B" panose="02020700000000000000" pitchFamily="17" charset="-128"/>
              </a:rPr>
              <a:t>【</a:t>
            </a:r>
            <a:r>
              <a:rPr lang="ja-JP" altLang="en-US" sz="2100" dirty="0">
                <a:highlight>
                  <a:srgbClr val="C0C0C0"/>
                </a:highlight>
                <a:latin typeface="UD デジタル 教科書体 N-B" panose="02020700000000000000" pitchFamily="17" charset="-128"/>
                <a:ea typeface="UD デジタル 教科書体 N-B" panose="02020700000000000000" pitchFamily="17" charset="-128"/>
              </a:rPr>
              <a:t>スライド</a:t>
            </a:r>
            <a:fld id="{A6254ED7-809D-4576-9A2C-4662575C7ED3}" type="slidenum">
              <a:rPr lang="ja-JP" altLang="en-US" sz="2100" smtClean="0">
                <a:highlight>
                  <a:srgbClr val="C0C0C0"/>
                </a:highlight>
                <a:latin typeface="UD デジタル 教科書体 N-B" panose="02020700000000000000" pitchFamily="17" charset="-128"/>
                <a:ea typeface="UD デジタル 教科書体 N-B" panose="02020700000000000000" pitchFamily="17" charset="-128"/>
              </a:rPr>
              <a:pPr marL="0" marR="0" lvl="0" indent="0" algn="l" defTabSz="948997" rtl="0" eaLnBrk="1" fontAlgn="auto" latinLnBrk="0" hangingPunct="1">
                <a:lnSpc>
                  <a:spcPct val="100000"/>
                </a:lnSpc>
                <a:spcBef>
                  <a:spcPts val="0"/>
                </a:spcBef>
                <a:spcAft>
                  <a:spcPts val="0"/>
                </a:spcAft>
                <a:buClrTx/>
                <a:buSzTx/>
                <a:buFontTx/>
                <a:buNone/>
                <a:tabLst/>
                <a:defRPr/>
              </a:pPr>
              <a:t>‹#›</a:t>
            </a:fld>
            <a:r>
              <a:rPr lang="en-US" altLang="ja-JP" sz="2100" dirty="0">
                <a:highlight>
                  <a:srgbClr val="C0C0C0"/>
                </a:highlight>
                <a:latin typeface="UD デジタル 教科書体 N-B" panose="02020700000000000000" pitchFamily="17" charset="-128"/>
                <a:ea typeface="UD デジタル 教科書体 N-B" panose="02020700000000000000" pitchFamily="17" charset="-128"/>
              </a:rPr>
              <a:t>】</a:t>
            </a:r>
            <a:endParaRPr lang="ja-JP" altLang="en-US" sz="2100" dirty="0">
              <a:highlight>
                <a:srgbClr val="C0C0C0"/>
              </a:highlight>
              <a:latin typeface="UD デジタル 教科書体 N-B" panose="02020700000000000000" pitchFamily="17" charset="-128"/>
              <a:ea typeface="UD デジタル 教科書体 N-B" panose="02020700000000000000" pitchFamily="17" charset="-128"/>
            </a:endParaRPr>
          </a:p>
        </p:txBody>
      </p:sp>
      <p:sp>
        <p:nvSpPr>
          <p:cNvPr id="11" name="スライド番号プレースホルダー 6">
            <a:extLst>
              <a:ext uri="{FF2B5EF4-FFF2-40B4-BE49-F238E27FC236}">
                <a16:creationId xmlns:a16="http://schemas.microsoft.com/office/drawing/2014/main" id="{42B2CDE4-DB18-4F29-9C37-2C8498D7EBBB}"/>
              </a:ext>
            </a:extLst>
          </p:cNvPr>
          <p:cNvSpPr txBox="1">
            <a:spLocks/>
          </p:cNvSpPr>
          <p:nvPr/>
        </p:nvSpPr>
        <p:spPr>
          <a:xfrm>
            <a:off x="3729032" y="185794"/>
            <a:ext cx="3076300" cy="513017"/>
          </a:xfrm>
          <a:prstGeom prst="rect">
            <a:avLst/>
          </a:prstGeom>
        </p:spPr>
        <p:txBody>
          <a:bodyPr vert="horz" lIns="94833" tIns="47417" rIns="94833" bIns="47417" rtlCol="0" anchor="t" anchorCtr="0"/>
          <a:lstStyle>
            <a:defPPr>
              <a:defRPr lang="ja-JP"/>
            </a:defPPr>
            <a:lvl1pPr marL="0" algn="r" defTabSz="914400" rtl="0" eaLnBrk="1" latinLnBrk="0" hangingPunct="1">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ja-JP" sz="800" kern="1200" dirty="0">
                <a:solidFill>
                  <a:schemeClr val="tx1"/>
                </a:solidFill>
                <a:effectLst/>
                <a:latin typeface="ＭＳ ゴシック" panose="020B0609070205080204" pitchFamily="49" charset="-128"/>
                <a:ea typeface="ＭＳ ゴシック" panose="020B0609070205080204" pitchFamily="49" charset="-128"/>
                <a:cs typeface="+mn-cs"/>
              </a:rPr>
              <a:t>令和３年度　佐賀県教育センター　小・中学校教育相談</a:t>
            </a:r>
          </a:p>
        </p:txBody>
      </p:sp>
    </p:spTree>
    <p:extLst>
      <p:ext uri="{BB962C8B-B14F-4D97-AF65-F5344CB8AC3E}">
        <p14:creationId xmlns:p14="http://schemas.microsoft.com/office/powerpoint/2010/main" val="10493018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7868" y="4972959"/>
            <a:ext cx="5706913" cy="4490884"/>
          </a:xfrm>
        </p:spPr>
        <p:txBody>
          <a:bodyPr/>
          <a:lstStyle/>
          <a:p>
            <a:pPr lvl="0"/>
            <a:r>
              <a:rPr lang="en-US" altLang="ja-JP" dirty="0"/>
              <a:t>【</a:t>
            </a:r>
            <a:r>
              <a:rPr lang="ja-JP" altLang="en-US" dirty="0"/>
              <a:t>このスライドを提示する際の教師用シナリオ</a:t>
            </a:r>
            <a:r>
              <a:rPr lang="en-US" altLang="ja-JP" dirty="0"/>
              <a:t>】</a:t>
            </a:r>
          </a:p>
          <a:p>
            <a:r>
              <a:rPr lang="en-US" altLang="ja-JP" dirty="0"/>
              <a:t>(</a:t>
            </a:r>
            <a:r>
              <a:rPr lang="ja-JP" altLang="en-US" dirty="0"/>
              <a:t>●はアニメーションを動かすタイミング</a:t>
            </a:r>
            <a:r>
              <a:rPr lang="en-US" altLang="ja-JP" dirty="0"/>
              <a:t>)</a:t>
            </a:r>
          </a:p>
          <a:p>
            <a:r>
              <a:rPr lang="en-US" altLang="ja-JP" dirty="0"/>
              <a:t>(※</a:t>
            </a:r>
            <a:r>
              <a:rPr lang="ja-JP" altLang="en-US" dirty="0"/>
              <a:t>は留意すること</a:t>
            </a:r>
            <a:r>
              <a:rPr lang="en-US" altLang="ja-JP" dirty="0"/>
              <a:t>)</a:t>
            </a:r>
          </a:p>
          <a:p>
            <a:endParaRPr lang="en-US" altLang="ja-JP" dirty="0"/>
          </a:p>
          <a:p>
            <a:r>
              <a:rPr lang="ja-JP" altLang="en-US" dirty="0"/>
              <a:t>今日は、インターネット上のコミュニケーション力を身に付けるための、２時間目の授業を行いたいと思います。</a:t>
            </a:r>
            <a:endParaRPr lang="en-US" altLang="ja-JP" dirty="0"/>
          </a:p>
          <a:p>
            <a:endParaRPr lang="en-US" altLang="ja-JP" dirty="0"/>
          </a:p>
          <a:p>
            <a:r>
              <a:rPr lang="ja-JP" altLang="en-US" dirty="0"/>
              <a:t>前回の授業の復習をします。１時目の授業は、インターネット上のやり取りで上手な断り方の練習を、断るときのポイントに気を付けながら行いました。前回の授業のワークシートを配っていますので、確認してください。</a:t>
            </a:r>
            <a:endParaRPr lang="en-US" altLang="ja-JP" dirty="0"/>
          </a:p>
          <a:p>
            <a:r>
              <a:rPr lang="en-US" altLang="ja-JP" dirty="0"/>
              <a:t>※</a:t>
            </a:r>
            <a:r>
              <a:rPr lang="ja-JP" altLang="ja-JP" dirty="0"/>
              <a:t>【スライド</a:t>
            </a:r>
            <a:r>
              <a:rPr lang="en-US" altLang="ja-JP" dirty="0"/>
              <a:t>1</a:t>
            </a:r>
            <a:r>
              <a:rPr lang="ja-JP" altLang="ja-JP" dirty="0"/>
              <a:t>】は、授業前に提示しておく。</a:t>
            </a:r>
            <a:endParaRPr lang="en-US" altLang="ja-JP" dirty="0"/>
          </a:p>
          <a:p>
            <a:r>
              <a:rPr lang="en-US" altLang="ja-JP" dirty="0"/>
              <a:t>※</a:t>
            </a:r>
            <a:r>
              <a:rPr lang="ja-JP" altLang="ja-JP" dirty="0"/>
              <a:t>前時のワークシートを確認するように指示を出す。</a:t>
            </a:r>
            <a:endParaRPr lang="en-US" altLang="ja-JP" dirty="0"/>
          </a:p>
          <a:p>
            <a:endParaRPr lang="ja-JP" altLang="en-US" dirty="0"/>
          </a:p>
        </p:txBody>
      </p:sp>
      <p:sp>
        <p:nvSpPr>
          <p:cNvPr id="5" name="テキスト ボックス 4">
            <a:extLst>
              <a:ext uri="{FF2B5EF4-FFF2-40B4-BE49-F238E27FC236}">
                <a16:creationId xmlns:a16="http://schemas.microsoft.com/office/drawing/2014/main" id="{CE45AD9D-9492-4CFF-996C-1B10B1A7D326}"/>
              </a:ext>
            </a:extLst>
          </p:cNvPr>
          <p:cNvSpPr txBox="1"/>
          <p:nvPr/>
        </p:nvSpPr>
        <p:spPr>
          <a:xfrm>
            <a:off x="2413446" y="444864"/>
            <a:ext cx="2272260" cy="381219"/>
          </a:xfrm>
          <a:prstGeom prst="rect">
            <a:avLst/>
          </a:prstGeom>
          <a:noFill/>
          <a:ln>
            <a:solidFill>
              <a:schemeClr val="tx1"/>
            </a:solidFill>
          </a:ln>
        </p:spPr>
        <p:txBody>
          <a:bodyPr wrap="square" lIns="94899" tIns="47450" rIns="94899" bIns="47450" rtlCol="0" anchor="ctr" anchorCtr="1">
            <a:spAutoFit/>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タブレット端末</a:t>
            </a:r>
          </a:p>
        </p:txBody>
      </p:sp>
      <p:sp>
        <p:nvSpPr>
          <p:cNvPr id="9" name="スライド イメージ プレースホルダー 8">
            <a:extLst>
              <a:ext uri="{FF2B5EF4-FFF2-40B4-BE49-F238E27FC236}">
                <a16:creationId xmlns:a16="http://schemas.microsoft.com/office/drawing/2014/main" id="{D3DFFCEE-C74F-4483-B32F-0645DDAC31F9}"/>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179878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①と②ではどちらの展開がよいと感じますか。</a:t>
            </a:r>
            <a:endParaRPr lang="en-US" altLang="ja-JP" dirty="0"/>
          </a:p>
          <a:p>
            <a:endParaRPr lang="en-US" altLang="ja-JP" dirty="0"/>
          </a:p>
          <a:p>
            <a:r>
              <a:rPr lang="ja-JP" altLang="en-US" dirty="0"/>
              <a:t>●②ですよね。②のどのようなところがよかったのか、周りの人と話をしましょう。</a:t>
            </a:r>
            <a:endParaRPr lang="en-US" altLang="ja-JP" dirty="0"/>
          </a:p>
          <a:p>
            <a:endParaRPr lang="en-US" altLang="ja-JP" dirty="0"/>
          </a:p>
          <a:p>
            <a:r>
              <a:rPr lang="ja-JP" altLang="en-US" dirty="0"/>
              <a:t>話し合ったことを他の人に紹介してほしいと思います。紹介してくれる人はいますか。</a:t>
            </a:r>
            <a:endParaRPr lang="en-US" altLang="ja-JP" dirty="0"/>
          </a:p>
          <a:p>
            <a:r>
              <a:rPr lang="en-US" altLang="ja-JP" dirty="0"/>
              <a:t>※</a:t>
            </a:r>
            <a:r>
              <a:rPr lang="ja-JP" altLang="ja-JP" dirty="0"/>
              <a:t>②のどのようなところがよかったのか、気付きを</a:t>
            </a:r>
            <a:endParaRPr lang="en-US" altLang="ja-JP" dirty="0"/>
          </a:p>
          <a:p>
            <a:r>
              <a:rPr lang="ja-JP" altLang="en-US" dirty="0"/>
              <a:t>　</a:t>
            </a:r>
            <a:r>
              <a:rPr lang="ja-JP" altLang="ja-JP" dirty="0"/>
              <a:t>出させながらトラブルを解決するためのポイント</a:t>
            </a:r>
            <a:endParaRPr lang="en-US" altLang="ja-JP" dirty="0"/>
          </a:p>
          <a:p>
            <a:r>
              <a:rPr lang="ja-JP" altLang="en-US" dirty="0"/>
              <a:t>　</a:t>
            </a:r>
            <a:r>
              <a:rPr lang="ja-JP" altLang="ja-JP" dirty="0"/>
              <a:t>を押さえる。</a:t>
            </a:r>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6CEFB561-802C-429E-AB53-1DBC26612BCB}"/>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176653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トラブルを解決するためのポイントを確認します。</a:t>
            </a:r>
            <a:endParaRPr lang="en-US" altLang="ja-JP" dirty="0"/>
          </a:p>
          <a:p>
            <a:endParaRPr lang="en-US" altLang="ja-JP" dirty="0"/>
          </a:p>
          <a:p>
            <a:r>
              <a:rPr lang="ja-JP" altLang="en-US" dirty="0"/>
              <a:t>●①言葉の意味を正しく伝える</a:t>
            </a:r>
            <a:endParaRPr lang="en-US" altLang="ja-JP" dirty="0"/>
          </a:p>
          <a:p>
            <a:r>
              <a:rPr lang="ja-JP" altLang="en-US" dirty="0"/>
              <a:t>●②相手の気持ちを想像して伝える</a:t>
            </a:r>
            <a:endParaRPr lang="en-US" altLang="ja-JP" dirty="0"/>
          </a:p>
          <a:p>
            <a:r>
              <a:rPr lang="ja-JP" altLang="en-US" dirty="0"/>
              <a:t>●③前向きな提案をする</a:t>
            </a:r>
            <a:endParaRPr lang="en-US" altLang="ja-JP" dirty="0"/>
          </a:p>
          <a:p>
            <a:r>
              <a:rPr lang="en-US" altLang="ja-JP" dirty="0"/>
              <a:t>※</a:t>
            </a:r>
            <a:r>
              <a:rPr lang="ja-JP" altLang="ja-JP" dirty="0"/>
              <a:t>ポイントを伝えながら、メール文のどの部分に当</a:t>
            </a:r>
            <a:endParaRPr lang="en-US" altLang="ja-JP" dirty="0"/>
          </a:p>
          <a:p>
            <a:r>
              <a:rPr lang="ja-JP" altLang="en-US" dirty="0"/>
              <a:t>　</a:t>
            </a:r>
            <a:r>
              <a:rPr lang="ja-JP" altLang="ja-JP" dirty="0"/>
              <a:t>たるのかを示す。</a:t>
            </a:r>
            <a:endParaRPr lang="en-US" altLang="ja-JP" dirty="0"/>
          </a:p>
          <a:p>
            <a:endParaRPr lang="en-US" altLang="ja-JP" dirty="0"/>
          </a:p>
          <a:p>
            <a:r>
              <a:rPr lang="ja-JP" altLang="en-US" dirty="0"/>
              <a:t>今日はＢさんの立場で、この３つのポイントに気を付けながら返信する練習をしていきたいと思います。</a:t>
            </a:r>
            <a:endParaRPr lang="en-US" altLang="ja-JP" dirty="0"/>
          </a:p>
        </p:txBody>
      </p:sp>
      <p:sp>
        <p:nvSpPr>
          <p:cNvPr id="6" name="スライド イメージ プレースホルダー 5">
            <a:extLst>
              <a:ext uri="{FF2B5EF4-FFF2-40B4-BE49-F238E27FC236}">
                <a16:creationId xmlns:a16="http://schemas.microsoft.com/office/drawing/2014/main" id="{CF9A131A-ABB9-4401-AD6E-0EDA994ADAA3}"/>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352486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●練習をするときの約束事があります。</a:t>
            </a:r>
            <a:endParaRPr lang="en-US" altLang="ja-JP" dirty="0"/>
          </a:p>
          <a:p>
            <a:endParaRPr lang="en-US" altLang="ja-JP" dirty="0"/>
          </a:p>
          <a:p>
            <a:r>
              <a:rPr lang="ja-JP" altLang="en-US" dirty="0"/>
              <a:t>・恥ずかしがらない</a:t>
            </a:r>
            <a:endParaRPr lang="en-US" altLang="ja-JP" dirty="0"/>
          </a:p>
          <a:p>
            <a:r>
              <a:rPr lang="ja-JP" altLang="en-US" dirty="0"/>
              <a:t>・冷やかさない</a:t>
            </a:r>
            <a:endParaRPr lang="en-US" altLang="ja-JP" dirty="0"/>
          </a:p>
          <a:p>
            <a:r>
              <a:rPr lang="ja-JP" altLang="en-US" dirty="0"/>
              <a:t>・よいところを見付ける</a:t>
            </a:r>
            <a:endParaRPr lang="en-US" altLang="ja-JP" dirty="0"/>
          </a:p>
          <a:p>
            <a:endParaRPr lang="en-US" altLang="ja-JP" dirty="0"/>
          </a:p>
          <a:p>
            <a:r>
              <a:rPr lang="ja-JP" altLang="en-US" dirty="0"/>
              <a:t>この３つの約束を守って練習をしましょう。</a:t>
            </a:r>
            <a:endParaRPr lang="en-US" altLang="ja-JP" dirty="0"/>
          </a:p>
          <a:p>
            <a:r>
              <a:rPr lang="en-US" altLang="ja-JP" dirty="0"/>
              <a:t>※</a:t>
            </a:r>
            <a:r>
              <a:rPr lang="ja-JP" altLang="ja-JP" dirty="0"/>
              <a:t>実際にできるようになるには、約束を守って練習</a:t>
            </a:r>
            <a:endParaRPr lang="en-US" altLang="ja-JP" dirty="0"/>
          </a:p>
          <a:p>
            <a:r>
              <a:rPr lang="ja-JP" altLang="en-US" dirty="0"/>
              <a:t>　</a:t>
            </a:r>
            <a:r>
              <a:rPr lang="ja-JP" altLang="ja-JP" dirty="0"/>
              <a:t>することが大事であることを伝える。</a:t>
            </a:r>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3F990D34-7E09-4B0C-95C3-E69EB34CB2A7}"/>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421587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6"/>
            <a:ext cx="5706913" cy="4551016"/>
          </a:xfrm>
        </p:spPr>
        <p:txBody>
          <a:bodyPr/>
          <a:lstStyle/>
          <a:p>
            <a:r>
              <a:rPr lang="en-US" altLang="ja-JP" dirty="0"/>
              <a:t>《</a:t>
            </a:r>
            <a:r>
              <a:rPr lang="ja-JP" altLang="en-US" dirty="0"/>
              <a:t>リハーサル</a:t>
            </a:r>
            <a:r>
              <a:rPr lang="en-US" altLang="ja-JP" dirty="0"/>
              <a:t>》</a:t>
            </a:r>
          </a:p>
          <a:p>
            <a:endParaRPr lang="en-US" altLang="ja-JP" dirty="0"/>
          </a:p>
          <a:p>
            <a:r>
              <a:rPr lang="ja-JP" altLang="en-US" dirty="0"/>
              <a:t>練習は、ペアで２回行います。</a:t>
            </a:r>
            <a:endParaRPr lang="en-US" altLang="ja-JP" dirty="0"/>
          </a:p>
          <a:p>
            <a:endParaRPr lang="en-US" altLang="ja-JP" dirty="0"/>
          </a:p>
          <a:p>
            <a:r>
              <a:rPr lang="ja-JP" altLang="en-US" dirty="0"/>
              <a:t>では、１回目を練習する前に練習の内容を説明します。</a:t>
            </a:r>
            <a:endParaRPr lang="en-US" altLang="ja-JP" dirty="0"/>
          </a:p>
          <a:p>
            <a:endParaRPr lang="en-US" altLang="ja-JP" dirty="0"/>
          </a:p>
          <a:p>
            <a:r>
              <a:rPr lang="ja-JP" altLang="en-US" dirty="0"/>
              <a:t>●まず、やり取りを確認します。前の電子黒板に書かれた内容になります。</a:t>
            </a:r>
            <a:endParaRPr lang="en-US" altLang="ja-JP" dirty="0"/>
          </a:p>
          <a:p>
            <a:endParaRPr lang="en-US" altLang="ja-JP" dirty="0"/>
          </a:p>
          <a:p>
            <a:r>
              <a:rPr lang="ja-JP" altLang="en-US" dirty="0"/>
              <a:t>●次に、返信する言葉を考えて書きます。</a:t>
            </a:r>
            <a:endParaRPr lang="en-US" altLang="ja-JP" dirty="0"/>
          </a:p>
          <a:p>
            <a:endParaRPr lang="en-US" altLang="ja-JP" dirty="0"/>
          </a:p>
          <a:p>
            <a:r>
              <a:rPr lang="ja-JP" altLang="en-US" dirty="0"/>
              <a:t>３つのポイントに気を付けて書きましょう。全員が書き終わったら、一斉に送信します。書き終わっていても合図をするまでは待っておいてください。</a:t>
            </a:r>
            <a:endParaRPr lang="en-US" altLang="ja-JP" dirty="0"/>
          </a:p>
          <a:p>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DCF3F912-C151-4150-9783-26490582AF79}"/>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3989621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4" y="5116513"/>
            <a:ext cx="5709584" cy="4318511"/>
          </a:xfrm>
        </p:spPr>
        <p:txBody>
          <a:bodyPr/>
          <a:lstStyle/>
          <a:p>
            <a:r>
              <a:rPr lang="ja-JP" altLang="en-US" dirty="0"/>
              <a:t>３つのポイントと例を示しています。考えることが難しい場合は参考にしてください。</a:t>
            </a:r>
            <a:endParaRPr lang="en-US" altLang="ja-JP" dirty="0"/>
          </a:p>
          <a:p>
            <a:endParaRPr lang="en-US" altLang="ja-JP" dirty="0"/>
          </a:p>
          <a:p>
            <a:pPr defTabSz="949661">
              <a:defRPr/>
            </a:pPr>
            <a:r>
              <a:rPr lang="ja-JP" altLang="en-US" dirty="0"/>
              <a:t>改行するには、シフトキーを押しながらエンターキーを押します。</a:t>
            </a:r>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FAA1DFB2-364D-4BC8-A879-6861293ED60F}"/>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421587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では、みんなで一斉に送信します。</a:t>
            </a:r>
            <a:endParaRPr lang="en-US" altLang="ja-JP" dirty="0"/>
          </a:p>
          <a:p>
            <a:endParaRPr lang="en-US" altLang="ja-JP" dirty="0"/>
          </a:p>
          <a:p>
            <a:pPr lvl="0"/>
            <a:r>
              <a:rPr lang="ja-JP" altLang="en-US" dirty="0"/>
              <a:t>送られてきたメールを読んでください。</a:t>
            </a:r>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DCF3F912-C151-4150-9783-26490582AF79}"/>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217920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4738517"/>
            <a:ext cx="5706913" cy="5002536"/>
          </a:xfrm>
        </p:spPr>
        <p:txBody>
          <a:bodyPr/>
          <a:lstStyle/>
          <a:p>
            <a:r>
              <a:rPr lang="en-US" altLang="ja-JP" dirty="0"/>
              <a:t>《</a:t>
            </a:r>
            <a:r>
              <a:rPr lang="ja-JP" altLang="en-US" dirty="0"/>
              <a:t>フィードバック</a:t>
            </a:r>
            <a:r>
              <a:rPr lang="en-US" altLang="ja-JP" dirty="0"/>
              <a:t>》</a:t>
            </a:r>
          </a:p>
          <a:p>
            <a:endParaRPr lang="en-US" altLang="ja-JP" dirty="0"/>
          </a:p>
          <a:p>
            <a:r>
              <a:rPr lang="ja-JP" altLang="en-US" dirty="0"/>
              <a:t>メールを読んで、できていたポイントやよかったところを「ニコマーク」を使って伝えましょう。ポイントのうち１つか２つできていれば「ニコマーク」、３つできていれば「ニコニコマーク」を挙げましょう。</a:t>
            </a:r>
            <a:endParaRPr lang="en-US" altLang="ja-JP" dirty="0"/>
          </a:p>
          <a:p>
            <a:r>
              <a:rPr lang="en-US" altLang="ja-JP" dirty="0"/>
              <a:t>※</a:t>
            </a:r>
            <a:r>
              <a:rPr lang="ja-JP" altLang="ja-JP" dirty="0"/>
              <a:t>どのポイントが上手にできていたのかを伝えるよ</a:t>
            </a:r>
            <a:endParaRPr lang="en-US" altLang="ja-JP" dirty="0"/>
          </a:p>
          <a:p>
            <a:r>
              <a:rPr lang="ja-JP" altLang="en-US" dirty="0"/>
              <a:t>　</a:t>
            </a:r>
            <a:r>
              <a:rPr lang="ja-JP" altLang="ja-JP" dirty="0" err="1"/>
              <a:t>うに</a:t>
            </a:r>
            <a:r>
              <a:rPr lang="ja-JP" altLang="ja-JP" dirty="0"/>
              <a:t>指示を出す。</a:t>
            </a:r>
            <a:endParaRPr lang="en-US" altLang="ja-JP" dirty="0"/>
          </a:p>
          <a:p>
            <a:endParaRPr lang="en-US" altLang="ja-JP" dirty="0"/>
          </a:p>
          <a:p>
            <a:r>
              <a:rPr lang="ja-JP" altLang="en-US" dirty="0"/>
              <a:t>●また、メールを読んだときの気持ちや書いたときの気持ちを伝え合いましょう。</a:t>
            </a:r>
            <a:r>
              <a:rPr lang="ja-JP" altLang="ja-JP" dirty="0"/>
              <a:t>よかったところだけではなく、気になったところ、気を付けた方がよいと感じたところも伝え合いましょう。</a:t>
            </a:r>
            <a:endParaRPr lang="en-US" altLang="ja-JP" dirty="0"/>
          </a:p>
          <a:p>
            <a:r>
              <a:rPr lang="en-US" altLang="ja-JP" dirty="0"/>
              <a:t>※</a:t>
            </a:r>
            <a:r>
              <a:rPr lang="ja-JP" altLang="ja-JP" dirty="0"/>
              <a:t>フィードバックはよかったところだけではなく、</a:t>
            </a:r>
            <a:endParaRPr lang="en-US" altLang="ja-JP" dirty="0"/>
          </a:p>
          <a:p>
            <a:r>
              <a:rPr lang="ja-JP" altLang="en-US" dirty="0"/>
              <a:t>　</a:t>
            </a:r>
            <a:r>
              <a:rPr lang="ja-JP" altLang="ja-JP" dirty="0"/>
              <a:t>気になった</a:t>
            </a:r>
            <a:r>
              <a:rPr lang="ja-JP" altLang="en-US" dirty="0"/>
              <a:t>ところ</a:t>
            </a:r>
            <a:r>
              <a:rPr lang="ja-JP" altLang="ja-JP" dirty="0"/>
              <a:t>、気を付けた方がよいと感じた</a:t>
            </a:r>
            <a:endParaRPr lang="en-US" altLang="ja-JP" dirty="0"/>
          </a:p>
          <a:p>
            <a:r>
              <a:rPr lang="ja-JP" altLang="en-US" dirty="0"/>
              <a:t>　</a:t>
            </a:r>
            <a:r>
              <a:rPr lang="ja-JP" altLang="ja-JP" dirty="0"/>
              <a:t>ところ、代替案なども伝えるように指示を出す。</a:t>
            </a:r>
            <a:endParaRPr lang="en-US" altLang="ja-JP" dirty="0"/>
          </a:p>
          <a:p>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95EA5575-1341-43A4-A9B1-F0E61360B1A2}"/>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47283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ja-JP" dirty="0"/>
              <a:t>ワークシートを準備しましょう。</a:t>
            </a:r>
            <a:endParaRPr lang="en-US" altLang="ja-JP" dirty="0"/>
          </a:p>
          <a:p>
            <a:endParaRPr lang="en-US" altLang="ja-JP" dirty="0"/>
          </a:p>
          <a:p>
            <a:r>
              <a:rPr lang="ja-JP" altLang="en-US" dirty="0"/>
              <a:t>ワークシートの自分ができたポイントに○を付けましょう。</a:t>
            </a:r>
            <a:endParaRPr lang="en-US" altLang="ja-JP" dirty="0"/>
          </a:p>
          <a:p>
            <a:endParaRPr lang="en-US" altLang="ja-JP" dirty="0"/>
          </a:p>
          <a:p>
            <a:r>
              <a:rPr lang="ja-JP" altLang="en-US" dirty="0"/>
              <a:t>ペアの人のメールを紹介してほしいと思います。紹介してくれる人はいますか。</a:t>
            </a:r>
            <a:endParaRPr lang="en-US" altLang="ja-JP" dirty="0"/>
          </a:p>
          <a:p>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189157A3-9E59-48F6-9085-9F613166AE72}"/>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241543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２回目に頑張りたいポイントに○を付けましょう。</a:t>
            </a:r>
            <a:endParaRPr lang="en-US" altLang="ja-JP" dirty="0"/>
          </a:p>
          <a:p>
            <a:endParaRPr lang="en-US" altLang="ja-JP" dirty="0"/>
          </a:p>
          <a:p>
            <a:r>
              <a:rPr lang="ja-JP" altLang="en-US" dirty="0"/>
              <a:t>自分で見付けたポイントや他の人の発表を聞いて参考になったポイントがあれば、書きましょう。</a:t>
            </a:r>
            <a:endParaRPr lang="en-US" altLang="ja-JP" dirty="0"/>
          </a:p>
          <a:p>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E1C735B1-D4B3-458B-9C41-09ECD28DE353}"/>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2654846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5"/>
            <a:ext cx="5706913" cy="4797806"/>
          </a:xfrm>
        </p:spPr>
        <p:txBody>
          <a:bodyPr/>
          <a:lstStyle/>
          <a:p>
            <a:r>
              <a:rPr lang="en-US" altLang="ja-JP" dirty="0"/>
              <a:t>《</a:t>
            </a:r>
            <a:r>
              <a:rPr lang="ja-JP" altLang="en-US" dirty="0"/>
              <a:t>リハーサル</a:t>
            </a:r>
            <a:r>
              <a:rPr lang="en-US" altLang="ja-JP" dirty="0"/>
              <a:t>》</a:t>
            </a:r>
          </a:p>
          <a:p>
            <a:endParaRPr lang="en-US" altLang="ja-JP" dirty="0"/>
          </a:p>
          <a:p>
            <a:r>
              <a:rPr lang="ja-JP" altLang="en-US" dirty="0"/>
              <a:t>では、２回目の練習を始めます。</a:t>
            </a:r>
            <a:endParaRPr lang="en-US" altLang="ja-JP" dirty="0"/>
          </a:p>
          <a:p>
            <a:endParaRPr lang="en-US" altLang="ja-JP" dirty="0"/>
          </a:p>
          <a:p>
            <a:r>
              <a:rPr lang="ja-JP" altLang="en-US" dirty="0"/>
              <a:t>まず、やり取りを確認します。前の電子黒板に書かれた内容になります。</a:t>
            </a:r>
            <a:endParaRPr lang="en-US" altLang="ja-JP" dirty="0"/>
          </a:p>
          <a:p>
            <a:endParaRPr lang="en-US" altLang="ja-JP" dirty="0"/>
          </a:p>
          <a:p>
            <a:r>
              <a:rPr lang="ja-JP" altLang="en-US" dirty="0"/>
              <a:t>●次に、返信する言葉を考えて書きます。</a:t>
            </a:r>
            <a:endParaRPr lang="en-US" altLang="ja-JP" dirty="0"/>
          </a:p>
          <a:p>
            <a:endParaRPr lang="en-US" altLang="ja-JP" dirty="0"/>
          </a:p>
          <a:p>
            <a:r>
              <a:rPr lang="ja-JP" altLang="en-US" dirty="0"/>
              <a:t>３つのポイントに気を付けて書きましょう。全員が書き終わったら、一斉に送信します。書き終わっていても合図をするまでは待っておいてください。</a:t>
            </a:r>
            <a:endParaRPr lang="en-US" altLang="ja-JP" dirty="0"/>
          </a:p>
          <a:p>
            <a:endParaRPr lang="en-US" altLang="ja-JP" dirty="0"/>
          </a:p>
          <a:p>
            <a:r>
              <a:rPr lang="ja-JP" altLang="en-US" dirty="0"/>
              <a:t>●みんなで一斉に「送信」します。</a:t>
            </a:r>
            <a:endParaRPr lang="en-US" altLang="ja-JP" dirty="0"/>
          </a:p>
          <a:p>
            <a:endParaRPr lang="en-US" altLang="ja-JP" dirty="0"/>
          </a:p>
          <a:p>
            <a:pPr lvl="0"/>
            <a:r>
              <a:rPr lang="ja-JP" altLang="en-US" dirty="0"/>
              <a:t>送られてきたメールを読んでください。</a:t>
            </a:r>
            <a:endParaRPr lang="en-US" altLang="ja-JP" dirty="0"/>
          </a:p>
          <a:p>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12CFE2F3-5D0C-4C4D-972A-567A6632916D}"/>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234259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en-US" altLang="ja-JP" dirty="0"/>
              <a:t>《</a:t>
            </a:r>
            <a:r>
              <a:rPr lang="ja-JP" altLang="en-US" dirty="0"/>
              <a:t>インストラクション</a:t>
            </a:r>
            <a:r>
              <a:rPr lang="en-US" altLang="ja-JP" dirty="0"/>
              <a:t>》</a:t>
            </a:r>
          </a:p>
          <a:p>
            <a:endParaRPr lang="en-US" altLang="ja-JP" dirty="0"/>
          </a:p>
          <a:p>
            <a:r>
              <a:rPr lang="ja-JP" altLang="en-US" dirty="0"/>
              <a:t>人と人とのコミュニケーションにおいて、話す人のどのような情報が聞く人への印象に影響するのか、という学習をしましたが、覚えていますか。</a:t>
            </a:r>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BD098885-5E3F-4DA9-997A-462CBA8149AA}"/>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2351974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7868" y="4916005"/>
            <a:ext cx="5706913" cy="5022403"/>
          </a:xfrm>
        </p:spPr>
        <p:txBody>
          <a:bodyPr/>
          <a:lstStyle/>
          <a:p>
            <a:r>
              <a:rPr lang="en-US" altLang="ja-JP" dirty="0"/>
              <a:t>《</a:t>
            </a:r>
            <a:r>
              <a:rPr lang="ja-JP" altLang="en-US" dirty="0"/>
              <a:t>フィードバック</a:t>
            </a:r>
            <a:r>
              <a:rPr lang="en-US" altLang="ja-JP" dirty="0"/>
              <a:t>》</a:t>
            </a:r>
          </a:p>
          <a:p>
            <a:endParaRPr lang="en-US" altLang="ja-JP" dirty="0"/>
          </a:p>
          <a:p>
            <a:r>
              <a:rPr lang="ja-JP" altLang="en-US" dirty="0"/>
              <a:t>メールを読んで、できていたポイントやよかったところを「ニコマーク」を使って伝えましょう。ポイントのうち１つか２つできていれば「ニコマーク」、３つできていれば「ニコニコマーク」を挙げましょう。</a:t>
            </a:r>
            <a:endParaRPr lang="en-US" altLang="ja-JP" dirty="0"/>
          </a:p>
          <a:p>
            <a:r>
              <a:rPr lang="en-US" altLang="ja-JP" dirty="0"/>
              <a:t>※</a:t>
            </a:r>
            <a:r>
              <a:rPr lang="ja-JP" altLang="ja-JP" dirty="0"/>
              <a:t>どのポイントが上手にできていたのかを伝えるよ</a:t>
            </a:r>
            <a:endParaRPr lang="en-US" altLang="ja-JP" dirty="0"/>
          </a:p>
          <a:p>
            <a:r>
              <a:rPr lang="ja-JP" altLang="en-US" dirty="0"/>
              <a:t>　</a:t>
            </a:r>
            <a:r>
              <a:rPr lang="ja-JP" altLang="ja-JP" dirty="0" err="1"/>
              <a:t>うに</a:t>
            </a:r>
            <a:r>
              <a:rPr lang="ja-JP" altLang="ja-JP" dirty="0"/>
              <a:t>指示を出す。</a:t>
            </a:r>
            <a:endParaRPr lang="en-US" altLang="ja-JP" dirty="0"/>
          </a:p>
          <a:p>
            <a:endParaRPr lang="en-US" altLang="ja-JP" dirty="0"/>
          </a:p>
          <a:p>
            <a:r>
              <a:rPr lang="ja-JP" altLang="en-US" dirty="0"/>
              <a:t>●また、メールを読んだときの気持ちや書いたときの気持ちを伝え合いましょう。</a:t>
            </a:r>
            <a:r>
              <a:rPr lang="ja-JP" altLang="ja-JP" dirty="0"/>
              <a:t>よかったところだけではなく、気になったところ、気を付けた方がよいと感じたところも伝え合いましょう。</a:t>
            </a:r>
            <a:endParaRPr lang="en-US" altLang="ja-JP" dirty="0"/>
          </a:p>
          <a:p>
            <a:r>
              <a:rPr lang="en-US" altLang="ja-JP" dirty="0"/>
              <a:t>※</a:t>
            </a:r>
            <a:r>
              <a:rPr lang="ja-JP" altLang="ja-JP" dirty="0"/>
              <a:t>フィードバックはよかったところだけではなく、</a:t>
            </a:r>
            <a:endParaRPr lang="en-US" altLang="ja-JP" dirty="0"/>
          </a:p>
          <a:p>
            <a:r>
              <a:rPr lang="ja-JP" altLang="en-US" dirty="0"/>
              <a:t>　</a:t>
            </a:r>
            <a:r>
              <a:rPr lang="ja-JP" altLang="ja-JP" dirty="0"/>
              <a:t>気になった</a:t>
            </a:r>
            <a:r>
              <a:rPr lang="ja-JP" altLang="en-US" dirty="0"/>
              <a:t>ところ</a:t>
            </a:r>
            <a:r>
              <a:rPr lang="ja-JP" altLang="ja-JP" dirty="0"/>
              <a:t>、気を付けた方がよいと感じた</a:t>
            </a:r>
            <a:endParaRPr lang="en-US" altLang="ja-JP" dirty="0"/>
          </a:p>
          <a:p>
            <a:r>
              <a:rPr lang="ja-JP" altLang="en-US" dirty="0"/>
              <a:t>　</a:t>
            </a:r>
            <a:r>
              <a:rPr lang="ja-JP" altLang="ja-JP" dirty="0"/>
              <a:t>ところ、代替案なども伝え</a:t>
            </a:r>
            <a:r>
              <a:rPr lang="ja-JP" altLang="en-US" dirty="0"/>
              <a:t>る</a:t>
            </a:r>
            <a:r>
              <a:rPr lang="ja-JP" altLang="ja-JP" dirty="0"/>
              <a:t>ように指示を出す。</a:t>
            </a:r>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4DFA4A9B-01D8-47F1-A3BB-593DE3457754}"/>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139945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自分ができたポイントに○を付けましょう。</a:t>
            </a:r>
            <a:endParaRPr lang="en-US" altLang="ja-JP" dirty="0"/>
          </a:p>
          <a:p>
            <a:endParaRPr lang="en-US" altLang="ja-JP" dirty="0"/>
          </a:p>
          <a:p>
            <a:r>
              <a:rPr lang="ja-JP" altLang="en-US" dirty="0"/>
              <a:t>ペアの人のメールを紹介してほしいと思います。紹介してくれる人はいますか。</a:t>
            </a:r>
            <a:endParaRPr lang="en-US" altLang="ja-JP" dirty="0"/>
          </a:p>
          <a:p>
            <a:pPr lvl="0"/>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0B3C187A-6CE2-45E4-BD96-34801AD4669C}"/>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1193044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今日学習したことを振り返ります。振り返りシートに記入してください。</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164086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感想を発表してほしいと思います。発表してくれる人はいますか。</a:t>
            </a:r>
            <a:endParaRPr lang="en-US" altLang="ja-JP" dirty="0"/>
          </a:p>
          <a:p>
            <a:r>
              <a:rPr lang="en-US" altLang="ja-JP" dirty="0"/>
              <a:t>※</a:t>
            </a:r>
            <a:r>
              <a:rPr lang="ja-JP" altLang="ja-JP" dirty="0"/>
              <a:t>感想を紹介し、ポイントを使って伝えるよさを確</a:t>
            </a:r>
            <a:endParaRPr lang="en-US" altLang="ja-JP" dirty="0"/>
          </a:p>
          <a:p>
            <a:r>
              <a:rPr lang="ja-JP" altLang="en-US" dirty="0"/>
              <a:t>　</a:t>
            </a:r>
            <a:r>
              <a:rPr lang="ja-JP" altLang="ja-JP" dirty="0" err="1"/>
              <a:t>認する</a:t>
            </a:r>
            <a:r>
              <a:rPr lang="ja-JP" altLang="ja-JP" dirty="0"/>
              <a:t>。</a:t>
            </a:r>
            <a:endParaRPr lang="ja-JP" altLang="en-US" dirty="0"/>
          </a:p>
          <a:p>
            <a:endParaRPr lang="en-US" altLang="ja-JP" dirty="0"/>
          </a:p>
          <a:p>
            <a:r>
              <a:rPr lang="ja-JP" altLang="en-US" dirty="0"/>
              <a:t>２時間授業をしてきました。ＳＮＳなどのインターネット上でのやり取りの中でもよりよい人間関係を築くことができれば、直接会って話をする時間も充実したものになりますね。相手も自分も気持ちよく過ごし、よりよい人間関係を築くことができるように、授業で学んだことや感じたことを役立ててほしいと思います。</a:t>
            </a:r>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CB8341E4-A61D-41C4-B312-98C561CEB1A5}"/>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82683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 イメージ プレースホルダー 4">
            <a:extLst>
              <a:ext uri="{FF2B5EF4-FFF2-40B4-BE49-F238E27FC236}">
                <a16:creationId xmlns:a16="http://schemas.microsoft.com/office/drawing/2014/main" id="{16FC1DBA-3732-4630-AE3B-8E11EE3DD861}"/>
              </a:ext>
            </a:extLst>
          </p:cNvPr>
          <p:cNvSpPr>
            <a:spLocks noGrp="1" noRot="1" noChangeAspect="1"/>
          </p:cNvSpPr>
          <p:nvPr>
            <p:ph type="sldImg"/>
          </p:nvPr>
        </p:nvSpPr>
        <p:spPr>
          <a:xfrm>
            <a:off x="1457325" y="1358900"/>
            <a:ext cx="4471988" cy="2514600"/>
          </a:xfrm>
        </p:spPr>
      </p:sp>
      <p:sp>
        <p:nvSpPr>
          <p:cNvPr id="4" name="ノート プレースホルダー 3">
            <a:extLst>
              <a:ext uri="{FF2B5EF4-FFF2-40B4-BE49-F238E27FC236}">
                <a16:creationId xmlns:a16="http://schemas.microsoft.com/office/drawing/2014/main" id="{568CD9E4-86E3-43E0-B8B4-4CBB0623B953}"/>
              </a:ext>
            </a:extLst>
          </p:cNvPr>
          <p:cNvSpPr>
            <a:spLocks noGrp="1"/>
          </p:cNvSpPr>
          <p:nvPr>
            <p:ph type="body" sz="quarter" idx="3"/>
          </p:nvPr>
        </p:nvSpPr>
        <p:spPr>
          <a:xfrm>
            <a:off x="521371" y="4121751"/>
            <a:ext cx="6534518" cy="6248762"/>
          </a:xfrm>
        </p:spPr>
        <p:txBody>
          <a:bodyPr/>
          <a:lstStyle/>
          <a:p>
            <a:pPr lvl="0"/>
            <a:r>
              <a:rPr lang="ja-JP" altLang="en-US" dirty="0"/>
              <a:t>「メラビアンの法則」でしたね。人がコミュニケーションで受ける相手の印象の割合は、「見た目</a:t>
            </a:r>
            <a:r>
              <a:rPr lang="en-US" altLang="ja-JP" dirty="0"/>
              <a:t>/</a:t>
            </a:r>
            <a:r>
              <a:rPr lang="ja-JP" altLang="en-US" dirty="0"/>
              <a:t>表情</a:t>
            </a:r>
            <a:r>
              <a:rPr lang="en-US" altLang="ja-JP" dirty="0"/>
              <a:t>/</a:t>
            </a:r>
            <a:r>
              <a:rPr lang="ja-JP" altLang="en-US" dirty="0"/>
              <a:t>しぐさ</a:t>
            </a:r>
            <a:r>
              <a:rPr lang="en-US" altLang="ja-JP" dirty="0"/>
              <a:t>/</a:t>
            </a:r>
            <a:r>
              <a:rPr lang="ja-JP" altLang="en-US" dirty="0"/>
              <a:t>視線など」の視覚情報が</a:t>
            </a:r>
            <a:r>
              <a:rPr lang="en-US" altLang="ja-JP" dirty="0"/>
              <a:t>55% </a:t>
            </a:r>
            <a:r>
              <a:rPr lang="ja-JP" altLang="en-US" dirty="0" err="1"/>
              <a:t>、</a:t>
            </a:r>
            <a:r>
              <a:rPr lang="ja-JP" altLang="en-US" dirty="0"/>
              <a:t>「声のトーン</a:t>
            </a:r>
            <a:r>
              <a:rPr lang="en-US" altLang="ja-JP" dirty="0"/>
              <a:t>/</a:t>
            </a:r>
            <a:r>
              <a:rPr lang="ja-JP" altLang="en-US" dirty="0"/>
              <a:t>声の大きさ</a:t>
            </a:r>
            <a:r>
              <a:rPr lang="en-US" altLang="ja-JP" dirty="0"/>
              <a:t>/</a:t>
            </a:r>
            <a:r>
              <a:rPr lang="ja-JP" altLang="en-US" dirty="0"/>
              <a:t>話す速さ</a:t>
            </a:r>
            <a:r>
              <a:rPr lang="en-US" altLang="ja-JP" dirty="0"/>
              <a:t>/</a:t>
            </a:r>
            <a:r>
              <a:rPr lang="ja-JP" altLang="en-US" dirty="0"/>
              <a:t>口調など」の聴覚情報が</a:t>
            </a:r>
            <a:r>
              <a:rPr lang="en-US" altLang="ja-JP" dirty="0"/>
              <a:t>38%</a:t>
            </a:r>
            <a:r>
              <a:rPr lang="ja-JP" altLang="en-US" dirty="0" err="1"/>
              <a:t>、</a:t>
            </a:r>
            <a:r>
              <a:rPr lang="ja-JP" altLang="en-US" dirty="0"/>
              <a:t>「話の内容など」の言語情報が７</a:t>
            </a:r>
            <a:r>
              <a:rPr lang="en-US" altLang="ja-JP" dirty="0"/>
              <a:t>%</a:t>
            </a:r>
            <a:r>
              <a:rPr lang="ja-JP" altLang="en-US" dirty="0"/>
              <a:t>だと言われています。</a:t>
            </a:r>
            <a:endParaRPr lang="en-US" altLang="ja-JP" dirty="0"/>
          </a:p>
          <a:p>
            <a:pPr lvl="0"/>
            <a:endParaRPr lang="en-US" altLang="ja-JP" dirty="0"/>
          </a:p>
          <a:p>
            <a:pPr lvl="0"/>
            <a:r>
              <a:rPr lang="ja-JP" altLang="en-US" dirty="0"/>
              <a:t>メールでの話の内容、つまり文字の情報だけでは７％しか伝わらない・・だから、メールで送る場合には、直接会って話をするより、もっと丁寧に伝える必要があるという学習をしたと思います。</a:t>
            </a:r>
            <a:endParaRPr lang="en-US" altLang="ja-JP" dirty="0"/>
          </a:p>
          <a:p>
            <a:r>
              <a:rPr lang="en-US" altLang="ja-JP" dirty="0"/>
              <a:t>※</a:t>
            </a:r>
            <a:r>
              <a:rPr lang="ja-JP" altLang="ja-JP" dirty="0"/>
              <a:t>文字だけでは相手に伝わりにくいことがあるため、対</a:t>
            </a:r>
            <a:endParaRPr lang="en-US" altLang="ja-JP" dirty="0"/>
          </a:p>
          <a:p>
            <a:r>
              <a:rPr lang="ja-JP" altLang="en-US" dirty="0"/>
              <a:t>　</a:t>
            </a:r>
            <a:r>
              <a:rPr lang="ja-JP" altLang="ja-JP" dirty="0"/>
              <a:t>面でのやり取りと比べ、より丁寧に伝える必要がある</a:t>
            </a:r>
            <a:endParaRPr lang="en-US" altLang="ja-JP" dirty="0"/>
          </a:p>
          <a:p>
            <a:r>
              <a:rPr lang="ja-JP" altLang="en-US" dirty="0"/>
              <a:t>　</a:t>
            </a:r>
            <a:r>
              <a:rPr lang="ja-JP" altLang="ja-JP" dirty="0"/>
              <a:t>ことを押さえる。</a:t>
            </a:r>
          </a:p>
          <a:p>
            <a:endParaRPr lang="en-US" altLang="ja-JP" dirty="0"/>
          </a:p>
          <a:p>
            <a:r>
              <a:rPr lang="ja-JP" altLang="en-US" dirty="0"/>
              <a:t>前回は「いいよ」のイラストと演技でどんな「いいよ」なのかを考えました。文字だけでは伝わりにくいということを改めて確認してもらいたいと思いますので、次の文章を声に出さず、目だけで読みましょう。</a:t>
            </a:r>
          </a:p>
          <a:p>
            <a:endParaRPr kumimoji="1" lang="ja-JP" altLang="en-US" dirty="0"/>
          </a:p>
        </p:txBody>
      </p:sp>
    </p:spTree>
    <p:extLst>
      <p:ext uri="{BB962C8B-B14F-4D97-AF65-F5344CB8AC3E}">
        <p14:creationId xmlns:p14="http://schemas.microsoft.com/office/powerpoint/2010/main" val="45044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●何と読みますか。</a:t>
            </a:r>
            <a:endParaRPr lang="en-US" altLang="ja-JP" dirty="0"/>
          </a:p>
          <a:p>
            <a:endParaRPr lang="en-US" altLang="ja-JP" dirty="0"/>
          </a:p>
          <a:p>
            <a:r>
              <a:rPr lang="ja-JP" altLang="en-US" dirty="0"/>
              <a:t>●まず、１つ目の読み方は「これ、はきものです」</a:t>
            </a:r>
            <a:endParaRPr lang="en-US" altLang="ja-JP" dirty="0"/>
          </a:p>
          <a:p>
            <a:r>
              <a:rPr lang="ja-JP" altLang="en-US" dirty="0"/>
              <a:t>●そして、２つ目の読み方は「これは、</a:t>
            </a:r>
            <a:r>
              <a:rPr lang="ja-JP" altLang="en-US" dirty="0" err="1"/>
              <a:t>き</a:t>
            </a:r>
            <a:r>
              <a:rPr lang="ja-JP" altLang="en-US" dirty="0"/>
              <a:t>ものです」</a:t>
            </a:r>
            <a:endParaRPr lang="en-US" altLang="ja-JP" dirty="0"/>
          </a:p>
          <a:p>
            <a:endParaRPr lang="en-US" altLang="ja-JP" dirty="0"/>
          </a:p>
          <a:p>
            <a:r>
              <a:rPr lang="ja-JP" altLang="en-US" dirty="0"/>
              <a:t>言葉だけ見ると、人によって捉え方が違いますよね。</a:t>
            </a:r>
            <a:endParaRPr lang="en-US" altLang="ja-JP" dirty="0"/>
          </a:p>
          <a:p>
            <a:endParaRPr lang="en-US" altLang="ja-JP" dirty="0"/>
          </a:p>
          <a:p>
            <a:r>
              <a:rPr lang="ja-JP" altLang="en-US" dirty="0"/>
              <a:t>捉え方の違いを更に感じてもらうために、次は連想ゲームをしたいと思います。</a:t>
            </a:r>
            <a:endParaRPr lang="en-US" altLang="ja-JP" dirty="0"/>
          </a:p>
        </p:txBody>
      </p:sp>
      <p:sp>
        <p:nvSpPr>
          <p:cNvPr id="6" name="スライド イメージ プレースホルダー 5">
            <a:extLst>
              <a:ext uri="{FF2B5EF4-FFF2-40B4-BE49-F238E27FC236}">
                <a16:creationId xmlns:a16="http://schemas.microsoft.com/office/drawing/2014/main" id="{0ECD589F-A715-44E8-B51D-F17D86DE7646}"/>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318052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4659801"/>
            <a:ext cx="5706913" cy="5214515"/>
          </a:xfrm>
        </p:spPr>
        <p:txBody>
          <a:bodyPr/>
          <a:lstStyle/>
          <a:p>
            <a:pPr lvl="0"/>
            <a:r>
              <a:rPr lang="ja-JP" altLang="en-US" sz="1200" dirty="0"/>
              <a:t>連想ゲームのプリントを準備しましょう。</a:t>
            </a:r>
            <a:endParaRPr lang="en-US" altLang="ja-JP" sz="1200" dirty="0"/>
          </a:p>
          <a:p>
            <a:pPr lvl="0"/>
            <a:endParaRPr lang="en-US" altLang="ja-JP" sz="1200" dirty="0"/>
          </a:p>
          <a:p>
            <a:r>
              <a:rPr lang="ja-JP" altLang="en-US" sz="1200" dirty="0"/>
              <a:t>●１問目です。「あ」で始まる２文字の言葉では何を連想しますか。ワークシートに記入しましょう。</a:t>
            </a:r>
            <a:endParaRPr lang="en-US" altLang="ja-JP" sz="1200" dirty="0"/>
          </a:p>
          <a:p>
            <a:endParaRPr lang="en-US" altLang="ja-JP" sz="1200" dirty="0"/>
          </a:p>
          <a:p>
            <a:r>
              <a:rPr lang="ja-JP" altLang="en-US" sz="1200" dirty="0"/>
              <a:t>周りの人と見せ合いましょう。</a:t>
            </a:r>
            <a:endParaRPr lang="en-US" altLang="ja-JP" sz="1200" dirty="0"/>
          </a:p>
          <a:p>
            <a:r>
              <a:rPr lang="en-US" altLang="ja-JP" sz="1200" dirty="0"/>
              <a:t>※</a:t>
            </a:r>
            <a:r>
              <a:rPr lang="ja-JP" altLang="ja-JP" sz="1200" dirty="0"/>
              <a:t>答えの違いがより分かるように、４人程度で見せ合うように指示を出す。</a:t>
            </a:r>
            <a:endParaRPr lang="en-US" altLang="ja-JP" sz="1200" dirty="0"/>
          </a:p>
          <a:p>
            <a:endParaRPr lang="en-US" altLang="ja-JP" sz="1200" dirty="0"/>
          </a:p>
          <a:p>
            <a:r>
              <a:rPr lang="ja-JP" altLang="en-US" sz="1200" dirty="0"/>
              <a:t>●２問目です。「かわいい」で思い浮かべるものは何でしょうか。ワークシートに記入しましょう。</a:t>
            </a:r>
            <a:endParaRPr lang="en-US" altLang="ja-JP" sz="1200" dirty="0"/>
          </a:p>
          <a:p>
            <a:endParaRPr lang="en-US" altLang="ja-JP" sz="1200" dirty="0"/>
          </a:p>
          <a:p>
            <a:r>
              <a:rPr lang="ja-JP" altLang="en-US" sz="1200" dirty="0"/>
              <a:t>周りの人と見せ合いましょう。</a:t>
            </a:r>
            <a:endParaRPr lang="en-US" altLang="ja-JP" sz="1200" dirty="0"/>
          </a:p>
          <a:p>
            <a:endParaRPr lang="en-US" altLang="ja-JP" sz="1200" dirty="0"/>
          </a:p>
          <a:p>
            <a:r>
              <a:rPr lang="ja-JP" altLang="en-US" sz="1200" dirty="0"/>
              <a:t>●３問目です。先生は読みませんので、声に出さずに、目だけで読んで答えてください。ワークシートに記入しましょう。</a:t>
            </a:r>
            <a:endParaRPr lang="en-US" altLang="ja-JP" sz="1200" dirty="0"/>
          </a:p>
          <a:p>
            <a:endParaRPr lang="en-US" altLang="ja-JP" sz="1200" dirty="0"/>
          </a:p>
          <a:p>
            <a:pPr defTabSz="949661">
              <a:defRPr/>
            </a:pPr>
            <a:r>
              <a:rPr lang="ja-JP" altLang="en-US" sz="1200" dirty="0"/>
              <a:t>周りの人と見せ合いましょう。</a:t>
            </a:r>
            <a:endParaRPr lang="en-US" altLang="ja-JP" sz="1200" dirty="0"/>
          </a:p>
          <a:p>
            <a:endParaRPr lang="en-US" altLang="ja-JP" sz="1200" dirty="0"/>
          </a:p>
          <a:p>
            <a:r>
              <a:rPr lang="ja-JP" altLang="en-US" sz="1200" dirty="0"/>
              <a:t>同じ質問でも、それぞれ捉え方や答え方が違いますよね。インターネット上でのやり取りの中では、文字のみの情報だからこそ、捉え方や感じ方の違いによって起こるトラブルも多いと思います。今日は、インターネット上でのやり取りの中で、言葉の捉え違いによるトラブルが起きそうなときに、どのように対応すればよいのかを考えていきたいと思います。</a:t>
            </a:r>
            <a:endParaRPr lang="en-US" altLang="ja-JP" sz="1200" dirty="0"/>
          </a:p>
          <a:p>
            <a:r>
              <a:rPr lang="en-US" altLang="ja-JP" sz="1200" dirty="0"/>
              <a:t>※</a:t>
            </a:r>
            <a:r>
              <a:rPr lang="ja-JP" altLang="ja-JP" sz="1200" dirty="0"/>
              <a:t>回答の違いを比較し、人にはそれぞれ捉え方や感じ方の違いがあることを</a:t>
            </a:r>
            <a:endParaRPr lang="en-US" altLang="ja-JP" sz="1200" dirty="0"/>
          </a:p>
          <a:p>
            <a:r>
              <a:rPr lang="ja-JP" altLang="en-US" sz="1200" dirty="0"/>
              <a:t>　</a:t>
            </a:r>
            <a:r>
              <a:rPr lang="ja-JP" altLang="ja-JP" sz="1200" dirty="0"/>
              <a:t>確認する。</a:t>
            </a:r>
            <a:endParaRPr lang="ja-JP" altLang="en-US" sz="1200" dirty="0"/>
          </a:p>
          <a:p>
            <a:endParaRPr lang="en-US" altLang="ja-JP" sz="1200" dirty="0"/>
          </a:p>
        </p:txBody>
      </p:sp>
      <p:sp>
        <p:nvSpPr>
          <p:cNvPr id="6" name="スライド イメージ プレースホルダー 5">
            <a:extLst>
              <a:ext uri="{FF2B5EF4-FFF2-40B4-BE49-F238E27FC236}">
                <a16:creationId xmlns:a16="http://schemas.microsoft.com/office/drawing/2014/main" id="{C3769143-5760-4368-898B-9BB2F0AA0441}"/>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34136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今日のめあては「トラブルを解決するための練習をしよう」です。</a:t>
            </a:r>
            <a:endParaRPr lang="en-US" altLang="ja-JP" dirty="0"/>
          </a:p>
          <a:p>
            <a:endParaRPr lang="en-US" altLang="ja-JP" dirty="0"/>
          </a:p>
          <a:p>
            <a:r>
              <a:rPr lang="ja-JP" altLang="en-US" dirty="0"/>
              <a:t>では、今からＡさんとＢさんの会話を見せます。声に出さずに、目だけで読みましょう。</a:t>
            </a:r>
            <a:endParaRPr lang="en-US" altLang="ja-JP" dirty="0"/>
          </a:p>
        </p:txBody>
      </p:sp>
      <p:sp>
        <p:nvSpPr>
          <p:cNvPr id="6" name="スライド イメージ プレースホルダー 5">
            <a:extLst>
              <a:ext uri="{FF2B5EF4-FFF2-40B4-BE49-F238E27FC236}">
                <a16:creationId xmlns:a16="http://schemas.microsoft.com/office/drawing/2014/main" id="{2FBB241E-D798-47ED-A9DF-5E7A9B9219A7}"/>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82267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モデリング</a:t>
            </a:r>
            <a:r>
              <a:rPr lang="en-US" altLang="ja-JP" dirty="0">
                <a:latin typeface="UD デジタル 教科書体 N-R" panose="02020400000000000000" pitchFamily="17" charset="-128"/>
                <a:ea typeface="UD デジタル 教科書体 N-R" panose="02020400000000000000" pitchFamily="17" charset="-128"/>
              </a:rPr>
              <a:t>》</a:t>
            </a:r>
          </a:p>
          <a:p>
            <a:endParaRPr lang="en-US" altLang="ja-JP" dirty="0"/>
          </a:p>
          <a:p>
            <a:r>
              <a:rPr lang="ja-JP" altLang="en-US" dirty="0"/>
              <a:t>●●●</a:t>
            </a:r>
            <a:endParaRPr lang="en-US" altLang="ja-JP" dirty="0"/>
          </a:p>
          <a:p>
            <a:r>
              <a:rPr lang="ja-JP" altLang="en-US" dirty="0">
                <a:latin typeface="UD デジタル 教科書体 N-R" panose="02020400000000000000" pitchFamily="17" charset="-128"/>
                <a:ea typeface="UD デジタル 教科書体 N-R" panose="02020400000000000000" pitchFamily="17" charset="-128"/>
              </a:rPr>
              <a:t>この後、Ｂさんがどのように答えたら、トラブルにならないでしょうか。２つの例を見ていきます。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a:p>
            <a:endParaRPr lang="en-US" altLang="ja-JP" dirty="0"/>
          </a:p>
          <a:p>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33415AAC-0656-49B0-8D07-7726CF188899}"/>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93089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では、１つ目の例です。●</a:t>
            </a:r>
            <a:endParaRPr lang="en-US" altLang="ja-JP" dirty="0"/>
          </a:p>
          <a:p>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04D4A66F-67C7-4CFF-9E85-EAEAEFDBF2A5}"/>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213923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7"/>
            <a:ext cx="5706913" cy="4315054"/>
          </a:xfrm>
        </p:spPr>
        <p:txBody>
          <a:bodyPr/>
          <a:lstStyle/>
          <a:p>
            <a:r>
              <a:rPr lang="ja-JP" altLang="en-US" dirty="0"/>
              <a:t>では、２つ目の例です。●</a:t>
            </a:r>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BA451A59-4A36-4CF4-BAE3-9A6E1B2E22EC}"/>
              </a:ext>
            </a:extLst>
          </p:cNvPr>
          <p:cNvSpPr>
            <a:spLocks noGrp="1" noRot="1" noChangeAspect="1"/>
          </p:cNvSpPr>
          <p:nvPr>
            <p:ph type="sldImg"/>
          </p:nvPr>
        </p:nvSpPr>
        <p:spPr>
          <a:xfrm>
            <a:off x="715963" y="1316038"/>
            <a:ext cx="5629275" cy="3167062"/>
          </a:xfrm>
        </p:spPr>
      </p:sp>
    </p:spTree>
    <p:extLst>
      <p:ext uri="{BB962C8B-B14F-4D97-AF65-F5344CB8AC3E}">
        <p14:creationId xmlns:p14="http://schemas.microsoft.com/office/powerpoint/2010/main" val="357557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8CDCEE-5F93-4B29-A402-C262FC97E7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EC5A65C-A8AC-4399-85B7-FB77F1AD5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3209B8-1A55-424E-817B-411B12E93227}"/>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5" name="フッター プレースホルダー 4">
            <a:extLst>
              <a:ext uri="{FF2B5EF4-FFF2-40B4-BE49-F238E27FC236}">
                <a16:creationId xmlns:a16="http://schemas.microsoft.com/office/drawing/2014/main" id="{BE64CE44-0A26-4C8E-8113-EBCDA077C1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BB491E-350A-4D51-B883-9102CF2785E5}"/>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157744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BDCEE-BD04-4235-944F-FB6913FCFEA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2134F5-92E9-4854-A85F-D26595FA006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2F1243-001A-47C6-BB61-A3EBFF87A87F}"/>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5" name="フッター プレースホルダー 4">
            <a:extLst>
              <a:ext uri="{FF2B5EF4-FFF2-40B4-BE49-F238E27FC236}">
                <a16:creationId xmlns:a16="http://schemas.microsoft.com/office/drawing/2014/main" id="{C2CBA6EB-113D-4A82-B4DD-BB39CF4AC4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ED168B-FC7C-414C-9221-36D64F46DD3D}"/>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23160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84A9DE4-E8DE-4FC5-A732-73B0849ED32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F1CB7F-021C-48CE-AEFF-965E03D00C3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85699C-BEED-4F64-A321-65767C649747}"/>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5" name="フッター プレースホルダー 4">
            <a:extLst>
              <a:ext uri="{FF2B5EF4-FFF2-40B4-BE49-F238E27FC236}">
                <a16:creationId xmlns:a16="http://schemas.microsoft.com/office/drawing/2014/main" id="{76808709-17E0-4944-8910-83465F42B5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BA90A1-66AA-4ACB-AACD-089FDAA6B299}"/>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20219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640214-5805-4C06-B1BE-DE3A53C8F4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5F262B-FE4E-4D74-A5C8-C419441A91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7F5D3D-2176-42E4-B60E-942EB41FD289}"/>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5" name="フッター プレースホルダー 4">
            <a:extLst>
              <a:ext uri="{FF2B5EF4-FFF2-40B4-BE49-F238E27FC236}">
                <a16:creationId xmlns:a16="http://schemas.microsoft.com/office/drawing/2014/main" id="{F0CE577C-C311-424E-9F23-A5EC06BA19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711F23-A157-4EEA-8D9F-670FE6E36F94}"/>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02017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FE5FAE-FC15-453A-8EDC-174AF1B227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499C41-D677-4E18-AC02-62ABAADD9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833121-A0E2-4F04-809B-9CDB97194643}"/>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5" name="フッター プレースホルダー 4">
            <a:extLst>
              <a:ext uri="{FF2B5EF4-FFF2-40B4-BE49-F238E27FC236}">
                <a16:creationId xmlns:a16="http://schemas.microsoft.com/office/drawing/2014/main" id="{4900FB10-4ADA-4068-A9D4-3F665D801E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5FE4EE-7D97-47AA-9373-37125406914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68955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4FCC4B-B040-46E8-93BD-D3B1FDA2DD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68D59B-A3AC-45CA-ADE9-3EFBCC40DB3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1F77ECF-6C78-4899-A1B9-F767616F35E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4D3C1CC-54DD-4FB2-916F-6B04B0BC3DBC}"/>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6" name="フッター プレースホルダー 5">
            <a:extLst>
              <a:ext uri="{FF2B5EF4-FFF2-40B4-BE49-F238E27FC236}">
                <a16:creationId xmlns:a16="http://schemas.microsoft.com/office/drawing/2014/main" id="{8E590CBE-916B-4562-8333-E95CDE81F3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958E5E-51F8-44EE-A948-525569AC9643}"/>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42807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00B49-DC5F-4BCD-AE0B-98CA097613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0D100B-DE26-4F69-A37C-70C81D3E1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F973F2E-0A3C-4F46-AC8A-73452CC3765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E7EA6B4-4608-4362-8B22-C75E5105B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565A90A-E461-4F10-A161-44D9D0A63BE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3F96AB6-BAB5-49C6-96F7-6210F32AD897}"/>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8" name="フッター プレースホルダー 7">
            <a:extLst>
              <a:ext uri="{FF2B5EF4-FFF2-40B4-BE49-F238E27FC236}">
                <a16:creationId xmlns:a16="http://schemas.microsoft.com/office/drawing/2014/main" id="{C247A5EE-6E86-48BA-8B92-1C32C53BF54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9258958-1870-441F-8629-FA5CA76B63EA}"/>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55631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18676-F143-4385-AF2F-1EB16CE8604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EEDC72C-AD5C-4270-9E7E-B164C834DA58}"/>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4" name="フッター プレースホルダー 3">
            <a:extLst>
              <a:ext uri="{FF2B5EF4-FFF2-40B4-BE49-F238E27FC236}">
                <a16:creationId xmlns:a16="http://schemas.microsoft.com/office/drawing/2014/main" id="{99D2C5E5-68BE-4441-A03A-EF1FBAB7AC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291742-FF54-433F-B345-82EE4890F16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96180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3943DF-CC55-4536-A81F-3323F3DA21AA}"/>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3" name="フッター プレースホルダー 2">
            <a:extLst>
              <a:ext uri="{FF2B5EF4-FFF2-40B4-BE49-F238E27FC236}">
                <a16:creationId xmlns:a16="http://schemas.microsoft.com/office/drawing/2014/main" id="{F1B13BB4-9E69-49FB-ACD9-A5CC62FB21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38E52B-3918-46AB-A203-7C9C18133F1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77695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5583F8-A337-4DF2-8E0A-FE56E7C5B0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EC030A-F27E-435F-9B10-123FB35DE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787ACC9-5563-4C2A-A29C-62C55ECD3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2F2AFE-53EC-4AF3-8674-668A3C515313}"/>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6" name="フッター プレースホルダー 5">
            <a:extLst>
              <a:ext uri="{FF2B5EF4-FFF2-40B4-BE49-F238E27FC236}">
                <a16:creationId xmlns:a16="http://schemas.microsoft.com/office/drawing/2014/main" id="{1A1AB77C-3300-4699-BA02-4F371E4FC8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81736F-CBFC-4A16-BE6B-F0E77AEDF172}"/>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78926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2B270-F12D-436C-8C06-51ADD8CF81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2FEB373-8B21-4D26-BD2C-22155076D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9A7698-D875-4466-8B97-CB6C1056E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A7046D-C8E0-4BAC-8FEF-AC723EE9D2BD}"/>
              </a:ext>
            </a:extLst>
          </p:cNvPr>
          <p:cNvSpPr>
            <a:spLocks noGrp="1"/>
          </p:cNvSpPr>
          <p:nvPr>
            <p:ph type="dt" sz="half" idx="10"/>
          </p:nvPr>
        </p:nvSpPr>
        <p:spPr/>
        <p:txBody>
          <a:bodyPr/>
          <a:lstStyle/>
          <a:p>
            <a:fld id="{C0C028C1-987C-495D-8E20-7DF2A8A50BAE}" type="datetimeFigureOut">
              <a:rPr kumimoji="1" lang="ja-JP" altLang="en-US" smtClean="0"/>
              <a:t>2022/3/4</a:t>
            </a:fld>
            <a:endParaRPr kumimoji="1" lang="ja-JP" altLang="en-US"/>
          </a:p>
        </p:txBody>
      </p:sp>
      <p:sp>
        <p:nvSpPr>
          <p:cNvPr id="6" name="フッター プレースホルダー 5">
            <a:extLst>
              <a:ext uri="{FF2B5EF4-FFF2-40B4-BE49-F238E27FC236}">
                <a16:creationId xmlns:a16="http://schemas.microsoft.com/office/drawing/2014/main" id="{219CC465-2CF2-4EC2-8FB2-93F727A268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B3743E-9095-4EE5-A4F9-020CF5BE3449}"/>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20936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113935D-F5E1-42ED-B54D-3C893E950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AC1FC5-7D2A-46B4-830A-0E19AC66B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746FE0-472D-4329-9D8A-2FA735571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28C1-987C-495D-8E20-7DF2A8A50BAE}" type="datetimeFigureOut">
              <a:rPr kumimoji="1" lang="ja-JP" altLang="en-US" smtClean="0"/>
              <a:t>2022/3/4</a:t>
            </a:fld>
            <a:endParaRPr kumimoji="1" lang="ja-JP" altLang="en-US"/>
          </a:p>
        </p:txBody>
      </p:sp>
      <p:sp>
        <p:nvSpPr>
          <p:cNvPr id="5" name="フッター プレースホルダー 4">
            <a:extLst>
              <a:ext uri="{FF2B5EF4-FFF2-40B4-BE49-F238E27FC236}">
                <a16:creationId xmlns:a16="http://schemas.microsoft.com/office/drawing/2014/main" id="{04E74B7E-904B-488E-97AB-16BB7C9CD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ECCB06-3B34-467D-AAC4-34E63D863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403493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7"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E811C88-FABC-4617-B45A-39D22B2FB9DE}"/>
              </a:ext>
            </a:extLst>
          </p:cNvPr>
          <p:cNvPicPr>
            <a:picLocks noChangeAspect="1"/>
          </p:cNvPicPr>
          <p:nvPr/>
        </p:nvPicPr>
        <p:blipFill>
          <a:blip r:embed="rId3"/>
          <a:stretch>
            <a:fillRect/>
          </a:stretch>
        </p:blipFill>
        <p:spPr>
          <a:xfrm>
            <a:off x="8426824" y="187912"/>
            <a:ext cx="3765176" cy="6482176"/>
          </a:xfrm>
          <a:prstGeom prst="rect">
            <a:avLst/>
          </a:prstGeom>
        </p:spPr>
      </p:pic>
      <p:sp>
        <p:nvSpPr>
          <p:cNvPr id="5" name="吹き出し: 角を丸めた四角形 4">
            <a:extLst>
              <a:ext uri="{FF2B5EF4-FFF2-40B4-BE49-F238E27FC236}">
                <a16:creationId xmlns:a16="http://schemas.microsoft.com/office/drawing/2014/main" id="{9C6CA6C2-98BC-483A-BE9B-7F577E9B39CF}"/>
              </a:ext>
            </a:extLst>
          </p:cNvPr>
          <p:cNvSpPr/>
          <p:nvPr/>
        </p:nvSpPr>
        <p:spPr>
          <a:xfrm>
            <a:off x="265043" y="304800"/>
            <a:ext cx="8161781" cy="2690191"/>
          </a:xfrm>
          <a:prstGeom prst="wedgeRoundRectCallout">
            <a:avLst>
              <a:gd name="adj1" fmla="val 60465"/>
              <a:gd name="adj2" fmla="val 190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インターネット上のソーシャルスキル</a:t>
            </a:r>
            <a:endPar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6000" dirty="0">
                <a:solidFill>
                  <a:srgbClr val="FF0000"/>
                </a:solidFill>
                <a:latin typeface="UD デジタル 教科書体 NP-B" panose="02020700000000000000" pitchFamily="18" charset="-128"/>
                <a:ea typeface="UD デジタル 教科書体 NP-B" panose="02020700000000000000" pitchFamily="18" charset="-128"/>
              </a:rPr>
              <a:t>コミュニケーション力</a:t>
            </a:r>
            <a:endParaRPr kumimoji="1" lang="en-US" altLang="ja-JP" sz="60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を身に付けよう！</a:t>
            </a:r>
            <a:endPar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2D8E1B22-F846-4C20-BA7C-07E55F6010F8}"/>
              </a:ext>
            </a:extLst>
          </p:cNvPr>
          <p:cNvSpPr txBox="1"/>
          <p:nvPr/>
        </p:nvSpPr>
        <p:spPr>
          <a:xfrm>
            <a:off x="4161183" y="3896139"/>
            <a:ext cx="1577008" cy="1311965"/>
          </a:xfrm>
          <a:prstGeom prst="rect">
            <a:avLst/>
          </a:prstGeom>
          <a:solidFill>
            <a:schemeClr val="bg1"/>
          </a:solidFill>
        </p:spPr>
        <p:txBody>
          <a:bodyPr wrap="square" rtlCol="0">
            <a:spAutoFit/>
          </a:bodyPr>
          <a:lstStyle/>
          <a:p>
            <a:endParaRPr kumimoji="1" lang="ja-JP" altLang="en-US" dirty="0"/>
          </a:p>
        </p:txBody>
      </p:sp>
      <p:pic>
        <p:nvPicPr>
          <p:cNvPr id="9" name="図 8">
            <a:extLst>
              <a:ext uri="{FF2B5EF4-FFF2-40B4-BE49-F238E27FC236}">
                <a16:creationId xmlns:a16="http://schemas.microsoft.com/office/drawing/2014/main" id="{0B061EE2-22DF-43B4-8E12-6332F96E1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514" y="2900517"/>
            <a:ext cx="4067211" cy="4067211"/>
          </a:xfrm>
          <a:prstGeom prst="rect">
            <a:avLst/>
          </a:prstGeom>
        </p:spPr>
      </p:pic>
    </p:spTree>
    <p:extLst>
      <p:ext uri="{BB962C8B-B14F-4D97-AF65-F5344CB8AC3E}">
        <p14:creationId xmlns:p14="http://schemas.microsoft.com/office/powerpoint/2010/main" val="345742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74B3461-AE05-426C-9083-2B4B0354023B}"/>
              </a:ext>
            </a:extLst>
          </p:cNvPr>
          <p:cNvPicPr>
            <a:picLocks noChangeAspect="1"/>
          </p:cNvPicPr>
          <p:nvPr/>
        </p:nvPicPr>
        <p:blipFill rotWithShape="1">
          <a:blip r:embed="rId3"/>
          <a:srcRect b="1548"/>
          <a:stretch/>
        </p:blipFill>
        <p:spPr>
          <a:xfrm>
            <a:off x="6002397" y="120744"/>
            <a:ext cx="6065290" cy="6632982"/>
          </a:xfrm>
          <a:prstGeom prst="rect">
            <a:avLst/>
          </a:prstGeom>
        </p:spPr>
      </p:pic>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24313" y="14952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46" name="テキスト ボックス 45">
            <a:extLst>
              <a:ext uri="{FF2B5EF4-FFF2-40B4-BE49-F238E27FC236}">
                <a16:creationId xmlns:a16="http://schemas.microsoft.com/office/drawing/2014/main" id="{C7904AC5-0C8D-4D33-BD4D-208D58D32CC0}"/>
              </a:ext>
            </a:extLst>
          </p:cNvPr>
          <p:cNvSpPr txBox="1"/>
          <p:nvPr/>
        </p:nvSpPr>
        <p:spPr>
          <a:xfrm>
            <a:off x="4199890" y="12074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pic>
        <p:nvPicPr>
          <p:cNvPr id="5" name="図 4">
            <a:extLst>
              <a:ext uri="{FF2B5EF4-FFF2-40B4-BE49-F238E27FC236}">
                <a16:creationId xmlns:a16="http://schemas.microsoft.com/office/drawing/2014/main" id="{C974CB67-C63D-4A40-9CF4-4C1FCE4ED010}"/>
              </a:ext>
            </a:extLst>
          </p:cNvPr>
          <p:cNvPicPr>
            <a:picLocks noChangeAspect="1"/>
          </p:cNvPicPr>
          <p:nvPr/>
        </p:nvPicPr>
        <p:blipFill>
          <a:blip r:embed="rId4"/>
          <a:stretch>
            <a:fillRect/>
          </a:stretch>
        </p:blipFill>
        <p:spPr>
          <a:xfrm>
            <a:off x="8153476" y="4312919"/>
            <a:ext cx="3200400" cy="2380130"/>
          </a:xfrm>
          <a:prstGeom prst="rect">
            <a:avLst/>
          </a:prstGeom>
        </p:spPr>
      </p:pic>
      <p:pic>
        <p:nvPicPr>
          <p:cNvPr id="3" name="図 2">
            <a:extLst>
              <a:ext uri="{FF2B5EF4-FFF2-40B4-BE49-F238E27FC236}">
                <a16:creationId xmlns:a16="http://schemas.microsoft.com/office/drawing/2014/main" id="{1DD1F916-E04A-4C48-AEE6-8DFABA0AED09}"/>
              </a:ext>
            </a:extLst>
          </p:cNvPr>
          <p:cNvPicPr>
            <a:picLocks noChangeAspect="1"/>
          </p:cNvPicPr>
          <p:nvPr/>
        </p:nvPicPr>
        <p:blipFill rotWithShape="1">
          <a:blip r:embed="rId5"/>
          <a:srcRect b="1787"/>
          <a:stretch/>
        </p:blipFill>
        <p:spPr>
          <a:xfrm>
            <a:off x="124313" y="120744"/>
            <a:ext cx="5878084" cy="6632982"/>
          </a:xfrm>
          <a:prstGeom prst="rect">
            <a:avLst/>
          </a:prstGeom>
        </p:spPr>
      </p:pic>
    </p:spTree>
    <p:extLst>
      <p:ext uri="{BB962C8B-B14F-4D97-AF65-F5344CB8AC3E}">
        <p14:creationId xmlns:p14="http://schemas.microsoft.com/office/powerpoint/2010/main" val="27519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726682-D8F6-4124-9900-D8FA6EF9B701}"/>
              </a:ext>
            </a:extLst>
          </p:cNvPr>
          <p:cNvSpPr/>
          <p:nvPr/>
        </p:nvSpPr>
        <p:spPr>
          <a:xfrm>
            <a:off x="1669772" y="293258"/>
            <a:ext cx="9077739" cy="6460468"/>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7891670" y="85999"/>
            <a:ext cx="2749826" cy="461665"/>
          </a:xfrm>
          <a:prstGeom prst="rect">
            <a:avLst/>
          </a:prstGeom>
          <a:noFill/>
        </p:spPr>
        <p:txBody>
          <a:bodyPr wrap="square" rtlCol="0">
            <a:prstTxWarp prst="textPlain">
              <a:avLst/>
            </a:prstTxWarp>
            <a:spAutoFit/>
          </a:bodyPr>
          <a:lstStyle/>
          <a:p>
            <a:r>
              <a:rPr kumimoji="1" lang="ja-JP" altLang="en-US" sz="2400" dirty="0">
                <a:solidFill>
                  <a:schemeClr val="bg1"/>
                </a:solidFill>
              </a:rPr>
              <a:t>３回目　</a:t>
            </a:r>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3" y="73497"/>
            <a:ext cx="9077739" cy="47225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25" name="星: 5 pt 24">
            <a:extLst>
              <a:ext uri="{FF2B5EF4-FFF2-40B4-BE49-F238E27FC236}">
                <a16:creationId xmlns:a16="http://schemas.microsoft.com/office/drawing/2014/main" id="{1B1FA5D9-D208-441C-89C4-9D4BE01A49D3}"/>
              </a:ext>
            </a:extLst>
          </p:cNvPr>
          <p:cNvSpPr/>
          <p:nvPr/>
        </p:nvSpPr>
        <p:spPr>
          <a:xfrm>
            <a:off x="1872247" y="2526815"/>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4FEB46DC-80A2-460A-84A4-2D33659E0478}"/>
              </a:ext>
            </a:extLst>
          </p:cNvPr>
          <p:cNvPicPr>
            <a:picLocks noChangeAspect="1"/>
          </p:cNvPicPr>
          <p:nvPr/>
        </p:nvPicPr>
        <p:blipFill>
          <a:blip r:embed="rId3"/>
          <a:stretch>
            <a:fillRect/>
          </a:stretch>
        </p:blipFill>
        <p:spPr>
          <a:xfrm>
            <a:off x="9230383" y="2687749"/>
            <a:ext cx="1411113" cy="1185003"/>
          </a:xfrm>
          <a:prstGeom prst="rect">
            <a:avLst/>
          </a:prstGeom>
        </p:spPr>
      </p:pic>
      <p:sp>
        <p:nvSpPr>
          <p:cNvPr id="26" name="星: 5 pt 25">
            <a:extLst>
              <a:ext uri="{FF2B5EF4-FFF2-40B4-BE49-F238E27FC236}">
                <a16:creationId xmlns:a16="http://schemas.microsoft.com/office/drawing/2014/main" id="{C5F9FD82-23A4-4108-9F93-2AE186450292}"/>
              </a:ext>
            </a:extLst>
          </p:cNvPr>
          <p:cNvSpPr/>
          <p:nvPr/>
        </p:nvSpPr>
        <p:spPr>
          <a:xfrm>
            <a:off x="1872247" y="3784565"/>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星: 5 pt 30">
            <a:extLst>
              <a:ext uri="{FF2B5EF4-FFF2-40B4-BE49-F238E27FC236}">
                <a16:creationId xmlns:a16="http://schemas.microsoft.com/office/drawing/2014/main" id="{55A452D2-9F42-44A9-ADFE-08AC18B56604}"/>
              </a:ext>
            </a:extLst>
          </p:cNvPr>
          <p:cNvSpPr/>
          <p:nvPr/>
        </p:nvSpPr>
        <p:spPr>
          <a:xfrm>
            <a:off x="1872247" y="5123996"/>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a:extLst>
              <a:ext uri="{FF2B5EF4-FFF2-40B4-BE49-F238E27FC236}">
                <a16:creationId xmlns:a16="http://schemas.microsoft.com/office/drawing/2014/main" id="{2CACFAB2-3AFA-4596-8469-4369B6C65D27}"/>
              </a:ext>
            </a:extLst>
          </p:cNvPr>
          <p:cNvPicPr>
            <a:picLocks noChangeAspect="1"/>
          </p:cNvPicPr>
          <p:nvPr/>
        </p:nvPicPr>
        <p:blipFill>
          <a:blip r:embed="rId4"/>
          <a:stretch>
            <a:fillRect/>
          </a:stretch>
        </p:blipFill>
        <p:spPr>
          <a:xfrm>
            <a:off x="2387932" y="785701"/>
            <a:ext cx="6474713" cy="5291542"/>
          </a:xfrm>
          <a:prstGeom prst="rect">
            <a:avLst/>
          </a:prstGeom>
        </p:spPr>
      </p:pic>
      <p:sp>
        <p:nvSpPr>
          <p:cNvPr id="20" name="正方形/長方形 19">
            <a:extLst>
              <a:ext uri="{FF2B5EF4-FFF2-40B4-BE49-F238E27FC236}">
                <a16:creationId xmlns:a16="http://schemas.microsoft.com/office/drawing/2014/main" id="{E9EF0B5B-8C4B-46FC-A251-C85C646810B5}"/>
              </a:ext>
            </a:extLst>
          </p:cNvPr>
          <p:cNvSpPr/>
          <p:nvPr/>
        </p:nvSpPr>
        <p:spPr>
          <a:xfrm>
            <a:off x="2387934" y="2553652"/>
            <a:ext cx="5757932" cy="122700"/>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55110A6-E43E-4A13-B828-A034D516310C}"/>
              </a:ext>
            </a:extLst>
          </p:cNvPr>
          <p:cNvSpPr/>
          <p:nvPr/>
        </p:nvSpPr>
        <p:spPr>
          <a:xfrm>
            <a:off x="2387934" y="3811402"/>
            <a:ext cx="5757932" cy="122700"/>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89E79F93-206C-44CA-BE97-37EA501DE12A}"/>
              </a:ext>
            </a:extLst>
          </p:cNvPr>
          <p:cNvSpPr/>
          <p:nvPr/>
        </p:nvSpPr>
        <p:spPr>
          <a:xfrm>
            <a:off x="2387934" y="5123996"/>
            <a:ext cx="3708066" cy="122700"/>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757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P spid="20" grpId="0" animBg="1"/>
      <p:bldP spid="19"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5D7BF35-4A10-4064-898E-7B885765B7EC}"/>
              </a:ext>
            </a:extLst>
          </p:cNvPr>
          <p:cNvPicPr>
            <a:picLocks noChangeAspect="1"/>
          </p:cNvPicPr>
          <p:nvPr/>
        </p:nvPicPr>
        <p:blipFill rotWithShape="1">
          <a:blip r:embed="rId3">
            <a:extLst>
              <a:ext uri="{28A0092B-C50C-407E-A947-70E740481C1C}">
                <a14:useLocalDpi xmlns:a14="http://schemas.microsoft.com/office/drawing/2010/main" val="0"/>
              </a:ext>
            </a:extLst>
          </a:blip>
          <a:srcRect b="2684"/>
          <a:stretch/>
        </p:blipFill>
        <p:spPr>
          <a:xfrm>
            <a:off x="0" y="1"/>
            <a:ext cx="12326112" cy="6858000"/>
          </a:xfrm>
          <a:prstGeom prst="rect">
            <a:avLst/>
          </a:prstGeom>
        </p:spPr>
      </p:pic>
      <p:sp>
        <p:nvSpPr>
          <p:cNvPr id="19" name="テキスト ボックス 18">
            <a:extLst>
              <a:ext uri="{FF2B5EF4-FFF2-40B4-BE49-F238E27FC236}">
                <a16:creationId xmlns:a16="http://schemas.microsoft.com/office/drawing/2014/main" id="{435A2543-309E-41AD-AA76-E6BFA250EDA3}"/>
              </a:ext>
            </a:extLst>
          </p:cNvPr>
          <p:cNvSpPr txBox="1"/>
          <p:nvPr/>
        </p:nvSpPr>
        <p:spPr>
          <a:xfrm>
            <a:off x="689611" y="493216"/>
            <a:ext cx="6135731" cy="58477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トラブルを解決するためのポイント</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a:extLst>
              <a:ext uri="{FF2B5EF4-FFF2-40B4-BE49-F238E27FC236}">
                <a16:creationId xmlns:a16="http://schemas.microsoft.com/office/drawing/2014/main" id="{70F1B5FA-E845-438E-88D6-CCED2DB9C413}"/>
              </a:ext>
            </a:extLst>
          </p:cNvPr>
          <p:cNvSpPr txBox="1"/>
          <p:nvPr/>
        </p:nvSpPr>
        <p:spPr>
          <a:xfrm>
            <a:off x="689612" y="1604419"/>
            <a:ext cx="6649034" cy="3108543"/>
          </a:xfrm>
          <a:prstGeom prst="rect">
            <a:avLst/>
          </a:prstGeom>
          <a:noFill/>
          <a:ln w="28575">
            <a:solidFill>
              <a:schemeClr val="bg1"/>
            </a:solid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①言葉の意味を正しく伝える</a:t>
            </a:r>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②相手の気持ちを想像して伝える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③前向きな提案をする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AAABB837-9B47-42C1-8768-403FB95C362B}"/>
              </a:ext>
            </a:extLst>
          </p:cNvPr>
          <p:cNvSpPr txBox="1"/>
          <p:nvPr/>
        </p:nvSpPr>
        <p:spPr>
          <a:xfrm>
            <a:off x="7518613" y="1571207"/>
            <a:ext cx="3707973" cy="3970318"/>
          </a:xfrm>
          <a:prstGeom prst="rect">
            <a:avLst/>
          </a:prstGeom>
          <a:noFill/>
          <a:ln w="28575">
            <a:solidFill>
              <a:schemeClr val="bg1"/>
            </a:solid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・はずかしがらない</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・冷やかさない</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・よいところを見付ける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444673E3-928B-4FCD-8F60-B21BD58EF179}"/>
              </a:ext>
            </a:extLst>
          </p:cNvPr>
          <p:cNvSpPr txBox="1"/>
          <p:nvPr/>
        </p:nvSpPr>
        <p:spPr>
          <a:xfrm>
            <a:off x="8378694" y="493216"/>
            <a:ext cx="1715257" cy="58477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　約束事</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F3AD546A-2395-40E9-ABFB-D919E6F78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464" y="3650182"/>
            <a:ext cx="2189688" cy="1891343"/>
          </a:xfrm>
          <a:prstGeom prst="rect">
            <a:avLst/>
          </a:prstGeom>
        </p:spPr>
      </p:pic>
    </p:spTree>
    <p:extLst>
      <p:ext uri="{BB962C8B-B14F-4D97-AF65-F5344CB8AC3E}">
        <p14:creationId xmlns:p14="http://schemas.microsoft.com/office/powerpoint/2010/main" val="14192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0DD277CF-7760-47EF-BA38-FE9A204F554B}"/>
              </a:ext>
            </a:extLst>
          </p:cNvPr>
          <p:cNvPicPr>
            <a:picLocks noChangeAspect="1"/>
          </p:cNvPicPr>
          <p:nvPr/>
        </p:nvPicPr>
        <p:blipFill rotWithShape="1">
          <a:blip r:embed="rId3"/>
          <a:srcRect t="1329" r="1948" b="2460"/>
          <a:stretch/>
        </p:blipFill>
        <p:spPr>
          <a:xfrm>
            <a:off x="6217529" y="34503"/>
            <a:ext cx="5731826" cy="6634557"/>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7" name="吹き出し: 角を丸めた四角形 6">
            <a:extLst>
              <a:ext uri="{FF2B5EF4-FFF2-40B4-BE49-F238E27FC236}">
                <a16:creationId xmlns:a16="http://schemas.microsoft.com/office/drawing/2014/main" id="{FBDD3257-331C-4A2D-BA69-74402DCFD439}"/>
              </a:ext>
            </a:extLst>
          </p:cNvPr>
          <p:cNvSpPr/>
          <p:nvPr/>
        </p:nvSpPr>
        <p:spPr>
          <a:xfrm>
            <a:off x="7621949" y="1122887"/>
            <a:ext cx="2691945" cy="602048"/>
          </a:xfrm>
          <a:prstGeom prst="wedgeRoundRectCallout">
            <a:avLst>
              <a:gd name="adj1" fmla="val -54860"/>
              <a:gd name="adj2" fmla="val -5016"/>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これ買ったんだ！</a:t>
            </a:r>
          </a:p>
        </p:txBody>
      </p:sp>
      <p:sp>
        <p:nvSpPr>
          <p:cNvPr id="9" name="吹き出し: 角を丸めた四角形 8">
            <a:extLst>
              <a:ext uri="{FF2B5EF4-FFF2-40B4-BE49-F238E27FC236}">
                <a16:creationId xmlns:a16="http://schemas.microsoft.com/office/drawing/2014/main" id="{5A695961-E821-4A4A-83A5-9EB4A2940407}"/>
              </a:ext>
            </a:extLst>
          </p:cNvPr>
          <p:cNvSpPr/>
          <p:nvPr/>
        </p:nvSpPr>
        <p:spPr>
          <a:xfrm>
            <a:off x="7617135" y="2839137"/>
            <a:ext cx="2536721" cy="496412"/>
          </a:xfrm>
          <a:prstGeom prst="wedgeRoundRectCallout">
            <a:avLst>
              <a:gd name="adj1" fmla="val 58532"/>
              <a:gd name="adj2" fmla="val -821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その服やばい</a:t>
            </a:r>
          </a:p>
        </p:txBody>
      </p:sp>
      <p:sp>
        <p:nvSpPr>
          <p:cNvPr id="10" name="吹き出し: 角を丸めた四角形 9">
            <a:extLst>
              <a:ext uri="{FF2B5EF4-FFF2-40B4-BE49-F238E27FC236}">
                <a16:creationId xmlns:a16="http://schemas.microsoft.com/office/drawing/2014/main" id="{6EF71D9F-23AF-43DB-A6B5-09BF943DB4BC}"/>
              </a:ext>
            </a:extLst>
          </p:cNvPr>
          <p:cNvSpPr/>
          <p:nvPr/>
        </p:nvSpPr>
        <p:spPr>
          <a:xfrm>
            <a:off x="7763698" y="3522452"/>
            <a:ext cx="3658805" cy="751372"/>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えっ。</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何でそんなこと言うの！</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1" name="吹き出し: 角を丸めた四角形 10">
            <a:extLst>
              <a:ext uri="{FF2B5EF4-FFF2-40B4-BE49-F238E27FC236}">
                <a16:creationId xmlns:a16="http://schemas.microsoft.com/office/drawing/2014/main" id="{70F69B57-1F1C-48AA-8ED1-E282ED0EC90B}"/>
              </a:ext>
            </a:extLst>
          </p:cNvPr>
          <p:cNvSpPr/>
          <p:nvPr/>
        </p:nvSpPr>
        <p:spPr>
          <a:xfrm>
            <a:off x="7510271" y="4576203"/>
            <a:ext cx="2696759" cy="960796"/>
          </a:xfrm>
          <a:prstGeom prst="wedgeRoundRectCallout">
            <a:avLst>
              <a:gd name="adj1" fmla="val 57997"/>
              <a:gd name="adj2" fmla="val 908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3" name="四角形: 角を丸くする 12">
            <a:extLst>
              <a:ext uri="{FF2B5EF4-FFF2-40B4-BE49-F238E27FC236}">
                <a16:creationId xmlns:a16="http://schemas.microsoft.com/office/drawing/2014/main" id="{7AC5D9FB-7ACC-41DB-9E8F-D79644C0D774}"/>
              </a:ext>
            </a:extLst>
          </p:cNvPr>
          <p:cNvSpPr/>
          <p:nvPr/>
        </p:nvSpPr>
        <p:spPr>
          <a:xfrm>
            <a:off x="6774346" y="1119970"/>
            <a:ext cx="735925" cy="447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4" name="四角形: 角を丸くする 13">
            <a:extLst>
              <a:ext uri="{FF2B5EF4-FFF2-40B4-BE49-F238E27FC236}">
                <a16:creationId xmlns:a16="http://schemas.microsoft.com/office/drawing/2014/main" id="{7E1E9163-3DC2-49E8-998D-7BC4AC36381C}"/>
              </a:ext>
            </a:extLst>
          </p:cNvPr>
          <p:cNvSpPr/>
          <p:nvPr/>
        </p:nvSpPr>
        <p:spPr>
          <a:xfrm>
            <a:off x="10586055" y="2839137"/>
            <a:ext cx="793433" cy="38093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7" name="矢印: 右 16">
            <a:extLst>
              <a:ext uri="{FF2B5EF4-FFF2-40B4-BE49-F238E27FC236}">
                <a16:creationId xmlns:a16="http://schemas.microsoft.com/office/drawing/2014/main" id="{A9D67210-4533-4852-B7A8-1FC6CE80AACB}"/>
              </a:ext>
            </a:extLst>
          </p:cNvPr>
          <p:cNvSpPr/>
          <p:nvPr/>
        </p:nvSpPr>
        <p:spPr>
          <a:xfrm rot="10800000">
            <a:off x="5259838" y="1950684"/>
            <a:ext cx="595023" cy="417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0212D2DD-10AA-4947-AF7D-1E3EC417ADB7}"/>
              </a:ext>
            </a:extLst>
          </p:cNvPr>
          <p:cNvSpPr/>
          <p:nvPr/>
        </p:nvSpPr>
        <p:spPr>
          <a:xfrm rot="10800000">
            <a:off x="5234619" y="1883880"/>
            <a:ext cx="645459" cy="5513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84F03436-245F-4144-9975-FDC9232B1778}"/>
              </a:ext>
            </a:extLst>
          </p:cNvPr>
          <p:cNvPicPr>
            <a:picLocks noChangeAspect="1"/>
          </p:cNvPicPr>
          <p:nvPr/>
        </p:nvPicPr>
        <p:blipFill rotWithShape="1">
          <a:blip r:embed="rId4"/>
          <a:srcRect r="13312" b="8776"/>
          <a:stretch/>
        </p:blipFill>
        <p:spPr>
          <a:xfrm>
            <a:off x="668293" y="1852586"/>
            <a:ext cx="5579201" cy="4757145"/>
          </a:xfrm>
          <a:prstGeom prst="rect">
            <a:avLst/>
          </a:prstGeom>
        </p:spPr>
      </p:pic>
      <p:sp>
        <p:nvSpPr>
          <p:cNvPr id="19" name="四角形: 角を丸くする 18">
            <a:extLst>
              <a:ext uri="{FF2B5EF4-FFF2-40B4-BE49-F238E27FC236}">
                <a16:creationId xmlns:a16="http://schemas.microsoft.com/office/drawing/2014/main" id="{68AA24CA-8F03-4C68-875E-1141FCA28728}"/>
              </a:ext>
            </a:extLst>
          </p:cNvPr>
          <p:cNvSpPr/>
          <p:nvPr/>
        </p:nvSpPr>
        <p:spPr>
          <a:xfrm>
            <a:off x="6774346" y="3522452"/>
            <a:ext cx="735925" cy="447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FA06E679-D1BA-40F4-AEAA-BF1B7DECEDD2}"/>
              </a:ext>
            </a:extLst>
          </p:cNvPr>
          <p:cNvSpPr/>
          <p:nvPr/>
        </p:nvSpPr>
        <p:spPr>
          <a:xfrm>
            <a:off x="10572298" y="4576203"/>
            <a:ext cx="793433" cy="38093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pic>
        <p:nvPicPr>
          <p:cNvPr id="22" name="図 21">
            <a:extLst>
              <a:ext uri="{FF2B5EF4-FFF2-40B4-BE49-F238E27FC236}">
                <a16:creationId xmlns:a16="http://schemas.microsoft.com/office/drawing/2014/main" id="{16B890D7-F7C5-47C4-AF3B-E4B2B2754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05762">
            <a:off x="8067562" y="1745993"/>
            <a:ext cx="1258052" cy="1169989"/>
          </a:xfrm>
          <a:prstGeom prst="rect">
            <a:avLst/>
          </a:prstGeom>
        </p:spPr>
      </p:pic>
      <p:pic>
        <p:nvPicPr>
          <p:cNvPr id="2" name="図 1">
            <a:extLst>
              <a:ext uri="{FF2B5EF4-FFF2-40B4-BE49-F238E27FC236}">
                <a16:creationId xmlns:a16="http://schemas.microsoft.com/office/drawing/2014/main" id="{6FBDC8E6-A096-40A8-A421-1200D5778DB3}"/>
              </a:ext>
            </a:extLst>
          </p:cNvPr>
          <p:cNvPicPr>
            <a:picLocks noChangeAspect="1"/>
          </p:cNvPicPr>
          <p:nvPr/>
        </p:nvPicPr>
        <p:blipFill>
          <a:blip r:embed="rId6"/>
          <a:stretch>
            <a:fillRect/>
          </a:stretch>
        </p:blipFill>
        <p:spPr>
          <a:xfrm>
            <a:off x="5241971" y="2722919"/>
            <a:ext cx="609653" cy="457240"/>
          </a:xfrm>
          <a:prstGeom prst="rect">
            <a:avLst/>
          </a:prstGeom>
        </p:spPr>
      </p:pic>
    </p:spTree>
    <p:extLst>
      <p:ext uri="{BB962C8B-B14F-4D97-AF65-F5344CB8AC3E}">
        <p14:creationId xmlns:p14="http://schemas.microsoft.com/office/powerpoint/2010/main" val="20054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3" grpId="0" animBg="1"/>
      <p:bldP spid="14"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BC78E36F-C334-40DC-9BE6-968FDCA7BEE1}"/>
              </a:ext>
            </a:extLst>
          </p:cNvPr>
          <p:cNvPicPr>
            <a:picLocks noChangeAspect="1"/>
          </p:cNvPicPr>
          <p:nvPr/>
        </p:nvPicPr>
        <p:blipFill rotWithShape="1">
          <a:blip r:embed="rId3">
            <a:extLst>
              <a:ext uri="{28A0092B-C50C-407E-A947-70E740481C1C}">
                <a14:useLocalDpi xmlns:a14="http://schemas.microsoft.com/office/drawing/2010/main" val="0"/>
              </a:ext>
            </a:extLst>
          </a:blip>
          <a:srcRect b="2684"/>
          <a:stretch/>
        </p:blipFill>
        <p:spPr>
          <a:xfrm>
            <a:off x="-221239" y="-123092"/>
            <a:ext cx="12706316" cy="6981093"/>
          </a:xfrm>
          <a:prstGeom prst="rect">
            <a:avLst/>
          </a:prstGeom>
        </p:spPr>
      </p:pic>
      <p:sp>
        <p:nvSpPr>
          <p:cNvPr id="19" name="テキスト ボックス 18">
            <a:extLst>
              <a:ext uri="{FF2B5EF4-FFF2-40B4-BE49-F238E27FC236}">
                <a16:creationId xmlns:a16="http://schemas.microsoft.com/office/drawing/2014/main" id="{435A2543-309E-41AD-AA76-E6BFA250EDA3}"/>
              </a:ext>
            </a:extLst>
          </p:cNvPr>
          <p:cNvSpPr txBox="1"/>
          <p:nvPr/>
        </p:nvSpPr>
        <p:spPr>
          <a:xfrm>
            <a:off x="689612" y="493216"/>
            <a:ext cx="4643116"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Ｂさんの立場で考えよう！</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a:extLst>
              <a:ext uri="{FF2B5EF4-FFF2-40B4-BE49-F238E27FC236}">
                <a16:creationId xmlns:a16="http://schemas.microsoft.com/office/drawing/2014/main" id="{70F1B5FA-E845-438E-88D6-CCED2DB9C413}"/>
              </a:ext>
            </a:extLst>
          </p:cNvPr>
          <p:cNvSpPr txBox="1"/>
          <p:nvPr/>
        </p:nvSpPr>
        <p:spPr>
          <a:xfrm>
            <a:off x="237979" y="1250494"/>
            <a:ext cx="6606903" cy="4832092"/>
          </a:xfrm>
          <a:prstGeom prst="rect">
            <a:avLst/>
          </a:prstGeom>
          <a:noFill/>
          <a:ln>
            <a:no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①言葉の意味を正しく伝える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かわいいって意味だよ。</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②相手の気持ちを想像して伝える。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800" dirty="0" err="1">
                <a:solidFill>
                  <a:schemeClr val="bg1"/>
                </a:solidFill>
                <a:latin typeface="UD デジタル 教科書体 NK-B" panose="02020700000000000000" pitchFamily="18" charset="-128"/>
                <a:ea typeface="UD デジタル 教科書体 NK-B" panose="02020700000000000000" pitchFamily="18" charset="-128"/>
              </a:rPr>
              <a:t>ご</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かいさせちゃったね。</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③前向きな提案をする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今度見せてほしいな。</a:t>
            </a:r>
            <a:endParaRPr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29" name="矢印: 右 28">
            <a:extLst>
              <a:ext uri="{FF2B5EF4-FFF2-40B4-BE49-F238E27FC236}">
                <a16:creationId xmlns:a16="http://schemas.microsoft.com/office/drawing/2014/main" id="{81581105-495A-4094-9B04-70ADE11E8A5F}"/>
              </a:ext>
            </a:extLst>
          </p:cNvPr>
          <p:cNvSpPr/>
          <p:nvPr/>
        </p:nvSpPr>
        <p:spPr>
          <a:xfrm rot="5400000">
            <a:off x="3085046" y="1655080"/>
            <a:ext cx="39013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98E9BDDC-3C3B-448F-9206-B148D4963F56}"/>
              </a:ext>
            </a:extLst>
          </p:cNvPr>
          <p:cNvSpPr/>
          <p:nvPr/>
        </p:nvSpPr>
        <p:spPr>
          <a:xfrm rot="5400000">
            <a:off x="3085045" y="3353593"/>
            <a:ext cx="390131" cy="537882"/>
          </a:xfrm>
          <a:prstGeom prst="rightArrow">
            <a:avLst>
              <a:gd name="adj1" fmla="val 50000"/>
              <a:gd name="adj2" fmla="val 600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E57AF416-CA02-42C1-AFBB-A7B2D62BF58C}"/>
              </a:ext>
            </a:extLst>
          </p:cNvPr>
          <p:cNvSpPr/>
          <p:nvPr/>
        </p:nvSpPr>
        <p:spPr>
          <a:xfrm rot="5400000">
            <a:off x="3085044" y="5052108"/>
            <a:ext cx="390134"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53D68C10-DD6D-4B55-84A6-9DDEBCC077E9}"/>
              </a:ext>
            </a:extLst>
          </p:cNvPr>
          <p:cNvSpPr/>
          <p:nvPr/>
        </p:nvSpPr>
        <p:spPr>
          <a:xfrm>
            <a:off x="2115031" y="2585745"/>
            <a:ext cx="355963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8F2EF5D-2B5E-4A4B-906D-0F139EEE3FB5}"/>
              </a:ext>
            </a:extLst>
          </p:cNvPr>
          <p:cNvSpPr/>
          <p:nvPr/>
        </p:nvSpPr>
        <p:spPr>
          <a:xfrm>
            <a:off x="2115031" y="5998626"/>
            <a:ext cx="3308739" cy="487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E338BD5-1B8F-4CDD-A5EB-6D0EA75CC815}"/>
              </a:ext>
            </a:extLst>
          </p:cNvPr>
          <p:cNvSpPr txBox="1"/>
          <p:nvPr/>
        </p:nvSpPr>
        <p:spPr>
          <a:xfrm>
            <a:off x="7051533" y="715644"/>
            <a:ext cx="4384145" cy="1815882"/>
          </a:xfrm>
          <a:prstGeom prst="rect">
            <a:avLst/>
          </a:prstGeom>
          <a:noFill/>
          <a:ln>
            <a:no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改行するには</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「Ｓｈｉｆｔ」キーを押しながら</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「Ｅｎｔｅｒ」キーを押す</a:t>
            </a:r>
          </a:p>
        </p:txBody>
      </p:sp>
      <p:sp>
        <p:nvSpPr>
          <p:cNvPr id="17" name="正方形/長方形 16">
            <a:extLst>
              <a:ext uri="{FF2B5EF4-FFF2-40B4-BE49-F238E27FC236}">
                <a16:creationId xmlns:a16="http://schemas.microsoft.com/office/drawing/2014/main" id="{25EFAFC5-F663-444F-A26F-4B22E88F1D11}"/>
              </a:ext>
            </a:extLst>
          </p:cNvPr>
          <p:cNvSpPr/>
          <p:nvPr/>
        </p:nvSpPr>
        <p:spPr>
          <a:xfrm>
            <a:off x="6932807" y="493216"/>
            <a:ext cx="4647868" cy="50229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C8D22CB6-B5F3-47CB-8724-AA990942041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565052">
            <a:off x="6862068" y="2839719"/>
            <a:ext cx="4758879" cy="3046905"/>
          </a:xfrm>
          <a:prstGeom prst="rect">
            <a:avLst/>
          </a:prstGeom>
        </p:spPr>
      </p:pic>
      <p:sp>
        <p:nvSpPr>
          <p:cNvPr id="18" name="四角形: 角を丸くする 17">
            <a:extLst>
              <a:ext uri="{FF2B5EF4-FFF2-40B4-BE49-F238E27FC236}">
                <a16:creationId xmlns:a16="http://schemas.microsoft.com/office/drawing/2014/main" id="{35690669-AC7C-4B18-829C-5D319A012473}"/>
              </a:ext>
            </a:extLst>
          </p:cNvPr>
          <p:cNvSpPr/>
          <p:nvPr/>
        </p:nvSpPr>
        <p:spPr>
          <a:xfrm>
            <a:off x="7356855" y="4326475"/>
            <a:ext cx="714485" cy="35763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900" dirty="0">
                <a:latin typeface="UD デジタル 教科書体 NK-B" panose="02020700000000000000" pitchFamily="18" charset="-128"/>
                <a:ea typeface="UD デジタル 教科書体 NK-B" panose="02020700000000000000" pitchFamily="18" charset="-128"/>
              </a:rPr>
              <a:t>↑</a:t>
            </a:r>
            <a:r>
              <a:rPr kumimoji="1" lang="en-US" altLang="ja-JP" sz="900" dirty="0">
                <a:latin typeface="UD デジタル 教科書体 NK-B" panose="02020700000000000000" pitchFamily="18" charset="-128"/>
                <a:ea typeface="UD デジタル 教科書体 NK-B" panose="02020700000000000000" pitchFamily="18" charset="-128"/>
              </a:rPr>
              <a:t>Shift</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0" name="四角形: 角を丸くする 19">
            <a:extLst>
              <a:ext uri="{FF2B5EF4-FFF2-40B4-BE49-F238E27FC236}">
                <a16:creationId xmlns:a16="http://schemas.microsoft.com/office/drawing/2014/main" id="{A5E606F0-0DCC-4E5C-8FE5-621C035F7FF1}"/>
              </a:ext>
            </a:extLst>
          </p:cNvPr>
          <p:cNvSpPr/>
          <p:nvPr/>
        </p:nvSpPr>
        <p:spPr>
          <a:xfrm>
            <a:off x="10411191" y="3831667"/>
            <a:ext cx="616844" cy="53457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900" dirty="0">
                <a:latin typeface="UD デジタル 教科書体 NK-B" panose="02020700000000000000" pitchFamily="18" charset="-128"/>
                <a:ea typeface="UD デジタル 教科書体 NK-B" panose="02020700000000000000" pitchFamily="18" charset="-128"/>
              </a:rPr>
              <a:t>Enter</a:t>
            </a:r>
          </a:p>
          <a:p>
            <a:pPr algn="ct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9" name="矢印: 折線 8">
            <a:extLst>
              <a:ext uri="{FF2B5EF4-FFF2-40B4-BE49-F238E27FC236}">
                <a16:creationId xmlns:a16="http://schemas.microsoft.com/office/drawing/2014/main" id="{FD5D4132-ADB7-4F85-8508-284205FF401D}"/>
              </a:ext>
            </a:extLst>
          </p:cNvPr>
          <p:cNvSpPr/>
          <p:nvPr/>
        </p:nvSpPr>
        <p:spPr>
          <a:xfrm flipH="1" flipV="1">
            <a:off x="10667016" y="4130976"/>
            <a:ext cx="123492" cy="110002"/>
          </a:xfrm>
          <a:prstGeom prst="bentArrow">
            <a:avLst>
              <a:gd name="adj1" fmla="val 8143"/>
              <a:gd name="adj2" fmla="val 25000"/>
              <a:gd name="adj3" fmla="val 4935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chemeClr val="tx1"/>
              </a:solidFill>
            </a:endParaRPr>
          </a:p>
        </p:txBody>
      </p:sp>
      <p:pic>
        <p:nvPicPr>
          <p:cNvPr id="4" name="図 3">
            <a:extLst>
              <a:ext uri="{FF2B5EF4-FFF2-40B4-BE49-F238E27FC236}">
                <a16:creationId xmlns:a16="http://schemas.microsoft.com/office/drawing/2014/main" id="{5DB885AA-E830-40B5-BAF1-864C47EB0734}"/>
              </a:ext>
            </a:extLst>
          </p:cNvPr>
          <p:cNvPicPr>
            <a:picLocks noChangeAspect="1"/>
          </p:cNvPicPr>
          <p:nvPr/>
        </p:nvPicPr>
        <p:blipFill>
          <a:blip r:embed="rId5"/>
          <a:stretch>
            <a:fillRect/>
          </a:stretch>
        </p:blipFill>
        <p:spPr>
          <a:xfrm>
            <a:off x="2115031" y="4338784"/>
            <a:ext cx="3497906" cy="47917"/>
          </a:xfrm>
          <a:prstGeom prst="rect">
            <a:avLst/>
          </a:prstGeom>
        </p:spPr>
      </p:pic>
    </p:spTree>
    <p:extLst>
      <p:ext uri="{BB962C8B-B14F-4D97-AF65-F5344CB8AC3E}">
        <p14:creationId xmlns:p14="http://schemas.microsoft.com/office/powerpoint/2010/main" val="247709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313D4E0F-DCA2-4171-B91C-8C4B485B1D55}"/>
              </a:ext>
            </a:extLst>
          </p:cNvPr>
          <p:cNvPicPr>
            <a:picLocks noChangeAspect="1"/>
          </p:cNvPicPr>
          <p:nvPr/>
        </p:nvPicPr>
        <p:blipFill rotWithShape="1">
          <a:blip r:embed="rId3"/>
          <a:srcRect t="1329" r="1948" b="2460"/>
          <a:stretch/>
        </p:blipFill>
        <p:spPr>
          <a:xfrm>
            <a:off x="6217529" y="34503"/>
            <a:ext cx="5731826" cy="6634557"/>
          </a:xfrm>
          <a:prstGeom prst="rect">
            <a:avLst/>
          </a:prstGeom>
        </p:spPr>
      </p:pic>
      <p:pic>
        <p:nvPicPr>
          <p:cNvPr id="12" name="図 11">
            <a:extLst>
              <a:ext uri="{FF2B5EF4-FFF2-40B4-BE49-F238E27FC236}">
                <a16:creationId xmlns:a16="http://schemas.microsoft.com/office/drawing/2014/main" id="{84F03436-245F-4144-9975-FDC9232B1778}"/>
              </a:ext>
            </a:extLst>
          </p:cNvPr>
          <p:cNvPicPr>
            <a:picLocks noChangeAspect="1"/>
          </p:cNvPicPr>
          <p:nvPr/>
        </p:nvPicPr>
        <p:blipFill rotWithShape="1">
          <a:blip r:embed="rId4"/>
          <a:srcRect r="13312" b="8776"/>
          <a:stretch/>
        </p:blipFill>
        <p:spPr>
          <a:xfrm>
            <a:off x="652555" y="1724935"/>
            <a:ext cx="5579201" cy="4757145"/>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7" name="吹き出し: 角を丸めた四角形 6">
            <a:extLst>
              <a:ext uri="{FF2B5EF4-FFF2-40B4-BE49-F238E27FC236}">
                <a16:creationId xmlns:a16="http://schemas.microsoft.com/office/drawing/2014/main" id="{FBDD3257-331C-4A2D-BA69-74402DCFD439}"/>
              </a:ext>
            </a:extLst>
          </p:cNvPr>
          <p:cNvSpPr/>
          <p:nvPr/>
        </p:nvSpPr>
        <p:spPr>
          <a:xfrm>
            <a:off x="7621949" y="1122887"/>
            <a:ext cx="2691945" cy="602048"/>
          </a:xfrm>
          <a:prstGeom prst="wedgeRoundRectCallout">
            <a:avLst>
              <a:gd name="adj1" fmla="val -54860"/>
              <a:gd name="adj2" fmla="val -5016"/>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これ買ったんだ！</a:t>
            </a:r>
          </a:p>
        </p:txBody>
      </p:sp>
      <p:sp>
        <p:nvSpPr>
          <p:cNvPr id="9" name="吹き出し: 角を丸めた四角形 8">
            <a:extLst>
              <a:ext uri="{FF2B5EF4-FFF2-40B4-BE49-F238E27FC236}">
                <a16:creationId xmlns:a16="http://schemas.microsoft.com/office/drawing/2014/main" id="{5A695961-E821-4A4A-83A5-9EB4A2940407}"/>
              </a:ext>
            </a:extLst>
          </p:cNvPr>
          <p:cNvSpPr/>
          <p:nvPr/>
        </p:nvSpPr>
        <p:spPr>
          <a:xfrm>
            <a:off x="7617135" y="2839137"/>
            <a:ext cx="2536721" cy="496412"/>
          </a:xfrm>
          <a:prstGeom prst="wedgeRoundRectCallout">
            <a:avLst>
              <a:gd name="adj1" fmla="val 58532"/>
              <a:gd name="adj2" fmla="val -821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その服やばい</a:t>
            </a:r>
          </a:p>
        </p:txBody>
      </p:sp>
      <p:sp>
        <p:nvSpPr>
          <p:cNvPr id="10" name="吹き出し: 角を丸めた四角形 9">
            <a:extLst>
              <a:ext uri="{FF2B5EF4-FFF2-40B4-BE49-F238E27FC236}">
                <a16:creationId xmlns:a16="http://schemas.microsoft.com/office/drawing/2014/main" id="{6EF71D9F-23AF-43DB-A6B5-09BF943DB4BC}"/>
              </a:ext>
            </a:extLst>
          </p:cNvPr>
          <p:cNvSpPr/>
          <p:nvPr/>
        </p:nvSpPr>
        <p:spPr>
          <a:xfrm>
            <a:off x="7763698" y="3522452"/>
            <a:ext cx="3658805" cy="751372"/>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えっ。</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何でそんなこと言うの！</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1" name="吹き出し: 角を丸めた四角形 10">
            <a:extLst>
              <a:ext uri="{FF2B5EF4-FFF2-40B4-BE49-F238E27FC236}">
                <a16:creationId xmlns:a16="http://schemas.microsoft.com/office/drawing/2014/main" id="{70F69B57-1F1C-48AA-8ED1-E282ED0EC90B}"/>
              </a:ext>
            </a:extLst>
          </p:cNvPr>
          <p:cNvSpPr/>
          <p:nvPr/>
        </p:nvSpPr>
        <p:spPr>
          <a:xfrm>
            <a:off x="7510271" y="4576203"/>
            <a:ext cx="2696759" cy="960796"/>
          </a:xfrm>
          <a:prstGeom prst="wedgeRoundRectCallout">
            <a:avLst>
              <a:gd name="adj1" fmla="val 57997"/>
              <a:gd name="adj2" fmla="val 908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3" name="四角形: 角を丸くする 12">
            <a:extLst>
              <a:ext uri="{FF2B5EF4-FFF2-40B4-BE49-F238E27FC236}">
                <a16:creationId xmlns:a16="http://schemas.microsoft.com/office/drawing/2014/main" id="{7AC5D9FB-7ACC-41DB-9E8F-D79644C0D774}"/>
              </a:ext>
            </a:extLst>
          </p:cNvPr>
          <p:cNvSpPr/>
          <p:nvPr/>
        </p:nvSpPr>
        <p:spPr>
          <a:xfrm>
            <a:off x="6774346" y="1119970"/>
            <a:ext cx="735925" cy="447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4" name="四角形: 角を丸くする 13">
            <a:extLst>
              <a:ext uri="{FF2B5EF4-FFF2-40B4-BE49-F238E27FC236}">
                <a16:creationId xmlns:a16="http://schemas.microsoft.com/office/drawing/2014/main" id="{7E1E9163-3DC2-49E8-998D-7BC4AC36381C}"/>
              </a:ext>
            </a:extLst>
          </p:cNvPr>
          <p:cNvSpPr/>
          <p:nvPr/>
        </p:nvSpPr>
        <p:spPr>
          <a:xfrm>
            <a:off x="10586055" y="2839137"/>
            <a:ext cx="793433" cy="38093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5" name="矢印: 右 4">
            <a:extLst>
              <a:ext uri="{FF2B5EF4-FFF2-40B4-BE49-F238E27FC236}">
                <a16:creationId xmlns:a16="http://schemas.microsoft.com/office/drawing/2014/main" id="{12A9DE24-6947-4A81-9B3C-6840CCF1D207}"/>
              </a:ext>
            </a:extLst>
          </p:cNvPr>
          <p:cNvSpPr/>
          <p:nvPr/>
        </p:nvSpPr>
        <p:spPr>
          <a:xfrm rot="10800000">
            <a:off x="5252271" y="3335549"/>
            <a:ext cx="645459" cy="55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A9D67210-4533-4852-B7A8-1FC6CE80AACB}"/>
              </a:ext>
            </a:extLst>
          </p:cNvPr>
          <p:cNvSpPr/>
          <p:nvPr/>
        </p:nvSpPr>
        <p:spPr>
          <a:xfrm rot="10800000">
            <a:off x="5259838" y="1950684"/>
            <a:ext cx="595023" cy="417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0212D2DD-10AA-4947-AF7D-1E3EC417ADB7}"/>
              </a:ext>
            </a:extLst>
          </p:cNvPr>
          <p:cNvSpPr/>
          <p:nvPr/>
        </p:nvSpPr>
        <p:spPr>
          <a:xfrm rot="10800000">
            <a:off x="5234619" y="1891029"/>
            <a:ext cx="645459" cy="5513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68AA24CA-8F03-4C68-875E-1141FCA28728}"/>
              </a:ext>
            </a:extLst>
          </p:cNvPr>
          <p:cNvSpPr/>
          <p:nvPr/>
        </p:nvSpPr>
        <p:spPr>
          <a:xfrm>
            <a:off x="6774346" y="3522452"/>
            <a:ext cx="735925" cy="447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FA06E679-D1BA-40F4-AEAA-BF1B7DECEDD2}"/>
              </a:ext>
            </a:extLst>
          </p:cNvPr>
          <p:cNvSpPr/>
          <p:nvPr/>
        </p:nvSpPr>
        <p:spPr>
          <a:xfrm>
            <a:off x="10572298" y="4576203"/>
            <a:ext cx="793433" cy="38093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pic>
        <p:nvPicPr>
          <p:cNvPr id="22" name="図 21">
            <a:extLst>
              <a:ext uri="{FF2B5EF4-FFF2-40B4-BE49-F238E27FC236}">
                <a16:creationId xmlns:a16="http://schemas.microsoft.com/office/drawing/2014/main" id="{D4530110-1EF1-4B49-A2D5-82E886173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05762">
            <a:off x="8067562" y="1745993"/>
            <a:ext cx="1258052" cy="1169989"/>
          </a:xfrm>
          <a:prstGeom prst="rect">
            <a:avLst/>
          </a:prstGeom>
        </p:spPr>
      </p:pic>
    </p:spTree>
    <p:extLst>
      <p:ext uri="{BB962C8B-B14F-4D97-AF65-F5344CB8AC3E}">
        <p14:creationId xmlns:p14="http://schemas.microsoft.com/office/powerpoint/2010/main" val="126568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61256"/>
            <a:ext cx="5462954" cy="1082563"/>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18" name="テキスト ボックス 17">
            <a:extLst>
              <a:ext uri="{FF2B5EF4-FFF2-40B4-BE49-F238E27FC236}">
                <a16:creationId xmlns:a16="http://schemas.microsoft.com/office/drawing/2014/main" id="{96E18AB6-068C-4F75-97EB-C1CE141D947D}"/>
              </a:ext>
            </a:extLst>
          </p:cNvPr>
          <p:cNvSpPr txBox="1"/>
          <p:nvPr/>
        </p:nvSpPr>
        <p:spPr>
          <a:xfrm>
            <a:off x="6303725" y="1691260"/>
            <a:ext cx="5637865" cy="4031873"/>
          </a:xfrm>
          <a:prstGeom prst="rect">
            <a:avLst/>
          </a:prstGeom>
          <a:noFill/>
          <a:ln>
            <a:solidFill>
              <a:schemeClr val="tx1"/>
            </a:solidFill>
          </a:ln>
        </p:spPr>
        <p:txBody>
          <a:bodyPr wrap="square" rtlCol="0">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ポイント</a:t>
            </a:r>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・１つ～２つ　ニコマーク</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・３つ　　　ニコニコマーク</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よいところなども伝えよう！</a:t>
            </a:r>
            <a:endParaRPr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47AA1DE1-F9D4-476C-9CFF-86552BDDDEC1}"/>
              </a:ext>
            </a:extLst>
          </p:cNvPr>
          <p:cNvPicPr>
            <a:picLocks noChangeAspect="1"/>
          </p:cNvPicPr>
          <p:nvPr/>
        </p:nvPicPr>
        <p:blipFill>
          <a:blip r:embed="rId3"/>
          <a:stretch>
            <a:fillRect/>
          </a:stretch>
        </p:blipFill>
        <p:spPr>
          <a:xfrm>
            <a:off x="503257" y="1691260"/>
            <a:ext cx="5592743" cy="4920458"/>
          </a:xfrm>
          <a:prstGeom prst="rect">
            <a:avLst/>
          </a:prstGeom>
        </p:spPr>
      </p:pic>
      <p:sp>
        <p:nvSpPr>
          <p:cNvPr id="9" name="矢印: 左 8">
            <a:extLst>
              <a:ext uri="{FF2B5EF4-FFF2-40B4-BE49-F238E27FC236}">
                <a16:creationId xmlns:a16="http://schemas.microsoft.com/office/drawing/2014/main" id="{3379A8B9-F929-473B-A704-2D6536BED7A2}"/>
              </a:ext>
            </a:extLst>
          </p:cNvPr>
          <p:cNvSpPr/>
          <p:nvPr/>
        </p:nvSpPr>
        <p:spPr>
          <a:xfrm>
            <a:off x="5587429" y="4151489"/>
            <a:ext cx="615066" cy="4354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86501AF6-7A0E-42CE-8D7D-AD00435F8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122" y="1952021"/>
            <a:ext cx="959851" cy="961190"/>
          </a:xfrm>
          <a:prstGeom prst="rect">
            <a:avLst/>
          </a:prstGeom>
        </p:spPr>
      </p:pic>
      <p:pic>
        <p:nvPicPr>
          <p:cNvPr id="11" name="図 10">
            <a:extLst>
              <a:ext uri="{FF2B5EF4-FFF2-40B4-BE49-F238E27FC236}">
                <a16:creationId xmlns:a16="http://schemas.microsoft.com/office/drawing/2014/main" id="{25CA0403-A41A-4FF7-B9A1-24B81D7D7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1120" y="3403600"/>
            <a:ext cx="963853" cy="961190"/>
          </a:xfrm>
          <a:prstGeom prst="rect">
            <a:avLst/>
          </a:prstGeom>
        </p:spPr>
      </p:pic>
      <p:sp>
        <p:nvSpPr>
          <p:cNvPr id="10" name="矢印: 左 9">
            <a:extLst>
              <a:ext uri="{FF2B5EF4-FFF2-40B4-BE49-F238E27FC236}">
                <a16:creationId xmlns:a16="http://schemas.microsoft.com/office/drawing/2014/main" id="{56FD23E5-1ABD-47FD-B933-C694A6714D62}"/>
              </a:ext>
            </a:extLst>
          </p:cNvPr>
          <p:cNvSpPr/>
          <p:nvPr/>
        </p:nvSpPr>
        <p:spPr>
          <a:xfrm>
            <a:off x="5580743" y="4934359"/>
            <a:ext cx="615066" cy="4354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814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8">
                                            <p:txEl>
                                              <p:pRg st="6" end="6"/>
                                            </p:txEl>
                                          </p:spTgt>
                                        </p:tgtEl>
                                        <p:attrNameLst>
                                          <p:attrName>style.visibility</p:attrName>
                                        </p:attrNameLst>
                                      </p:cBhvr>
                                      <p:to>
                                        <p:strVal val="visible"/>
                                      </p:to>
                                    </p:set>
                                    <p:animEffect transition="in" filter="fade">
                                      <p:cBhvr>
                                        <p:cTn id="10" dur="500"/>
                                        <p:tgtEl>
                                          <p:spTgt spid="18">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232230" y="259218"/>
            <a:ext cx="8679542" cy="1158765"/>
          </a:xfrm>
          <a:prstGeom prst="wedgeRoundRectCallout">
            <a:avLst>
              <a:gd name="adj1" fmla="val 31004"/>
              <a:gd name="adj2" fmla="val 104937"/>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自分ができたポイントに、○を付けましょう。</a:t>
            </a:r>
          </a:p>
        </p:txBody>
      </p:sp>
      <p:pic>
        <p:nvPicPr>
          <p:cNvPr id="6" name="図 5">
            <a:extLst>
              <a:ext uri="{FF2B5EF4-FFF2-40B4-BE49-F238E27FC236}">
                <a16:creationId xmlns:a16="http://schemas.microsoft.com/office/drawing/2014/main" id="{969B0E2B-0072-4612-9D61-79EDA5818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4" y="2150708"/>
            <a:ext cx="10926192" cy="4343919"/>
          </a:xfrm>
          <a:prstGeom prst="rect">
            <a:avLst/>
          </a:prstGeom>
        </p:spPr>
      </p:pic>
      <p:pic>
        <p:nvPicPr>
          <p:cNvPr id="4" name="図 3">
            <a:extLst>
              <a:ext uri="{FF2B5EF4-FFF2-40B4-BE49-F238E27FC236}">
                <a16:creationId xmlns:a16="http://schemas.microsoft.com/office/drawing/2014/main" id="{215B0579-777A-42EC-9137-7230D6F1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7002" y="110893"/>
            <a:ext cx="1558450" cy="2039815"/>
          </a:xfrm>
          <a:prstGeom prst="rect">
            <a:avLst/>
          </a:prstGeom>
        </p:spPr>
      </p:pic>
    </p:spTree>
    <p:extLst>
      <p:ext uri="{BB962C8B-B14F-4D97-AF65-F5344CB8AC3E}">
        <p14:creationId xmlns:p14="http://schemas.microsoft.com/office/powerpoint/2010/main" val="354804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848140" y="259218"/>
            <a:ext cx="9422464" cy="721443"/>
          </a:xfrm>
          <a:prstGeom prst="wedgeRoundRectCallout">
            <a:avLst>
              <a:gd name="adj1" fmla="val 30931"/>
              <a:gd name="adj2" fmla="val 109132"/>
              <a:gd name="adj3" fmla="val 16667"/>
            </a:avLst>
          </a:prstGeom>
          <a:solidFill>
            <a:schemeClr val="bg1"/>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B" panose="02020700000000000000" pitchFamily="17" charset="-128"/>
                <a:ea typeface="UD デジタル 教科書体 N-B" panose="02020700000000000000" pitchFamily="17" charset="-128"/>
              </a:rPr>
              <a:t>２回目にがんばりたいポイントに○を付けましょう。</a:t>
            </a:r>
          </a:p>
        </p:txBody>
      </p:sp>
      <p:sp>
        <p:nvSpPr>
          <p:cNvPr id="4" name="吹き出し: 角を丸めた四角形 3">
            <a:extLst>
              <a:ext uri="{FF2B5EF4-FFF2-40B4-BE49-F238E27FC236}">
                <a16:creationId xmlns:a16="http://schemas.microsoft.com/office/drawing/2014/main" id="{28B1F760-88CC-4D38-9588-0C12040F36EC}"/>
              </a:ext>
            </a:extLst>
          </p:cNvPr>
          <p:cNvSpPr/>
          <p:nvPr/>
        </p:nvSpPr>
        <p:spPr>
          <a:xfrm>
            <a:off x="795132" y="6175513"/>
            <a:ext cx="9422464" cy="588119"/>
          </a:xfrm>
          <a:prstGeom prst="wedgeRoundRectCallout">
            <a:avLst>
              <a:gd name="adj1" fmla="val -36973"/>
              <a:gd name="adj2" fmla="val -109957"/>
              <a:gd name="adj3" fmla="val 16667"/>
            </a:avLst>
          </a:prstGeom>
          <a:solidFill>
            <a:schemeClr val="bg1"/>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B" panose="02020700000000000000" pitchFamily="17" charset="-128"/>
                <a:ea typeface="UD デジタル 教科書体 N-B" panose="02020700000000000000" pitchFamily="17" charset="-128"/>
              </a:rPr>
              <a:t>自分で見付けたポイントがあれば、書いてみましょう。</a:t>
            </a:r>
          </a:p>
        </p:txBody>
      </p:sp>
      <p:pic>
        <p:nvPicPr>
          <p:cNvPr id="7" name="図 6">
            <a:extLst>
              <a:ext uri="{FF2B5EF4-FFF2-40B4-BE49-F238E27FC236}">
                <a16:creationId xmlns:a16="http://schemas.microsoft.com/office/drawing/2014/main" id="{0B14903F-5EBB-402D-B7B6-F0B20AB74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26" y="1580237"/>
            <a:ext cx="10674963" cy="4159381"/>
          </a:xfrm>
          <a:prstGeom prst="rect">
            <a:avLst/>
          </a:prstGeom>
        </p:spPr>
      </p:pic>
      <p:pic>
        <p:nvPicPr>
          <p:cNvPr id="5" name="図 4">
            <a:extLst>
              <a:ext uri="{FF2B5EF4-FFF2-40B4-BE49-F238E27FC236}">
                <a16:creationId xmlns:a16="http://schemas.microsoft.com/office/drawing/2014/main" id="{A5DB33E2-3981-4832-8615-DA93E966E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8501" y="49237"/>
            <a:ext cx="1407850" cy="1542137"/>
          </a:xfrm>
          <a:prstGeom prst="rect">
            <a:avLst/>
          </a:prstGeom>
        </p:spPr>
      </p:pic>
    </p:spTree>
    <p:extLst>
      <p:ext uri="{BB962C8B-B14F-4D97-AF65-F5344CB8AC3E}">
        <p14:creationId xmlns:p14="http://schemas.microsoft.com/office/powerpoint/2010/main" val="108915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234B99E-4DB1-4CC7-8B27-F5A543E38492}"/>
              </a:ext>
            </a:extLst>
          </p:cNvPr>
          <p:cNvPicPr>
            <a:picLocks noChangeAspect="1"/>
          </p:cNvPicPr>
          <p:nvPr/>
        </p:nvPicPr>
        <p:blipFill>
          <a:blip r:embed="rId3"/>
          <a:stretch>
            <a:fillRect/>
          </a:stretch>
        </p:blipFill>
        <p:spPr>
          <a:xfrm>
            <a:off x="6215174" y="145645"/>
            <a:ext cx="5976825" cy="6712355"/>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２回目</a:t>
            </a:r>
          </a:p>
        </p:txBody>
      </p:sp>
      <p:sp>
        <p:nvSpPr>
          <p:cNvPr id="12" name="吹き出し: 角を丸めた四角形 11">
            <a:extLst>
              <a:ext uri="{FF2B5EF4-FFF2-40B4-BE49-F238E27FC236}">
                <a16:creationId xmlns:a16="http://schemas.microsoft.com/office/drawing/2014/main" id="{716AA4CA-4B18-4157-A5C3-0EE9B8582851}"/>
              </a:ext>
            </a:extLst>
          </p:cNvPr>
          <p:cNvSpPr/>
          <p:nvPr/>
        </p:nvSpPr>
        <p:spPr>
          <a:xfrm>
            <a:off x="7592982" y="4272776"/>
            <a:ext cx="2531679" cy="1331643"/>
          </a:xfrm>
          <a:prstGeom prst="wedgeRoundRectCallout">
            <a:avLst>
              <a:gd name="adj1" fmla="val 79075"/>
              <a:gd name="adj2" fmla="val -2558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4" name="四角形: 角を丸くする 13">
            <a:extLst>
              <a:ext uri="{FF2B5EF4-FFF2-40B4-BE49-F238E27FC236}">
                <a16:creationId xmlns:a16="http://schemas.microsoft.com/office/drawing/2014/main" id="{F5F8A1F2-D79B-48CB-9B25-B8C8F794E1D1}"/>
              </a:ext>
            </a:extLst>
          </p:cNvPr>
          <p:cNvSpPr/>
          <p:nvPr/>
        </p:nvSpPr>
        <p:spPr>
          <a:xfrm>
            <a:off x="6773424" y="1221971"/>
            <a:ext cx="735925" cy="4692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5" name="四角形: 角を丸くする 14">
            <a:extLst>
              <a:ext uri="{FF2B5EF4-FFF2-40B4-BE49-F238E27FC236}">
                <a16:creationId xmlns:a16="http://schemas.microsoft.com/office/drawing/2014/main" id="{495C6C15-6040-43E1-B1CE-7D7D17405CE3}"/>
              </a:ext>
            </a:extLst>
          </p:cNvPr>
          <p:cNvSpPr/>
          <p:nvPr/>
        </p:nvSpPr>
        <p:spPr>
          <a:xfrm>
            <a:off x="10857016" y="2180230"/>
            <a:ext cx="793433" cy="52939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19" name="吹き出し: 角を丸めた四角形 18">
            <a:extLst>
              <a:ext uri="{FF2B5EF4-FFF2-40B4-BE49-F238E27FC236}">
                <a16:creationId xmlns:a16="http://schemas.microsoft.com/office/drawing/2014/main" id="{14A6F495-A2E4-4F4B-AD91-F2B8B208D5C3}"/>
              </a:ext>
            </a:extLst>
          </p:cNvPr>
          <p:cNvSpPr/>
          <p:nvPr/>
        </p:nvSpPr>
        <p:spPr>
          <a:xfrm>
            <a:off x="7768158" y="1137389"/>
            <a:ext cx="3689641" cy="920371"/>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相談にのってくれて</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ありがとう</a:t>
            </a:r>
          </a:p>
        </p:txBody>
      </p:sp>
      <p:sp>
        <p:nvSpPr>
          <p:cNvPr id="21" name="吹き出し: 角を丸めた四角形 20">
            <a:extLst>
              <a:ext uri="{FF2B5EF4-FFF2-40B4-BE49-F238E27FC236}">
                <a16:creationId xmlns:a16="http://schemas.microsoft.com/office/drawing/2014/main" id="{6052519A-B3CE-4119-87C8-F9009713D6C7}"/>
              </a:ext>
            </a:extLst>
          </p:cNvPr>
          <p:cNvSpPr/>
          <p:nvPr/>
        </p:nvSpPr>
        <p:spPr>
          <a:xfrm>
            <a:off x="7113494" y="2189859"/>
            <a:ext cx="3427065" cy="793893"/>
          </a:xfrm>
          <a:prstGeom prst="wedgeRoundRectCallout">
            <a:avLst>
              <a:gd name="adj1" fmla="val 55847"/>
              <a:gd name="adj2" fmla="val -12300"/>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a:latin typeface="UD デジタル 教科書体 N-B" panose="02020700000000000000" pitchFamily="17" charset="-128"/>
                <a:ea typeface="UD デジタル 教科書体 N-B" panose="02020700000000000000" pitchFamily="17" charset="-128"/>
              </a:rPr>
              <a:t>何言ってるの。</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kumimoji="1" lang="ja-JP" altLang="en-US" sz="2400" b="1" dirty="0">
                <a:latin typeface="UD デジタル 教科書体 N-B" panose="02020700000000000000" pitchFamily="17" charset="-128"/>
                <a:ea typeface="UD デジタル 教科書体 N-B" panose="02020700000000000000" pitchFamily="17" charset="-128"/>
              </a:rPr>
              <a:t>Ａさん友達じゃな</a:t>
            </a:r>
            <a:r>
              <a:rPr kumimoji="1" lang="ja-JP" altLang="en-US" sz="2400" dirty="0">
                <a:latin typeface="UD デジタル 教科書体 N-B" panose="02020700000000000000" pitchFamily="17" charset="-128"/>
                <a:ea typeface="UD デジタル 教科書体 N-B" panose="02020700000000000000" pitchFamily="17" charset="-128"/>
              </a:rPr>
              <a:t>い</a:t>
            </a:r>
          </a:p>
        </p:txBody>
      </p:sp>
      <p:sp>
        <p:nvSpPr>
          <p:cNvPr id="22" name="吹き出し: 角を丸めた四角形 21">
            <a:extLst>
              <a:ext uri="{FF2B5EF4-FFF2-40B4-BE49-F238E27FC236}">
                <a16:creationId xmlns:a16="http://schemas.microsoft.com/office/drawing/2014/main" id="{C5BB6AA7-B338-4789-B38D-768E285C11E9}"/>
              </a:ext>
            </a:extLst>
          </p:cNvPr>
          <p:cNvSpPr/>
          <p:nvPr/>
        </p:nvSpPr>
        <p:spPr>
          <a:xfrm>
            <a:off x="7827064" y="3125460"/>
            <a:ext cx="3571827" cy="793893"/>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なにそれ・・</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lang="ja-JP" altLang="en-US" sz="2400" dirty="0">
                <a:latin typeface="UD デジタル 教科書体 N-B" panose="02020700000000000000" pitchFamily="17" charset="-128"/>
                <a:ea typeface="UD デジタル 教科書体 N-B" panose="02020700000000000000" pitchFamily="17" charset="-128"/>
              </a:rPr>
              <a:t>どういうつもり。</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5" name="矢印: 左 4">
            <a:extLst>
              <a:ext uri="{FF2B5EF4-FFF2-40B4-BE49-F238E27FC236}">
                <a16:creationId xmlns:a16="http://schemas.microsoft.com/office/drawing/2014/main" id="{8C9A0E9E-E1B1-45B8-A80D-8F832B7D4596}"/>
              </a:ext>
            </a:extLst>
          </p:cNvPr>
          <p:cNvSpPr/>
          <p:nvPr/>
        </p:nvSpPr>
        <p:spPr>
          <a:xfrm>
            <a:off x="5127613" y="2583264"/>
            <a:ext cx="696685" cy="5227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左 19">
            <a:extLst>
              <a:ext uri="{FF2B5EF4-FFF2-40B4-BE49-F238E27FC236}">
                <a16:creationId xmlns:a16="http://schemas.microsoft.com/office/drawing/2014/main" id="{8D37FC4A-94DF-496A-A16B-DBEC89B041CA}"/>
              </a:ext>
            </a:extLst>
          </p:cNvPr>
          <p:cNvSpPr/>
          <p:nvPr/>
        </p:nvSpPr>
        <p:spPr>
          <a:xfrm>
            <a:off x="5127613" y="1794510"/>
            <a:ext cx="696685" cy="5264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左 7">
            <a:extLst>
              <a:ext uri="{FF2B5EF4-FFF2-40B4-BE49-F238E27FC236}">
                <a16:creationId xmlns:a16="http://schemas.microsoft.com/office/drawing/2014/main" id="{0DE893B7-DD33-416F-923E-1F6A09B67E05}"/>
              </a:ext>
            </a:extLst>
          </p:cNvPr>
          <p:cNvSpPr/>
          <p:nvPr/>
        </p:nvSpPr>
        <p:spPr>
          <a:xfrm>
            <a:off x="5123765" y="3331734"/>
            <a:ext cx="696685" cy="5264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7F0D6DE1-6E8C-4666-A21C-0E2E65B8EA68}"/>
              </a:ext>
            </a:extLst>
          </p:cNvPr>
          <p:cNvPicPr>
            <a:picLocks noChangeAspect="1"/>
          </p:cNvPicPr>
          <p:nvPr/>
        </p:nvPicPr>
        <p:blipFill>
          <a:blip r:embed="rId4"/>
          <a:stretch>
            <a:fillRect/>
          </a:stretch>
        </p:blipFill>
        <p:spPr>
          <a:xfrm>
            <a:off x="562844" y="1605177"/>
            <a:ext cx="5592743" cy="4920458"/>
          </a:xfrm>
          <a:prstGeom prst="rect">
            <a:avLst/>
          </a:prstGeom>
        </p:spPr>
      </p:pic>
      <p:sp>
        <p:nvSpPr>
          <p:cNvPr id="24" name="四角形: 角を丸くする 23">
            <a:extLst>
              <a:ext uri="{FF2B5EF4-FFF2-40B4-BE49-F238E27FC236}">
                <a16:creationId xmlns:a16="http://schemas.microsoft.com/office/drawing/2014/main" id="{B842BB68-4C38-4DF0-A1A2-C06621067471}"/>
              </a:ext>
            </a:extLst>
          </p:cNvPr>
          <p:cNvSpPr/>
          <p:nvPr/>
        </p:nvSpPr>
        <p:spPr>
          <a:xfrm>
            <a:off x="6773423" y="3133694"/>
            <a:ext cx="735925" cy="4692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5" name="四角形: 角を丸くする 24">
            <a:extLst>
              <a:ext uri="{FF2B5EF4-FFF2-40B4-BE49-F238E27FC236}">
                <a16:creationId xmlns:a16="http://schemas.microsoft.com/office/drawing/2014/main" id="{7C276204-9B53-430B-8529-615AF94C2B1C}"/>
              </a:ext>
            </a:extLst>
          </p:cNvPr>
          <p:cNvSpPr/>
          <p:nvPr/>
        </p:nvSpPr>
        <p:spPr>
          <a:xfrm>
            <a:off x="10876418" y="4272776"/>
            <a:ext cx="793433" cy="52939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781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5" grpId="1" animBg="1"/>
      <p:bldP spid="20" grpId="0" animBg="1"/>
      <p:bldP spid="8"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EC825C1-D19B-462C-B17C-617F2DE37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908" y="872323"/>
            <a:ext cx="5905615" cy="5905615"/>
          </a:xfrm>
          <a:prstGeom prst="rect">
            <a:avLst/>
          </a:prstGeom>
        </p:spPr>
      </p:pic>
      <p:sp>
        <p:nvSpPr>
          <p:cNvPr id="9" name="吹き出し: 角を丸めた四角形 8">
            <a:extLst>
              <a:ext uri="{FF2B5EF4-FFF2-40B4-BE49-F238E27FC236}">
                <a16:creationId xmlns:a16="http://schemas.microsoft.com/office/drawing/2014/main" id="{50ED190C-09C6-4A77-B452-1763A13B0A10}"/>
              </a:ext>
            </a:extLst>
          </p:cNvPr>
          <p:cNvSpPr/>
          <p:nvPr/>
        </p:nvSpPr>
        <p:spPr>
          <a:xfrm>
            <a:off x="206251" y="1857107"/>
            <a:ext cx="4173837" cy="3112477"/>
          </a:xfrm>
          <a:prstGeom prst="wedgeRoundRectCallout">
            <a:avLst>
              <a:gd name="adj1" fmla="val 2213"/>
              <a:gd name="adj2" fmla="val -49628"/>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人と人との</a:t>
            </a:r>
            <a:endParaRPr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コミュニケーションにおいて、話す人のどのような情報が聞く人の印象に影響するか。</a:t>
            </a:r>
            <a:endParaRPr kumimoji="1" lang="ja-JP" altLang="en-US" sz="2800" dirty="0">
              <a:solidFill>
                <a:schemeClr val="tx1"/>
              </a:solidFill>
            </a:endParaRPr>
          </a:p>
        </p:txBody>
      </p:sp>
      <p:sp>
        <p:nvSpPr>
          <p:cNvPr id="4" name="タイトル 1">
            <a:extLst>
              <a:ext uri="{FF2B5EF4-FFF2-40B4-BE49-F238E27FC236}">
                <a16:creationId xmlns:a16="http://schemas.microsoft.com/office/drawing/2014/main" id="{088820C4-8081-42AF-9188-9E91088A276E}"/>
              </a:ext>
            </a:extLst>
          </p:cNvPr>
          <p:cNvSpPr>
            <a:spLocks noGrp="1"/>
          </p:cNvSpPr>
          <p:nvPr>
            <p:ph type="title"/>
          </p:nvPr>
        </p:nvSpPr>
        <p:spPr>
          <a:xfrm>
            <a:off x="5598523" y="6239767"/>
            <a:ext cx="5629457" cy="393511"/>
          </a:xfrm>
        </p:spPr>
        <p:txBody>
          <a:bodyPr>
            <a:normAutofit fontScale="90000"/>
          </a:bodyPr>
          <a:lstStyle/>
          <a:p>
            <a:r>
              <a:rPr kumimoji="1" lang="ja-JP" altLang="en-US" sz="3600" dirty="0">
                <a:latin typeface="UD デジタル 教科書体 NK-B" panose="02020700000000000000" pitchFamily="18" charset="-128"/>
                <a:ea typeface="UD デジタル 教科書体 NK-B" panose="02020700000000000000" pitchFamily="18" charset="-128"/>
              </a:rPr>
              <a:t>　　聞く人　　　　　　　話す人</a:t>
            </a:r>
          </a:p>
        </p:txBody>
      </p:sp>
      <p:sp>
        <p:nvSpPr>
          <p:cNvPr id="2" name="思考の吹き出し: 雲形 1">
            <a:extLst>
              <a:ext uri="{FF2B5EF4-FFF2-40B4-BE49-F238E27FC236}">
                <a16:creationId xmlns:a16="http://schemas.microsoft.com/office/drawing/2014/main" id="{DEBA59CA-CE4B-4B64-A363-EDC57F120721}"/>
              </a:ext>
            </a:extLst>
          </p:cNvPr>
          <p:cNvSpPr/>
          <p:nvPr/>
        </p:nvSpPr>
        <p:spPr>
          <a:xfrm>
            <a:off x="6876027" y="166664"/>
            <a:ext cx="2359378" cy="1399922"/>
          </a:xfrm>
          <a:prstGeom prst="cloudCallout">
            <a:avLst>
              <a:gd name="adj1" fmla="val -25456"/>
              <a:gd name="adj2" fmla="val 83317"/>
            </a:avLst>
          </a:prstGeom>
          <a:solidFill>
            <a:schemeClr val="bg1"/>
          </a:solidFill>
          <a:ln>
            <a:solidFill>
              <a:srgbClr val="1E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rPr>
              <a:t>この人は</a:t>
            </a:r>
            <a:endParaRPr lang="en-US" altLang="ja-JP"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endParaRPr>
          </a:p>
          <a:p>
            <a:r>
              <a:rPr lang="ja-JP" altLang="en-US"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rPr>
              <a:t>どんな感じの人？</a:t>
            </a:r>
            <a:endParaRPr lang="ja-JP" altLang="en-US" sz="2000" dirty="0">
              <a:solidFill>
                <a:schemeClr val="bg2">
                  <a:lumMod val="50000"/>
                </a:schemeClr>
              </a:solidFill>
            </a:endParaRPr>
          </a:p>
        </p:txBody>
      </p:sp>
    </p:spTree>
    <p:extLst>
      <p:ext uri="{BB962C8B-B14F-4D97-AF65-F5344CB8AC3E}">
        <p14:creationId xmlns:p14="http://schemas.microsoft.com/office/powerpoint/2010/main" val="325267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２回目</a:t>
            </a:r>
          </a:p>
        </p:txBody>
      </p:sp>
      <p:sp>
        <p:nvSpPr>
          <p:cNvPr id="18" name="テキスト ボックス 17">
            <a:extLst>
              <a:ext uri="{FF2B5EF4-FFF2-40B4-BE49-F238E27FC236}">
                <a16:creationId xmlns:a16="http://schemas.microsoft.com/office/drawing/2014/main" id="{96E18AB6-068C-4F75-97EB-C1CE141D947D}"/>
              </a:ext>
            </a:extLst>
          </p:cNvPr>
          <p:cNvSpPr txBox="1"/>
          <p:nvPr/>
        </p:nvSpPr>
        <p:spPr>
          <a:xfrm>
            <a:off x="6303725" y="1691260"/>
            <a:ext cx="5637865" cy="4031873"/>
          </a:xfrm>
          <a:prstGeom prst="rect">
            <a:avLst/>
          </a:prstGeom>
          <a:noFill/>
          <a:ln>
            <a:solidFill>
              <a:schemeClr val="tx1"/>
            </a:solidFill>
          </a:ln>
        </p:spPr>
        <p:txBody>
          <a:bodyPr wrap="square" rtlCol="0">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ポイント</a:t>
            </a:r>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・１つ～２つ　ニコマーク</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・３つ　　　ニコニコマーク</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よいところなども伝えよう！</a:t>
            </a:r>
            <a:endParaRPr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4" name="矢印: 左 3">
            <a:extLst>
              <a:ext uri="{FF2B5EF4-FFF2-40B4-BE49-F238E27FC236}">
                <a16:creationId xmlns:a16="http://schemas.microsoft.com/office/drawing/2014/main" id="{8926FA12-8906-4574-9044-07751FF1E9A1}"/>
              </a:ext>
            </a:extLst>
          </p:cNvPr>
          <p:cNvSpPr/>
          <p:nvPr/>
        </p:nvSpPr>
        <p:spPr>
          <a:xfrm>
            <a:off x="5594116" y="4182422"/>
            <a:ext cx="430905" cy="4499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B6A9B5C5-3938-4415-B5E3-ACA866D9648A}"/>
              </a:ext>
            </a:extLst>
          </p:cNvPr>
          <p:cNvPicPr>
            <a:picLocks noChangeAspect="1"/>
          </p:cNvPicPr>
          <p:nvPr/>
        </p:nvPicPr>
        <p:blipFill>
          <a:blip r:embed="rId3"/>
          <a:stretch>
            <a:fillRect/>
          </a:stretch>
        </p:blipFill>
        <p:spPr>
          <a:xfrm>
            <a:off x="88998" y="1691260"/>
            <a:ext cx="5592743" cy="4920458"/>
          </a:xfrm>
          <a:prstGeom prst="rect">
            <a:avLst/>
          </a:prstGeom>
        </p:spPr>
      </p:pic>
      <p:pic>
        <p:nvPicPr>
          <p:cNvPr id="2" name="図 1">
            <a:extLst>
              <a:ext uri="{FF2B5EF4-FFF2-40B4-BE49-F238E27FC236}">
                <a16:creationId xmlns:a16="http://schemas.microsoft.com/office/drawing/2014/main" id="{449E3FCC-9F38-48B2-9D14-77A3AE72AE79}"/>
              </a:ext>
            </a:extLst>
          </p:cNvPr>
          <p:cNvPicPr>
            <a:picLocks noChangeAspect="1"/>
          </p:cNvPicPr>
          <p:nvPr/>
        </p:nvPicPr>
        <p:blipFill>
          <a:blip r:embed="rId4"/>
          <a:stretch>
            <a:fillRect/>
          </a:stretch>
        </p:blipFill>
        <p:spPr>
          <a:xfrm>
            <a:off x="5579974" y="4979806"/>
            <a:ext cx="445047" cy="487722"/>
          </a:xfrm>
          <a:prstGeom prst="rect">
            <a:avLst/>
          </a:prstGeom>
        </p:spPr>
      </p:pic>
      <p:pic>
        <p:nvPicPr>
          <p:cNvPr id="11" name="図 10">
            <a:extLst>
              <a:ext uri="{FF2B5EF4-FFF2-40B4-BE49-F238E27FC236}">
                <a16:creationId xmlns:a16="http://schemas.microsoft.com/office/drawing/2014/main" id="{8766E2CD-C269-4FD0-A930-FEF0ABFE5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5122" y="1952021"/>
            <a:ext cx="959851" cy="961190"/>
          </a:xfrm>
          <a:prstGeom prst="rect">
            <a:avLst/>
          </a:prstGeom>
        </p:spPr>
      </p:pic>
      <p:pic>
        <p:nvPicPr>
          <p:cNvPr id="12" name="図 11">
            <a:extLst>
              <a:ext uri="{FF2B5EF4-FFF2-40B4-BE49-F238E27FC236}">
                <a16:creationId xmlns:a16="http://schemas.microsoft.com/office/drawing/2014/main" id="{8077BEAD-F54A-4CFD-A8F1-CB282C81C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1120" y="3403600"/>
            <a:ext cx="963853" cy="961190"/>
          </a:xfrm>
          <a:prstGeom prst="rect">
            <a:avLst/>
          </a:prstGeom>
        </p:spPr>
      </p:pic>
    </p:spTree>
    <p:extLst>
      <p:ext uri="{BB962C8B-B14F-4D97-AF65-F5344CB8AC3E}">
        <p14:creationId xmlns:p14="http://schemas.microsoft.com/office/powerpoint/2010/main" val="309561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8">
                                            <p:txEl>
                                              <p:pRg st="6" end="6"/>
                                            </p:txEl>
                                          </p:spTgt>
                                        </p:tgtEl>
                                        <p:attrNameLst>
                                          <p:attrName>style.visibility</p:attrName>
                                        </p:attrNameLst>
                                      </p:cBhvr>
                                      <p:to>
                                        <p:strVal val="visible"/>
                                      </p:to>
                                    </p:set>
                                    <p:animEffect transition="in" filter="fade">
                                      <p:cBhvr>
                                        <p:cTn id="10" dur="500"/>
                                        <p:tgtEl>
                                          <p:spTgt spid="1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2931886" y="259218"/>
            <a:ext cx="8945638" cy="1158765"/>
          </a:xfrm>
          <a:prstGeom prst="wedgeRoundRectCallout">
            <a:avLst>
              <a:gd name="adj1" fmla="val 34744"/>
              <a:gd name="adj2" fmla="val 95110"/>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自分ができたポイントに、○を付けましょう。</a:t>
            </a:r>
          </a:p>
        </p:txBody>
      </p:sp>
      <p:pic>
        <p:nvPicPr>
          <p:cNvPr id="4" name="図 3">
            <a:extLst>
              <a:ext uri="{FF2B5EF4-FFF2-40B4-BE49-F238E27FC236}">
                <a16:creationId xmlns:a16="http://schemas.microsoft.com/office/drawing/2014/main" id="{731519E0-58B1-4AD1-ADE7-13B27A900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39" y="1995181"/>
            <a:ext cx="11352158" cy="4499446"/>
          </a:xfrm>
          <a:prstGeom prst="rect">
            <a:avLst/>
          </a:prstGeom>
        </p:spPr>
      </p:pic>
      <p:pic>
        <p:nvPicPr>
          <p:cNvPr id="5" name="図 4">
            <a:extLst>
              <a:ext uri="{FF2B5EF4-FFF2-40B4-BE49-F238E27FC236}">
                <a16:creationId xmlns:a16="http://schemas.microsoft.com/office/drawing/2014/main" id="{7E454E70-7B5F-44A0-BCFE-4B8C34A7F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83" y="51408"/>
            <a:ext cx="1485073" cy="1943773"/>
          </a:xfrm>
          <a:prstGeom prst="rect">
            <a:avLst/>
          </a:prstGeom>
        </p:spPr>
      </p:pic>
    </p:spTree>
    <p:extLst>
      <p:ext uri="{BB962C8B-B14F-4D97-AF65-F5344CB8AC3E}">
        <p14:creationId xmlns:p14="http://schemas.microsoft.com/office/powerpoint/2010/main" val="4252639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9DF68E5-E996-4692-9E33-3CAECF455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103" y="635262"/>
            <a:ext cx="8558923" cy="5678452"/>
          </a:xfrm>
          <a:prstGeom prst="rect">
            <a:avLst/>
          </a:prstGeom>
        </p:spPr>
      </p:pic>
      <p:sp>
        <p:nvSpPr>
          <p:cNvPr id="6" name="吹き出し: 角を丸めた四角形 5">
            <a:extLst>
              <a:ext uri="{FF2B5EF4-FFF2-40B4-BE49-F238E27FC236}">
                <a16:creationId xmlns:a16="http://schemas.microsoft.com/office/drawing/2014/main" id="{B15F2B1F-AEA7-42AF-88E1-80D91DD1171A}"/>
              </a:ext>
            </a:extLst>
          </p:cNvPr>
          <p:cNvSpPr/>
          <p:nvPr/>
        </p:nvSpPr>
        <p:spPr>
          <a:xfrm>
            <a:off x="351547" y="1848678"/>
            <a:ext cx="3445565" cy="2264637"/>
          </a:xfrm>
          <a:prstGeom prst="wedgeRoundRectCallout">
            <a:avLst>
              <a:gd name="adj1" fmla="val 63580"/>
              <a:gd name="adj2" fmla="val -19353"/>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（１）～（４）まで</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あてはまるマークに○を付けましょう。</a:t>
            </a:r>
          </a:p>
        </p:txBody>
      </p:sp>
      <p:pic>
        <p:nvPicPr>
          <p:cNvPr id="3" name="図 2">
            <a:extLst>
              <a:ext uri="{FF2B5EF4-FFF2-40B4-BE49-F238E27FC236}">
                <a16:creationId xmlns:a16="http://schemas.microsoft.com/office/drawing/2014/main" id="{5E1C8411-98CD-4A67-9FB4-70982B3300CF}"/>
              </a:ext>
            </a:extLst>
          </p:cNvPr>
          <p:cNvPicPr>
            <a:picLocks noChangeAspect="1"/>
          </p:cNvPicPr>
          <p:nvPr/>
        </p:nvPicPr>
        <p:blipFill>
          <a:blip r:embed="rId4"/>
          <a:stretch>
            <a:fillRect/>
          </a:stretch>
        </p:blipFill>
        <p:spPr>
          <a:xfrm>
            <a:off x="2914650" y="4765848"/>
            <a:ext cx="1188823" cy="1547866"/>
          </a:xfrm>
          <a:prstGeom prst="rect">
            <a:avLst/>
          </a:prstGeom>
        </p:spPr>
      </p:pic>
    </p:spTree>
    <p:extLst>
      <p:ext uri="{BB962C8B-B14F-4D97-AF65-F5344CB8AC3E}">
        <p14:creationId xmlns:p14="http://schemas.microsoft.com/office/powerpoint/2010/main" val="425558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吹き出し: 角を丸めた四角形 5">
            <a:extLst>
              <a:ext uri="{FF2B5EF4-FFF2-40B4-BE49-F238E27FC236}">
                <a16:creationId xmlns:a16="http://schemas.microsoft.com/office/drawing/2014/main" id="{B15F2B1F-AEA7-42AF-88E1-80D91DD1171A}"/>
              </a:ext>
            </a:extLst>
          </p:cNvPr>
          <p:cNvSpPr/>
          <p:nvPr/>
        </p:nvSpPr>
        <p:spPr>
          <a:xfrm>
            <a:off x="1458000" y="1005840"/>
            <a:ext cx="9796154" cy="1577089"/>
          </a:xfrm>
          <a:prstGeom prst="wedgeRoundRectCallout">
            <a:avLst>
              <a:gd name="adj1" fmla="val 31728"/>
              <a:gd name="adj2" fmla="val 85744"/>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UD デジタル 教科書体 N-B" panose="02020700000000000000" pitchFamily="17" charset="-128"/>
                <a:ea typeface="UD デジタル 教科書体 N-B" panose="02020700000000000000" pitchFamily="17" charset="-128"/>
              </a:rPr>
              <a:t>気付いたことや分かったこと、感じたことを書きましょう。</a:t>
            </a:r>
            <a:endParaRPr kumimoji="1" lang="en-US" altLang="ja-JP" sz="2800" dirty="0">
              <a:latin typeface="UD デジタル 教科書体 N-B" panose="02020700000000000000" pitchFamily="17" charset="-128"/>
              <a:ea typeface="UD デジタル 教科書体 N-B" panose="02020700000000000000" pitchFamily="17" charset="-128"/>
            </a:endParaRPr>
          </a:p>
        </p:txBody>
      </p:sp>
      <p:pic>
        <p:nvPicPr>
          <p:cNvPr id="2" name="図 1">
            <a:extLst>
              <a:ext uri="{FF2B5EF4-FFF2-40B4-BE49-F238E27FC236}">
                <a16:creationId xmlns:a16="http://schemas.microsoft.com/office/drawing/2014/main" id="{3479E0E1-397B-4A70-BD76-0EA3FA83B9F6}"/>
              </a:ext>
            </a:extLst>
          </p:cNvPr>
          <p:cNvPicPr>
            <a:picLocks noChangeAspect="1"/>
          </p:cNvPicPr>
          <p:nvPr/>
        </p:nvPicPr>
        <p:blipFill>
          <a:blip r:embed="rId3"/>
          <a:stretch>
            <a:fillRect/>
          </a:stretch>
        </p:blipFill>
        <p:spPr>
          <a:xfrm>
            <a:off x="872780" y="3429000"/>
            <a:ext cx="10868646" cy="3127927"/>
          </a:xfrm>
          <a:prstGeom prst="rect">
            <a:avLst/>
          </a:prstGeom>
        </p:spPr>
      </p:pic>
    </p:spTree>
    <p:extLst>
      <p:ext uri="{BB962C8B-B14F-4D97-AF65-F5344CB8AC3E}">
        <p14:creationId xmlns:p14="http://schemas.microsoft.com/office/powerpoint/2010/main" val="249164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BE3CABE-99FF-4E46-B15A-BCB637C62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635" y="640075"/>
            <a:ext cx="6182729" cy="6217925"/>
          </a:xfrm>
          <a:prstGeom prst="rect">
            <a:avLst/>
          </a:prstGeom>
        </p:spPr>
      </p:pic>
      <p:sp>
        <p:nvSpPr>
          <p:cNvPr id="2" name="タイトル 1">
            <a:extLst>
              <a:ext uri="{FF2B5EF4-FFF2-40B4-BE49-F238E27FC236}">
                <a16:creationId xmlns:a16="http://schemas.microsoft.com/office/drawing/2014/main" id="{A1B76417-E362-4F78-9B10-6DB33CAB382B}"/>
              </a:ext>
            </a:extLst>
          </p:cNvPr>
          <p:cNvSpPr>
            <a:spLocks noGrp="1"/>
          </p:cNvSpPr>
          <p:nvPr>
            <p:ph type="title"/>
          </p:nvPr>
        </p:nvSpPr>
        <p:spPr>
          <a:xfrm>
            <a:off x="198783" y="227140"/>
            <a:ext cx="4793974" cy="132556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メラビアンの法則</a:t>
            </a:r>
          </a:p>
        </p:txBody>
      </p:sp>
      <p:sp>
        <p:nvSpPr>
          <p:cNvPr id="6" name="楕円 5">
            <a:extLst>
              <a:ext uri="{FF2B5EF4-FFF2-40B4-BE49-F238E27FC236}">
                <a16:creationId xmlns:a16="http://schemas.microsoft.com/office/drawing/2014/main" id="{5C1D6435-AD84-4D67-BACC-974F78CA5EEF}"/>
              </a:ext>
            </a:extLst>
          </p:cNvPr>
          <p:cNvSpPr/>
          <p:nvPr/>
        </p:nvSpPr>
        <p:spPr>
          <a:xfrm>
            <a:off x="3645434" y="3239590"/>
            <a:ext cx="1903843" cy="20979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円形 10">
            <a:extLst>
              <a:ext uri="{FF2B5EF4-FFF2-40B4-BE49-F238E27FC236}">
                <a16:creationId xmlns:a16="http://schemas.microsoft.com/office/drawing/2014/main" id="{C7FBF09C-FD74-4D11-B027-46D0118F6A98}"/>
              </a:ext>
            </a:extLst>
          </p:cNvPr>
          <p:cNvSpPr/>
          <p:nvPr/>
        </p:nvSpPr>
        <p:spPr>
          <a:xfrm>
            <a:off x="6096000" y="2713111"/>
            <a:ext cx="2656115" cy="2006117"/>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a:ln>
                  <a:solidFill>
                    <a:schemeClr val="accent2"/>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 </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視覚</a:t>
            </a:r>
            <a:endParaRPr kumimoji="1"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５５％</a:t>
            </a:r>
          </a:p>
        </p:txBody>
      </p:sp>
      <p:sp>
        <p:nvSpPr>
          <p:cNvPr id="9" name="吹き出し: 円形 8">
            <a:extLst>
              <a:ext uri="{FF2B5EF4-FFF2-40B4-BE49-F238E27FC236}">
                <a16:creationId xmlns:a16="http://schemas.microsoft.com/office/drawing/2014/main" id="{9AB87B65-C6F4-4164-922C-72118AA4F20B}"/>
              </a:ext>
            </a:extLst>
          </p:cNvPr>
          <p:cNvSpPr/>
          <p:nvPr/>
        </p:nvSpPr>
        <p:spPr>
          <a:xfrm>
            <a:off x="3063407" y="2745978"/>
            <a:ext cx="2656114" cy="2006117"/>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a:ln>
                  <a:solidFill>
                    <a:schemeClr val="accent2"/>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 </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聴覚</a:t>
            </a:r>
            <a:endParaRPr kumimoji="1"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３８</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a:t>
            </a:r>
          </a:p>
        </p:txBody>
      </p:sp>
      <p:sp>
        <p:nvSpPr>
          <p:cNvPr id="7" name="テキスト ボックス 6">
            <a:extLst>
              <a:ext uri="{FF2B5EF4-FFF2-40B4-BE49-F238E27FC236}">
                <a16:creationId xmlns:a16="http://schemas.microsoft.com/office/drawing/2014/main" id="{4F4A1B06-9C05-4A60-A7B8-936D72F70844}"/>
              </a:ext>
            </a:extLst>
          </p:cNvPr>
          <p:cNvSpPr txBox="1"/>
          <p:nvPr/>
        </p:nvSpPr>
        <p:spPr>
          <a:xfrm>
            <a:off x="9052135" y="4451420"/>
            <a:ext cx="3084844" cy="1200329"/>
          </a:xfrm>
          <a:prstGeom prst="rect">
            <a:avLst/>
          </a:prstGeom>
          <a:noFill/>
        </p:spPr>
        <p:txBody>
          <a:bodyPr wrap="square" rtlCol="0">
            <a:spAutoFit/>
          </a:bodyPr>
          <a:lstStyle/>
          <a:p>
            <a:r>
              <a:rPr kumimoji="1" lang="ja-JP" altLang="en-US" sz="3600" b="1" dirty="0">
                <a:latin typeface="UD デジタル 教科書体 N-R" panose="02020400000000000000" pitchFamily="17" charset="-128"/>
                <a:ea typeface="UD デジタル 教科書体 N-R" panose="02020400000000000000" pitchFamily="17" charset="-128"/>
              </a:rPr>
              <a:t>見た目、表情</a:t>
            </a:r>
            <a:endParaRPr kumimoji="1" lang="en-US" altLang="ja-JP" sz="3600" b="1" dirty="0">
              <a:latin typeface="UD デジタル 教科書体 N-R" panose="02020400000000000000" pitchFamily="17" charset="-128"/>
              <a:ea typeface="UD デジタル 教科書体 N-R" panose="02020400000000000000" pitchFamily="17" charset="-128"/>
            </a:endParaRPr>
          </a:p>
          <a:p>
            <a:r>
              <a:rPr lang="ja-JP" altLang="en-US" sz="3600" b="1" dirty="0">
                <a:latin typeface="UD デジタル 教科書体 N-R" panose="02020400000000000000" pitchFamily="17" charset="-128"/>
                <a:ea typeface="UD デジタル 教科書体 N-R" panose="02020400000000000000" pitchFamily="17" charset="-128"/>
              </a:rPr>
              <a:t>しぐさ、視線</a:t>
            </a:r>
            <a:endParaRPr kumimoji="1" lang="ja-JP" altLang="en-US" sz="3600" b="1" dirty="0">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C567B0ED-37C4-4D05-86FC-D788CF77FA17}"/>
              </a:ext>
            </a:extLst>
          </p:cNvPr>
          <p:cNvSpPr txBox="1"/>
          <p:nvPr/>
        </p:nvSpPr>
        <p:spPr>
          <a:xfrm>
            <a:off x="351583" y="4497004"/>
            <a:ext cx="3084844" cy="1200329"/>
          </a:xfrm>
          <a:prstGeom prst="rect">
            <a:avLst/>
          </a:prstGeom>
          <a:noFill/>
        </p:spPr>
        <p:txBody>
          <a:bodyPr wrap="square" rtlCol="0">
            <a:spAutoFit/>
          </a:bodyPr>
          <a:lstStyle/>
          <a:p>
            <a:r>
              <a:rPr lang="ja-JP" altLang="en-US" sz="3600" b="1" dirty="0">
                <a:latin typeface="UD デジタル 教科書体 N-R" panose="02020400000000000000" pitchFamily="17" charset="-128"/>
                <a:ea typeface="UD デジタル 教科書体 N-R" panose="02020400000000000000" pitchFamily="17" charset="-128"/>
              </a:rPr>
              <a:t>声の大きさ</a:t>
            </a:r>
            <a:endParaRPr lang="en-US" altLang="ja-JP" sz="3600" b="1" dirty="0">
              <a:latin typeface="UD デジタル 教科書体 N-R" panose="02020400000000000000" pitchFamily="17" charset="-128"/>
              <a:ea typeface="UD デジタル 教科書体 N-R" panose="02020400000000000000" pitchFamily="17" charset="-128"/>
            </a:endParaRPr>
          </a:p>
          <a:p>
            <a:r>
              <a:rPr kumimoji="1" lang="ja-JP" altLang="en-US" sz="3600" b="1" dirty="0">
                <a:latin typeface="UD デジタル 教科書体 N-R" panose="02020400000000000000" pitchFamily="17" charset="-128"/>
                <a:ea typeface="UD デジタル 教科書体 N-R" panose="02020400000000000000" pitchFamily="17" charset="-128"/>
              </a:rPr>
              <a:t>トーン、速さ</a:t>
            </a:r>
            <a:endParaRPr kumimoji="1" lang="en-US" altLang="ja-JP" sz="3600" b="1" dirty="0">
              <a:latin typeface="UD デジタル 教科書体 N-R" panose="02020400000000000000" pitchFamily="17" charset="-128"/>
              <a:ea typeface="UD デジタル 教科書体 N-R" panose="02020400000000000000" pitchFamily="17" charset="-128"/>
            </a:endParaRPr>
          </a:p>
        </p:txBody>
      </p:sp>
      <p:sp>
        <p:nvSpPr>
          <p:cNvPr id="14" name="吹き出し: 円形 13">
            <a:extLst>
              <a:ext uri="{FF2B5EF4-FFF2-40B4-BE49-F238E27FC236}">
                <a16:creationId xmlns:a16="http://schemas.microsoft.com/office/drawing/2014/main" id="{D3FD027F-8965-4C94-92A9-02F8810816C5}"/>
              </a:ext>
            </a:extLst>
          </p:cNvPr>
          <p:cNvSpPr/>
          <p:nvPr/>
        </p:nvSpPr>
        <p:spPr>
          <a:xfrm>
            <a:off x="3774066" y="865007"/>
            <a:ext cx="3747249" cy="1708262"/>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話の内容</a:t>
            </a:r>
            <a:endParaRPr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pPr algn="ctr"/>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７％</a:t>
            </a:r>
          </a:p>
        </p:txBody>
      </p:sp>
      <p:pic>
        <p:nvPicPr>
          <p:cNvPr id="1028" name="Picture 4" descr="https://1.bp.blogspot.com/-eFhIZotUMZE/XAnwLoGiCrI/AAAAAAABQu8/C0Lr0JtHfTM1I1ZJl877s43-8FDgu_mdgCLcBGAs/s800/sense_gokan_woman2_choukaku.png">
            <a:extLst>
              <a:ext uri="{FF2B5EF4-FFF2-40B4-BE49-F238E27FC236}">
                <a16:creationId xmlns:a16="http://schemas.microsoft.com/office/drawing/2014/main" id="{8D99CE73-961A-4344-B471-7E94E7249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16" y="2399045"/>
            <a:ext cx="1733097" cy="2097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bp.blogspot.com/-jpRjpuGOcas/XAnwIRCqK6I/AAAAAAABQuQ/B5t2x9gqXP8hgHzAMMYJwms6YEXrlzsEwCLcBGAs/s800/sense_gokan_man1_shikaku.png">
            <a:extLst>
              <a:ext uri="{FF2B5EF4-FFF2-40B4-BE49-F238E27FC236}">
                <a16:creationId xmlns:a16="http://schemas.microsoft.com/office/drawing/2014/main" id="{551A567E-0815-48E3-97EE-C483786ED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6790" y="2399044"/>
            <a:ext cx="1733097" cy="209796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7B84AF8F-4CF4-437A-8872-0FB07BB7D977}"/>
              </a:ext>
            </a:extLst>
          </p:cNvPr>
          <p:cNvGrpSpPr/>
          <p:nvPr/>
        </p:nvGrpSpPr>
        <p:grpSpPr>
          <a:xfrm>
            <a:off x="6576113" y="101439"/>
            <a:ext cx="1999621" cy="1603470"/>
            <a:chOff x="6645998" y="81901"/>
            <a:chExt cx="1999621" cy="1603470"/>
          </a:xfrm>
        </p:grpSpPr>
        <p:pic>
          <p:nvPicPr>
            <p:cNvPr id="1034" name="Picture 10" descr="https://3.bp.blogspot.com/-YM6xc7-ds7A/Urlmi93MA4I/AAAAAAAAcHM/c6z2wUO_OnI/s800/fukidashi_bw03.png">
              <a:extLst>
                <a:ext uri="{FF2B5EF4-FFF2-40B4-BE49-F238E27FC236}">
                  <a16:creationId xmlns:a16="http://schemas.microsoft.com/office/drawing/2014/main" id="{8C86D9FC-8234-413C-BFCF-E901B067B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998" y="81901"/>
              <a:ext cx="1999621" cy="1603470"/>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79784FDF-E894-41AB-9282-1CF8687A9C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7260573" y="179302"/>
              <a:ext cx="743409" cy="1291183"/>
            </a:xfrm>
            <a:prstGeom prst="rect">
              <a:avLst/>
            </a:prstGeom>
          </p:spPr>
        </p:pic>
      </p:grpSp>
    </p:spTree>
    <p:extLst>
      <p:ext uri="{BB962C8B-B14F-4D97-AF65-F5344CB8AC3E}">
        <p14:creationId xmlns:p14="http://schemas.microsoft.com/office/powerpoint/2010/main" val="130911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F27D2-D3F7-4112-8642-0DDE8CFCE2A5}"/>
              </a:ext>
            </a:extLst>
          </p:cNvPr>
          <p:cNvSpPr>
            <a:spLocks noGrp="1"/>
          </p:cNvSpPr>
          <p:nvPr>
            <p:ph type="title"/>
          </p:nvPr>
        </p:nvSpPr>
        <p:spPr>
          <a:xfrm>
            <a:off x="594652" y="725424"/>
            <a:ext cx="11672047" cy="1325563"/>
          </a:xfrm>
        </p:spPr>
        <p:txBody>
          <a:bodyPr/>
          <a:lstStyle/>
          <a:p>
            <a:r>
              <a:rPr lang="ja-JP" altLang="en-US" dirty="0">
                <a:latin typeface="UD デジタル 教科書体 NP-B" panose="02020700000000000000" pitchFamily="18" charset="-128"/>
                <a:ea typeface="UD デジタル 教科書体 NP-B" panose="02020700000000000000" pitchFamily="18" charset="-128"/>
              </a:rPr>
              <a:t>　　　</a:t>
            </a:r>
            <a:r>
              <a:rPr kumimoji="1" lang="ja-JP" altLang="en-US" sz="6600" dirty="0">
                <a:latin typeface="UD デジタル 教科書体 NP-B" panose="02020700000000000000" pitchFamily="18" charset="-128"/>
                <a:ea typeface="UD デジタル 教科書体 NP-B" panose="02020700000000000000" pitchFamily="18" charset="-128"/>
              </a:rPr>
              <a:t>これはきものです。</a:t>
            </a:r>
            <a:endParaRPr kumimoji="1" lang="ja-JP" altLang="en-US" sz="6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タイトル 1">
            <a:extLst>
              <a:ext uri="{FF2B5EF4-FFF2-40B4-BE49-F238E27FC236}">
                <a16:creationId xmlns:a16="http://schemas.microsoft.com/office/drawing/2014/main" id="{5C116B3F-2B11-4D55-8FC3-49C487C7B673}"/>
              </a:ext>
            </a:extLst>
          </p:cNvPr>
          <p:cNvSpPr txBox="1">
            <a:spLocks/>
          </p:cNvSpPr>
          <p:nvPr/>
        </p:nvSpPr>
        <p:spPr>
          <a:xfrm>
            <a:off x="552504" y="2541647"/>
            <a:ext cx="116720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　　　</a:t>
            </a:r>
            <a:r>
              <a:rPr lang="ja-JP" altLang="en-US" sz="6600" dirty="0">
                <a:latin typeface="UD デジタル 教科書体 NP-B" panose="02020700000000000000" pitchFamily="18" charset="-128"/>
                <a:ea typeface="UD デジタル 教科書体 NP-B" panose="02020700000000000000" pitchFamily="18" charset="-128"/>
              </a:rPr>
              <a:t>これ、</a:t>
            </a:r>
            <a:r>
              <a:rPr lang="ja-JP" altLang="en-US" sz="6600" dirty="0">
                <a:solidFill>
                  <a:srgbClr val="FF5050"/>
                </a:solidFill>
                <a:latin typeface="UD デジタル 教科書体 NP-B" panose="02020700000000000000" pitchFamily="18" charset="-128"/>
                <a:ea typeface="UD デジタル 教科書体 NP-B" panose="02020700000000000000" pitchFamily="18" charset="-128"/>
              </a:rPr>
              <a:t>はきもの</a:t>
            </a:r>
            <a:r>
              <a:rPr lang="ja-JP" altLang="en-US" sz="6600" dirty="0">
                <a:latin typeface="UD デジタル 教科書体 NP-B" panose="02020700000000000000" pitchFamily="18" charset="-128"/>
                <a:ea typeface="UD デジタル 教科書体 NP-B" panose="02020700000000000000" pitchFamily="18" charset="-128"/>
              </a:rPr>
              <a:t>です。</a:t>
            </a:r>
            <a:endParaRPr lang="ja-JP" altLang="en-US" sz="6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タイトル 1">
            <a:extLst>
              <a:ext uri="{FF2B5EF4-FFF2-40B4-BE49-F238E27FC236}">
                <a16:creationId xmlns:a16="http://schemas.microsoft.com/office/drawing/2014/main" id="{24C53D0E-65CC-4A2F-AFC6-6FD3A49D53DC}"/>
              </a:ext>
            </a:extLst>
          </p:cNvPr>
          <p:cNvSpPr txBox="1">
            <a:spLocks/>
          </p:cNvSpPr>
          <p:nvPr/>
        </p:nvSpPr>
        <p:spPr>
          <a:xfrm>
            <a:off x="594652" y="4357870"/>
            <a:ext cx="116720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　　　</a:t>
            </a:r>
            <a:r>
              <a:rPr lang="ja-JP" altLang="en-US" sz="6600" dirty="0">
                <a:latin typeface="UD デジタル 教科書体 NP-B" panose="02020700000000000000" pitchFamily="18" charset="-128"/>
                <a:ea typeface="UD デジタル 教科書体 NP-B" panose="02020700000000000000" pitchFamily="18" charset="-128"/>
              </a:rPr>
              <a:t>これは、</a:t>
            </a:r>
            <a:r>
              <a:rPr lang="ja-JP" altLang="en-US" sz="6600" dirty="0">
                <a:solidFill>
                  <a:srgbClr val="FF5050"/>
                </a:solidFill>
                <a:latin typeface="UD デジタル 教科書体 NP-B" panose="02020700000000000000" pitchFamily="18" charset="-128"/>
                <a:ea typeface="UD デジタル 教科書体 NP-B" panose="02020700000000000000" pitchFamily="18" charset="-128"/>
              </a:rPr>
              <a:t>きもの</a:t>
            </a:r>
            <a:r>
              <a:rPr lang="ja-JP" altLang="en-US" sz="6600" dirty="0">
                <a:latin typeface="UD デジタル 教科書体 NP-B" panose="02020700000000000000" pitchFamily="18" charset="-128"/>
                <a:ea typeface="UD デジタル 教科書体 NP-B" panose="02020700000000000000" pitchFamily="18" charset="-128"/>
              </a:rPr>
              <a:t>です。</a:t>
            </a:r>
            <a:endParaRPr lang="ja-JP" altLang="en-US" sz="66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3753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F27D2-D3F7-4112-8642-0DDE8CFCE2A5}"/>
              </a:ext>
            </a:extLst>
          </p:cNvPr>
          <p:cNvSpPr>
            <a:spLocks noGrp="1"/>
          </p:cNvSpPr>
          <p:nvPr>
            <p:ph type="title"/>
          </p:nvPr>
        </p:nvSpPr>
        <p:spPr>
          <a:xfrm>
            <a:off x="1029658" y="1450632"/>
            <a:ext cx="11672047" cy="1325563"/>
          </a:xfrm>
        </p:spPr>
        <p:txBody>
          <a:bodyPr/>
          <a:lstStyle/>
          <a:p>
            <a:r>
              <a:rPr kumimoji="1" lang="ja-JP" altLang="en-US" dirty="0">
                <a:latin typeface="UD デジタル 教科書体 NP-B" panose="02020700000000000000" pitchFamily="18" charset="-128"/>
                <a:ea typeface="UD デジタル 教科書体 NP-B" panose="02020700000000000000" pitchFamily="18" charset="-128"/>
              </a:rPr>
              <a:t>・「あ」で始まる２文字の言葉は。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タイトル 1">
            <a:extLst>
              <a:ext uri="{FF2B5EF4-FFF2-40B4-BE49-F238E27FC236}">
                <a16:creationId xmlns:a16="http://schemas.microsoft.com/office/drawing/2014/main" id="{02B0E8E7-E447-40B1-847E-53F2686B8D0B}"/>
              </a:ext>
            </a:extLst>
          </p:cNvPr>
          <p:cNvSpPr txBox="1">
            <a:spLocks/>
          </p:cNvSpPr>
          <p:nvPr/>
        </p:nvSpPr>
        <p:spPr>
          <a:xfrm>
            <a:off x="1029659" y="2873551"/>
            <a:ext cx="1167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・「かわいい」で思いうかべるものは。</a:t>
            </a:r>
            <a:endParaRPr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タイトル 1">
            <a:extLst>
              <a:ext uri="{FF2B5EF4-FFF2-40B4-BE49-F238E27FC236}">
                <a16:creationId xmlns:a16="http://schemas.microsoft.com/office/drawing/2014/main" id="{A32C64BA-06C2-4464-9BDF-7A6B76C3C6BF}"/>
              </a:ext>
            </a:extLst>
          </p:cNvPr>
          <p:cNvSpPr txBox="1">
            <a:spLocks/>
          </p:cNvSpPr>
          <p:nvPr/>
        </p:nvSpPr>
        <p:spPr>
          <a:xfrm>
            <a:off x="1029658" y="4101758"/>
            <a:ext cx="11474823" cy="2030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・「何で来るの」とメールで聞かれたら</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dirty="0">
                <a:latin typeface="UD デジタル 教科書体 NP-B" panose="02020700000000000000" pitchFamily="18" charset="-128"/>
                <a:ea typeface="UD デジタル 教科書体 NP-B" panose="02020700000000000000" pitchFamily="18" charset="-128"/>
              </a:rPr>
              <a:t>何と答える。</a:t>
            </a:r>
          </a:p>
        </p:txBody>
      </p:sp>
      <p:sp>
        <p:nvSpPr>
          <p:cNvPr id="8" name="テキスト ボックス 7">
            <a:extLst>
              <a:ext uri="{FF2B5EF4-FFF2-40B4-BE49-F238E27FC236}">
                <a16:creationId xmlns:a16="http://schemas.microsoft.com/office/drawing/2014/main" id="{52457C49-8ACC-4318-8533-75ABDFFCB5C4}"/>
              </a:ext>
            </a:extLst>
          </p:cNvPr>
          <p:cNvSpPr txBox="1"/>
          <p:nvPr/>
        </p:nvSpPr>
        <p:spPr>
          <a:xfrm>
            <a:off x="1338470" y="451808"/>
            <a:ext cx="9753600" cy="769441"/>
          </a:xfrm>
          <a:prstGeom prst="rect">
            <a:avLst/>
          </a:prstGeom>
          <a:noFill/>
          <a:ln>
            <a:solidFill>
              <a:schemeClr val="tx1"/>
            </a:solidFill>
          </a:ln>
        </p:spPr>
        <p:txBody>
          <a:bodyPr wrap="square" rtlCol="0">
            <a:spAutoFit/>
          </a:bodyPr>
          <a:lstStyle/>
          <a:p>
            <a:r>
              <a:rPr kumimoji="1" lang="ja-JP" altLang="en-US" sz="4400" b="1" dirty="0">
                <a:latin typeface="UD デジタル 教科書体 N-B" panose="02020700000000000000" pitchFamily="17" charset="-128"/>
                <a:ea typeface="UD デジタル 教科書体 N-B" panose="02020700000000000000" pitchFamily="17" charset="-128"/>
              </a:rPr>
              <a:t>　　　連想ゲームをしてみよう！</a:t>
            </a:r>
          </a:p>
        </p:txBody>
      </p:sp>
    </p:spTree>
    <p:extLst>
      <p:ext uri="{BB962C8B-B14F-4D97-AF65-F5344CB8AC3E}">
        <p14:creationId xmlns:p14="http://schemas.microsoft.com/office/powerpoint/2010/main" val="23284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88A1926-F8A6-4665-B30C-E859BD912741}"/>
              </a:ext>
            </a:extLst>
          </p:cNvPr>
          <p:cNvPicPr>
            <a:picLocks noChangeAspect="1"/>
          </p:cNvPicPr>
          <p:nvPr/>
        </p:nvPicPr>
        <p:blipFill>
          <a:blip r:embed="rId3"/>
          <a:stretch>
            <a:fillRect/>
          </a:stretch>
        </p:blipFill>
        <p:spPr>
          <a:xfrm>
            <a:off x="8426824" y="187912"/>
            <a:ext cx="3765176" cy="6482176"/>
          </a:xfrm>
          <a:prstGeom prst="rect">
            <a:avLst/>
          </a:prstGeom>
        </p:spPr>
      </p:pic>
      <p:pic>
        <p:nvPicPr>
          <p:cNvPr id="3" name="図 2">
            <a:extLst>
              <a:ext uri="{FF2B5EF4-FFF2-40B4-BE49-F238E27FC236}">
                <a16:creationId xmlns:a16="http://schemas.microsoft.com/office/drawing/2014/main" id="{774C1ED8-1C1B-421E-A988-08887FCB1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6871" y="1973943"/>
            <a:ext cx="3585129" cy="3835106"/>
          </a:xfrm>
          <a:prstGeom prst="rect">
            <a:avLst/>
          </a:prstGeom>
        </p:spPr>
      </p:pic>
      <p:sp>
        <p:nvSpPr>
          <p:cNvPr id="6" name="吹き出し: 角を丸めた四角形 5">
            <a:extLst>
              <a:ext uri="{FF2B5EF4-FFF2-40B4-BE49-F238E27FC236}">
                <a16:creationId xmlns:a16="http://schemas.microsoft.com/office/drawing/2014/main" id="{7F23DA3E-BD14-45E2-AAA4-5C3AF90D4D2F}"/>
              </a:ext>
            </a:extLst>
          </p:cNvPr>
          <p:cNvSpPr/>
          <p:nvPr/>
        </p:nvSpPr>
        <p:spPr>
          <a:xfrm>
            <a:off x="326554" y="525018"/>
            <a:ext cx="8161781" cy="2690191"/>
          </a:xfrm>
          <a:prstGeom prst="wedgeRoundRectCallout">
            <a:avLst>
              <a:gd name="adj1" fmla="val 60138"/>
              <a:gd name="adj2" fmla="val 3523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tx1"/>
                </a:solidFill>
                <a:latin typeface="UD デジタル 教科書体 NP-B" panose="02020700000000000000" pitchFamily="18" charset="-128"/>
                <a:ea typeface="UD デジタル 教科書体 NP-B" panose="02020700000000000000" pitchFamily="18" charset="-128"/>
              </a:rPr>
              <a:t>トラブルを解決するための練習をしよう！</a:t>
            </a:r>
          </a:p>
        </p:txBody>
      </p:sp>
    </p:spTree>
    <p:extLst>
      <p:ext uri="{BB962C8B-B14F-4D97-AF65-F5344CB8AC3E}">
        <p14:creationId xmlns:p14="http://schemas.microsoft.com/office/powerpoint/2010/main" val="255394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6" name="正方形/長方形 5">
            <a:extLst>
              <a:ext uri="{FF2B5EF4-FFF2-40B4-BE49-F238E27FC236}">
                <a16:creationId xmlns:a16="http://schemas.microsoft.com/office/drawing/2014/main" id="{B5726682-D8F6-4124-9900-D8FA6EF9B701}"/>
              </a:ext>
            </a:extLst>
          </p:cNvPr>
          <p:cNvSpPr/>
          <p:nvPr/>
        </p:nvSpPr>
        <p:spPr>
          <a:xfrm>
            <a:off x="1669773" y="510752"/>
            <a:ext cx="9077739" cy="6298161"/>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15226"/>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6016000" y="2984025"/>
            <a:ext cx="3445305" cy="529390"/>
          </a:xfrm>
          <a:prstGeom prst="wedgeRoundRectCallout">
            <a:avLst>
              <a:gd name="adj1" fmla="val 54286"/>
              <a:gd name="adj2" fmla="val -653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えー！かわいくない</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975108" y="740861"/>
            <a:ext cx="3120892" cy="691240"/>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これもらったんだ</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848062" y="85999"/>
            <a:ext cx="793433"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①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812491" y="49087"/>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6" name="吹き出し: 角を丸めた四角形 15">
            <a:extLst>
              <a:ext uri="{FF2B5EF4-FFF2-40B4-BE49-F238E27FC236}">
                <a16:creationId xmlns:a16="http://schemas.microsoft.com/office/drawing/2014/main" id="{1C2B6892-8BC1-4D44-9EF2-ED58718D9C8D}"/>
              </a:ext>
            </a:extLst>
          </p:cNvPr>
          <p:cNvSpPr/>
          <p:nvPr/>
        </p:nvSpPr>
        <p:spPr>
          <a:xfrm>
            <a:off x="3188542" y="3914600"/>
            <a:ext cx="4274576" cy="529390"/>
          </a:xfrm>
          <a:prstGeom prst="wedgeRoundRectCallout">
            <a:avLst>
              <a:gd name="adj1" fmla="val -56211"/>
              <a:gd name="adj2" fmla="val -26361"/>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え。何でそんなこと言うの！</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8" name="四角形: 角を丸くする 17">
            <a:extLst>
              <a:ext uri="{FF2B5EF4-FFF2-40B4-BE49-F238E27FC236}">
                <a16:creationId xmlns:a16="http://schemas.microsoft.com/office/drawing/2014/main" id="{F951C608-06B8-41E6-B985-92C14AF2AD7B}"/>
              </a:ext>
            </a:extLst>
          </p:cNvPr>
          <p:cNvSpPr/>
          <p:nvPr/>
        </p:nvSpPr>
        <p:spPr>
          <a:xfrm>
            <a:off x="1770630" y="795513"/>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3000F0A9-68AF-4C51-BFF4-30EFA13E5362}"/>
              </a:ext>
            </a:extLst>
          </p:cNvPr>
          <p:cNvSpPr/>
          <p:nvPr/>
        </p:nvSpPr>
        <p:spPr>
          <a:xfrm>
            <a:off x="9672522" y="2928407"/>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43F034BD-F9DE-4901-ACF1-4D5EB6C8C3B4}"/>
              </a:ext>
            </a:extLst>
          </p:cNvPr>
          <p:cNvSpPr/>
          <p:nvPr/>
        </p:nvSpPr>
        <p:spPr>
          <a:xfrm>
            <a:off x="1791560" y="3917632"/>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6A1B9ED2-5D15-4936-96D8-4378A0503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428" y="860459"/>
            <a:ext cx="520494" cy="495554"/>
          </a:xfrm>
          <a:prstGeom prst="rect">
            <a:avLst/>
          </a:prstGeom>
        </p:spPr>
      </p:pic>
      <p:pic>
        <p:nvPicPr>
          <p:cNvPr id="3" name="図 2">
            <a:extLst>
              <a:ext uri="{FF2B5EF4-FFF2-40B4-BE49-F238E27FC236}">
                <a16:creationId xmlns:a16="http://schemas.microsoft.com/office/drawing/2014/main" id="{5133C6D1-A67F-41B7-8AD4-5560207C8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195" y="1549677"/>
            <a:ext cx="1018718" cy="1164249"/>
          </a:xfrm>
          <a:prstGeom prst="rect">
            <a:avLst/>
          </a:prstGeom>
        </p:spPr>
      </p:pic>
    </p:spTree>
    <p:extLst>
      <p:ext uri="{BB962C8B-B14F-4D97-AF65-F5344CB8AC3E}">
        <p14:creationId xmlns:p14="http://schemas.microsoft.com/office/powerpoint/2010/main" val="31355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6" name="正方形/長方形 5">
            <a:extLst>
              <a:ext uri="{FF2B5EF4-FFF2-40B4-BE49-F238E27FC236}">
                <a16:creationId xmlns:a16="http://schemas.microsoft.com/office/drawing/2014/main" id="{B5726682-D8F6-4124-9900-D8FA6EF9B701}"/>
              </a:ext>
            </a:extLst>
          </p:cNvPr>
          <p:cNvSpPr/>
          <p:nvPr/>
        </p:nvSpPr>
        <p:spPr>
          <a:xfrm>
            <a:off x="1669773" y="510752"/>
            <a:ext cx="9077739" cy="6298161"/>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15226"/>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6058204" y="2984025"/>
            <a:ext cx="3445305" cy="529390"/>
          </a:xfrm>
          <a:prstGeom prst="wedgeRoundRectCallout">
            <a:avLst>
              <a:gd name="adj1" fmla="val 54286"/>
              <a:gd name="adj2" fmla="val -653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えー！かわいくない</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930868" y="727460"/>
            <a:ext cx="3268226" cy="691240"/>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これもらったんだ</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5911608" y="5377118"/>
            <a:ext cx="3445305" cy="661572"/>
          </a:xfrm>
          <a:prstGeom prst="wedgeRoundRectCallout">
            <a:avLst>
              <a:gd name="adj1" fmla="val 59960"/>
              <a:gd name="adj2" fmla="val -1492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latin typeface="UD デジタル 教科書体 N-B" panose="02020700000000000000" pitchFamily="17" charset="-128"/>
                <a:ea typeface="UD デジタル 教科書体 N-B" panose="02020700000000000000" pitchFamily="17" charset="-128"/>
              </a:rPr>
              <a:t>そう思ってるからだよ。　　　　</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848062" y="85999"/>
            <a:ext cx="793433"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①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812491" y="49087"/>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6" name="吹き出し: 角を丸めた四角形 15">
            <a:extLst>
              <a:ext uri="{FF2B5EF4-FFF2-40B4-BE49-F238E27FC236}">
                <a16:creationId xmlns:a16="http://schemas.microsoft.com/office/drawing/2014/main" id="{1C2B6892-8BC1-4D44-9EF2-ED58718D9C8D}"/>
              </a:ext>
            </a:extLst>
          </p:cNvPr>
          <p:cNvSpPr/>
          <p:nvPr/>
        </p:nvSpPr>
        <p:spPr>
          <a:xfrm>
            <a:off x="3188542" y="3982602"/>
            <a:ext cx="4288023" cy="529390"/>
          </a:xfrm>
          <a:prstGeom prst="wedgeRoundRectCallout">
            <a:avLst>
              <a:gd name="adj1" fmla="val -56211"/>
              <a:gd name="adj2" fmla="val -26361"/>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え。何でそんなこと言うの！</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8" name="四角形: 角を丸くする 17">
            <a:extLst>
              <a:ext uri="{FF2B5EF4-FFF2-40B4-BE49-F238E27FC236}">
                <a16:creationId xmlns:a16="http://schemas.microsoft.com/office/drawing/2014/main" id="{F951C608-06B8-41E6-B985-92C14AF2AD7B}"/>
              </a:ext>
            </a:extLst>
          </p:cNvPr>
          <p:cNvSpPr/>
          <p:nvPr/>
        </p:nvSpPr>
        <p:spPr>
          <a:xfrm>
            <a:off x="1770630" y="795513"/>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3000F0A9-68AF-4C51-BFF4-30EFA13E5362}"/>
              </a:ext>
            </a:extLst>
          </p:cNvPr>
          <p:cNvSpPr/>
          <p:nvPr/>
        </p:nvSpPr>
        <p:spPr>
          <a:xfrm>
            <a:off x="9672522" y="2928407"/>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43F034BD-F9DE-4901-ACF1-4D5EB6C8C3B4}"/>
              </a:ext>
            </a:extLst>
          </p:cNvPr>
          <p:cNvSpPr/>
          <p:nvPr/>
        </p:nvSpPr>
        <p:spPr>
          <a:xfrm>
            <a:off x="1791560" y="3917632"/>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6A1B9ED2-5D15-4936-96D8-4378A0503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600" y="849819"/>
            <a:ext cx="520494" cy="495554"/>
          </a:xfrm>
          <a:prstGeom prst="rect">
            <a:avLst/>
          </a:prstGeom>
        </p:spPr>
      </p:pic>
      <p:sp>
        <p:nvSpPr>
          <p:cNvPr id="21" name="四角形: 角を丸くする 20">
            <a:extLst>
              <a:ext uri="{FF2B5EF4-FFF2-40B4-BE49-F238E27FC236}">
                <a16:creationId xmlns:a16="http://schemas.microsoft.com/office/drawing/2014/main" id="{F5853C21-0A6D-4740-B1E6-FF9773B84260}"/>
              </a:ext>
            </a:extLst>
          </p:cNvPr>
          <p:cNvSpPr/>
          <p:nvPr/>
        </p:nvSpPr>
        <p:spPr>
          <a:xfrm>
            <a:off x="9683265" y="5412175"/>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lang="ja-JP" altLang="en-US" sz="2000" dirty="0">
              <a:solidFill>
                <a:schemeClr val="tx1"/>
              </a:solidFill>
              <a:latin typeface="BIZ UDゴシック" panose="020B0400000000000000" pitchFamily="49" charset="-128"/>
              <a:ea typeface="BIZ UDゴシック" panose="020B0400000000000000" pitchFamily="49" charset="-128"/>
            </a:endParaRPr>
          </a:p>
        </p:txBody>
      </p:sp>
      <p:pic>
        <p:nvPicPr>
          <p:cNvPr id="23" name="図 22">
            <a:extLst>
              <a:ext uri="{FF2B5EF4-FFF2-40B4-BE49-F238E27FC236}">
                <a16:creationId xmlns:a16="http://schemas.microsoft.com/office/drawing/2014/main" id="{4928A5C8-C8E3-4143-9224-896DBE1CF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195" y="1549677"/>
            <a:ext cx="1018718" cy="1164249"/>
          </a:xfrm>
          <a:prstGeom prst="rect">
            <a:avLst/>
          </a:prstGeom>
        </p:spPr>
      </p:pic>
    </p:spTree>
    <p:extLst>
      <p:ext uri="{BB962C8B-B14F-4D97-AF65-F5344CB8AC3E}">
        <p14:creationId xmlns:p14="http://schemas.microsoft.com/office/powerpoint/2010/main" val="27229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6" name="正方形/長方形 5">
            <a:extLst>
              <a:ext uri="{FF2B5EF4-FFF2-40B4-BE49-F238E27FC236}">
                <a16:creationId xmlns:a16="http://schemas.microsoft.com/office/drawing/2014/main" id="{B5726682-D8F6-4124-9900-D8FA6EF9B701}"/>
              </a:ext>
            </a:extLst>
          </p:cNvPr>
          <p:cNvSpPr/>
          <p:nvPr/>
        </p:nvSpPr>
        <p:spPr>
          <a:xfrm>
            <a:off x="1669773" y="279919"/>
            <a:ext cx="9077739" cy="6419878"/>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3" y="-12530"/>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5800739" y="2848999"/>
            <a:ext cx="3445305" cy="461664"/>
          </a:xfrm>
          <a:prstGeom prst="wedgeRoundRectCallout">
            <a:avLst>
              <a:gd name="adj1" fmla="val 56628"/>
              <a:gd name="adj2" fmla="val -11018"/>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えー！かわいくない</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3075413" y="709169"/>
            <a:ext cx="3297252" cy="529389"/>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これもらったんだ</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5474030" y="4673614"/>
            <a:ext cx="3772014" cy="1582088"/>
          </a:xfrm>
          <a:prstGeom prst="wedgeRoundRectCallout">
            <a:avLst>
              <a:gd name="adj1" fmla="val 57903"/>
              <a:gd name="adj2" fmla="val -4371"/>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かわいいってことだよ。</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ごかいさせちゃったね。</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今度見せてね。</a:t>
            </a:r>
            <a:endParaRPr kumimoji="1" lang="en-US" altLang="ja-JP" sz="2400" dirty="0">
              <a:latin typeface="UD デジタル 教科書体 N-B" panose="02020700000000000000" pitchFamily="17" charset="-128"/>
              <a:ea typeface="UD デジタル 教科書体 N-B" panose="02020700000000000000" pitchFamily="17" charset="-128"/>
            </a:endParaRPr>
          </a:p>
          <a:p>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950824" y="79734"/>
            <a:ext cx="690672"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②</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812491" y="49087"/>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6" name="吹き出し: 角を丸めた四角形 15">
            <a:extLst>
              <a:ext uri="{FF2B5EF4-FFF2-40B4-BE49-F238E27FC236}">
                <a16:creationId xmlns:a16="http://schemas.microsoft.com/office/drawing/2014/main" id="{1C2B6892-8BC1-4D44-9EF2-ED58718D9C8D}"/>
              </a:ext>
            </a:extLst>
          </p:cNvPr>
          <p:cNvSpPr/>
          <p:nvPr/>
        </p:nvSpPr>
        <p:spPr>
          <a:xfrm>
            <a:off x="3018615" y="3612273"/>
            <a:ext cx="4363819" cy="529390"/>
          </a:xfrm>
          <a:prstGeom prst="wedgeRoundRectCallout">
            <a:avLst>
              <a:gd name="adj1" fmla="val -54956"/>
              <a:gd name="adj2" fmla="val -604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え。何でそんなこと言うの！</a:t>
            </a:r>
          </a:p>
        </p:txBody>
      </p:sp>
      <p:sp>
        <p:nvSpPr>
          <p:cNvPr id="2" name="四角形: 角を丸くする 1">
            <a:extLst>
              <a:ext uri="{FF2B5EF4-FFF2-40B4-BE49-F238E27FC236}">
                <a16:creationId xmlns:a16="http://schemas.microsoft.com/office/drawing/2014/main" id="{FC5849A9-A37A-455D-B15A-FADCB4CC79BE}"/>
              </a:ext>
            </a:extLst>
          </p:cNvPr>
          <p:cNvSpPr/>
          <p:nvPr/>
        </p:nvSpPr>
        <p:spPr>
          <a:xfrm>
            <a:off x="1743292" y="657287"/>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471C6A0F-2D32-4797-BA56-F9BA4AEA8198}"/>
              </a:ext>
            </a:extLst>
          </p:cNvPr>
          <p:cNvSpPr/>
          <p:nvPr/>
        </p:nvSpPr>
        <p:spPr>
          <a:xfrm>
            <a:off x="9622778" y="2766763"/>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21" name="四角形: 角を丸くする 20">
            <a:extLst>
              <a:ext uri="{FF2B5EF4-FFF2-40B4-BE49-F238E27FC236}">
                <a16:creationId xmlns:a16="http://schemas.microsoft.com/office/drawing/2014/main" id="{22D755E6-95B9-4549-86D1-F2FAD6DEA960}"/>
              </a:ext>
            </a:extLst>
          </p:cNvPr>
          <p:cNvSpPr/>
          <p:nvPr/>
        </p:nvSpPr>
        <p:spPr>
          <a:xfrm>
            <a:off x="1770631" y="3612273"/>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AB9EA94B-68DE-4ABC-B35E-9B12646E29CB}"/>
              </a:ext>
            </a:extLst>
          </p:cNvPr>
          <p:cNvSpPr/>
          <p:nvPr/>
        </p:nvSpPr>
        <p:spPr>
          <a:xfrm>
            <a:off x="9622778" y="5151591"/>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7AE4CA8E-FDFA-4ED0-8C57-5F69CAB3A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773" y="743031"/>
            <a:ext cx="532828" cy="461664"/>
          </a:xfrm>
          <a:prstGeom prst="rect">
            <a:avLst/>
          </a:prstGeom>
        </p:spPr>
      </p:pic>
      <p:pic>
        <p:nvPicPr>
          <p:cNvPr id="18" name="図 17">
            <a:extLst>
              <a:ext uri="{FF2B5EF4-FFF2-40B4-BE49-F238E27FC236}">
                <a16:creationId xmlns:a16="http://schemas.microsoft.com/office/drawing/2014/main" id="{41834420-8EEA-4A8D-8ADD-4318E2ABB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195" y="1549677"/>
            <a:ext cx="1018718" cy="1164249"/>
          </a:xfrm>
          <a:prstGeom prst="rect">
            <a:avLst/>
          </a:prstGeom>
        </p:spPr>
      </p:pic>
    </p:spTree>
    <p:extLst>
      <p:ext uri="{BB962C8B-B14F-4D97-AF65-F5344CB8AC3E}">
        <p14:creationId xmlns:p14="http://schemas.microsoft.com/office/powerpoint/2010/main" val="8948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3608</TotalTime>
  <Words>2348</Words>
  <Application>Microsoft Office PowerPoint</Application>
  <PresentationFormat>ワイド画面</PresentationFormat>
  <Paragraphs>310</Paragraphs>
  <Slides>23</Slides>
  <Notes>23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23</vt:i4>
      </vt:variant>
    </vt:vector>
  </HeadingPairs>
  <TitlesOfParts>
    <vt:vector size="35" baseType="lpstr">
      <vt:lpstr>BIZ UDゴシック</vt:lpstr>
      <vt:lpstr>ＭＳ ゴシック</vt:lpstr>
      <vt:lpstr>UD デジタル 教科書体 N-B</vt:lpstr>
      <vt:lpstr>UD デジタル 教科書体 NK-B</vt:lpstr>
      <vt:lpstr>UD デジタル 教科書体 NK-R</vt:lpstr>
      <vt:lpstr>UD デジタル 教科書体 NP-B</vt:lpstr>
      <vt:lpstr>UD デジタル 教科書体 N-R</vt:lpstr>
      <vt:lpstr>メイリオ</vt:lpstr>
      <vt:lpstr>游ゴシック</vt:lpstr>
      <vt:lpstr>游ゴシック Light</vt:lpstr>
      <vt:lpstr>Arial</vt:lpstr>
      <vt:lpstr>Office テーマ</vt:lpstr>
      <vt:lpstr>PowerPoint プレゼンテーション</vt:lpstr>
      <vt:lpstr>　　聞く人　　　　　　　話す人</vt:lpstr>
      <vt:lpstr>メラビアンの法則</vt:lpstr>
      <vt:lpstr>　　　これはきものです。</vt:lpstr>
      <vt:lpstr>・「あ」で始まる２文字の言葉は。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岩永 諒子</dc:creator>
  <cp:lastModifiedBy>福元 あき</cp:lastModifiedBy>
  <cp:revision>312</cp:revision>
  <cp:lastPrinted>2022-02-24T00:06:59Z</cp:lastPrinted>
  <dcterms:created xsi:type="dcterms:W3CDTF">2021-06-16T07:09:56Z</dcterms:created>
  <dcterms:modified xsi:type="dcterms:W3CDTF">2022-03-04T06:15:47Z</dcterms:modified>
</cp:coreProperties>
</file>