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28" r:id="rId2"/>
    <p:sldId id="329" r:id="rId3"/>
    <p:sldId id="330" r:id="rId4"/>
    <p:sldId id="257" r:id="rId5"/>
    <p:sldId id="331" r:id="rId6"/>
    <p:sldId id="332" r:id="rId7"/>
    <p:sldId id="298" r:id="rId8"/>
    <p:sldId id="348" r:id="rId9"/>
    <p:sldId id="285" r:id="rId10"/>
    <p:sldId id="256" r:id="rId11"/>
    <p:sldId id="261" r:id="rId12"/>
    <p:sldId id="262" r:id="rId13"/>
    <p:sldId id="349" r:id="rId14"/>
    <p:sldId id="291" r:id="rId15"/>
    <p:sldId id="333" r:id="rId16"/>
    <p:sldId id="292" r:id="rId17"/>
    <p:sldId id="334" r:id="rId18"/>
    <p:sldId id="335" r:id="rId19"/>
    <p:sldId id="345" r:id="rId20"/>
    <p:sldId id="343" r:id="rId21"/>
    <p:sldId id="339" r:id="rId22"/>
    <p:sldId id="340" r:id="rId23"/>
    <p:sldId id="341" r:id="rId24"/>
    <p:sldId id="346" r:id="rId25"/>
    <p:sldId id="347" r:id="rId26"/>
    <p:sldId id="303" r:id="rId27"/>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D7E648"/>
    <a:srgbClr val="E2CC26"/>
    <a:srgbClr val="81B9DB"/>
    <a:srgbClr val="81BDDB"/>
    <a:srgbClr val="58A8D0"/>
    <a:srgbClr val="3F9BC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62" autoAdjust="0"/>
    <p:restoredTop sz="94280" autoAdjust="0"/>
  </p:normalViewPr>
  <p:slideViewPr>
    <p:cSldViewPr snapToGrid="0">
      <p:cViewPr varScale="1">
        <p:scale>
          <a:sx n="72" d="100"/>
          <a:sy n="72" d="100"/>
        </p:scale>
        <p:origin x="324" y="90"/>
      </p:cViewPr>
      <p:guideLst/>
    </p:cSldViewPr>
  </p:slideViewPr>
  <p:outlineViewPr>
    <p:cViewPr>
      <p:scale>
        <a:sx n="33" d="100"/>
        <a:sy n="33" d="100"/>
      </p:scale>
      <p:origin x="0" y="-261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5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74D5B3-30ED-4621-A93A-9337F86DAD12}"/>
              </a:ext>
            </a:extLst>
          </p:cNvPr>
          <p:cNvSpPr>
            <a:spLocks noGrp="1"/>
          </p:cNvSpPr>
          <p:nvPr>
            <p:ph type="hdr" sz="quarter"/>
          </p:nvPr>
        </p:nvSpPr>
        <p:spPr>
          <a:xfrm>
            <a:off x="1" y="1"/>
            <a:ext cx="3077851" cy="512881"/>
          </a:xfrm>
          <a:prstGeom prst="rect">
            <a:avLst/>
          </a:prstGeom>
        </p:spPr>
        <p:txBody>
          <a:bodyPr vert="horz" lIns="94889" tIns="47445" rIns="94889" bIns="4744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889A890-E534-4420-B7A8-17DECACA47C9}"/>
              </a:ext>
            </a:extLst>
          </p:cNvPr>
          <p:cNvSpPr>
            <a:spLocks noGrp="1"/>
          </p:cNvSpPr>
          <p:nvPr>
            <p:ph type="dt" sz="quarter" idx="1"/>
          </p:nvPr>
        </p:nvSpPr>
        <p:spPr>
          <a:xfrm>
            <a:off x="4022964" y="1"/>
            <a:ext cx="3077851" cy="512881"/>
          </a:xfrm>
          <a:prstGeom prst="rect">
            <a:avLst/>
          </a:prstGeom>
        </p:spPr>
        <p:txBody>
          <a:bodyPr vert="horz" lIns="94889" tIns="47445" rIns="94889" bIns="47445" rtlCol="0"/>
          <a:lstStyle>
            <a:lvl1pPr algn="r">
              <a:defRPr sz="1200"/>
            </a:lvl1pPr>
          </a:lstStyle>
          <a:p>
            <a:fld id="{A0A867D0-FF07-473E-8608-6C6D73F047B9}" type="datetimeFigureOut">
              <a:rPr kumimoji="1" lang="ja-JP" altLang="en-US" smtClean="0"/>
              <a:t>2022/2/28</a:t>
            </a:fld>
            <a:endParaRPr kumimoji="1" lang="ja-JP" altLang="en-US"/>
          </a:p>
        </p:txBody>
      </p:sp>
      <p:sp>
        <p:nvSpPr>
          <p:cNvPr id="4" name="フッター プレースホルダー 3">
            <a:extLst>
              <a:ext uri="{FF2B5EF4-FFF2-40B4-BE49-F238E27FC236}">
                <a16:creationId xmlns:a16="http://schemas.microsoft.com/office/drawing/2014/main" id="{A7DB3DF4-4C3C-49D2-85C5-04B0A8112948}"/>
              </a:ext>
            </a:extLst>
          </p:cNvPr>
          <p:cNvSpPr>
            <a:spLocks noGrp="1"/>
          </p:cNvSpPr>
          <p:nvPr>
            <p:ph type="ftr" sz="quarter" idx="2"/>
          </p:nvPr>
        </p:nvSpPr>
        <p:spPr>
          <a:xfrm>
            <a:off x="1" y="9720146"/>
            <a:ext cx="3077851" cy="512881"/>
          </a:xfrm>
          <a:prstGeom prst="rect">
            <a:avLst/>
          </a:prstGeom>
        </p:spPr>
        <p:txBody>
          <a:bodyPr vert="horz" lIns="94889" tIns="47445" rIns="94889" bIns="4744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9C92AF5-7871-46A9-A9B6-1114E3B8F2B0}"/>
              </a:ext>
            </a:extLst>
          </p:cNvPr>
          <p:cNvSpPr>
            <a:spLocks noGrp="1"/>
          </p:cNvSpPr>
          <p:nvPr>
            <p:ph type="sldNum" sz="quarter" idx="3"/>
          </p:nvPr>
        </p:nvSpPr>
        <p:spPr>
          <a:xfrm>
            <a:off x="4022964" y="9720146"/>
            <a:ext cx="3077851" cy="512881"/>
          </a:xfrm>
          <a:prstGeom prst="rect">
            <a:avLst/>
          </a:prstGeom>
        </p:spPr>
        <p:txBody>
          <a:bodyPr vert="horz" lIns="94889" tIns="47445" rIns="94889" bIns="47445" rtlCol="0" anchor="b"/>
          <a:lstStyle>
            <a:lvl1pPr algn="r">
              <a:defRPr sz="1200"/>
            </a:lvl1pPr>
          </a:lstStyle>
          <a:p>
            <a:fld id="{847E41B8-9FD4-4F3F-A932-EB88E36003EA}" type="slidenum">
              <a:rPr kumimoji="1" lang="ja-JP" altLang="en-US" smtClean="0"/>
              <a:t>‹#›</a:t>
            </a:fld>
            <a:endParaRPr kumimoji="1" lang="ja-JP" altLang="en-US"/>
          </a:p>
        </p:txBody>
      </p:sp>
    </p:spTree>
    <p:extLst>
      <p:ext uri="{BB962C8B-B14F-4D97-AF65-F5344CB8AC3E}">
        <p14:creationId xmlns:p14="http://schemas.microsoft.com/office/powerpoint/2010/main" val="3523240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ノート プレースホルダー 4">
            <a:extLst>
              <a:ext uri="{FF2B5EF4-FFF2-40B4-BE49-F238E27FC236}">
                <a16:creationId xmlns:a16="http://schemas.microsoft.com/office/drawing/2014/main" id="{3C3E0544-3D50-4BD1-B222-16850436B10E}"/>
              </a:ext>
            </a:extLst>
          </p:cNvPr>
          <p:cNvSpPr>
            <a:spLocks noGrp="1"/>
          </p:cNvSpPr>
          <p:nvPr>
            <p:ph type="body" sz="quarter" idx="3"/>
          </p:nvPr>
        </p:nvSpPr>
        <p:spPr>
          <a:xfrm>
            <a:off x="866341" y="5112418"/>
            <a:ext cx="5272711" cy="4315054"/>
          </a:xfrm>
          <a:prstGeom prst="rect">
            <a:avLst/>
          </a:prstGeom>
        </p:spPr>
        <p:txBody>
          <a:bodyPr vert="horz" lIns="94823" tIns="47412" rIns="94823" bIns="4741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スライド イメージ プレースホルダー 3">
            <a:extLst>
              <a:ext uri="{FF2B5EF4-FFF2-40B4-BE49-F238E27FC236}">
                <a16:creationId xmlns:a16="http://schemas.microsoft.com/office/drawing/2014/main" id="{CF8D51F5-7D62-4666-9B4E-1BD2E2BC37B5}"/>
              </a:ext>
            </a:extLst>
          </p:cNvPr>
          <p:cNvSpPr>
            <a:spLocks noGrp="1" noRot="1" noChangeAspect="1"/>
          </p:cNvSpPr>
          <p:nvPr>
            <p:ph type="sldImg" idx="2"/>
          </p:nvPr>
        </p:nvSpPr>
        <p:spPr>
          <a:xfrm>
            <a:off x="687388" y="1316038"/>
            <a:ext cx="5630862" cy="3167062"/>
          </a:xfrm>
          <a:prstGeom prst="rect">
            <a:avLst/>
          </a:prstGeom>
          <a:noFill/>
          <a:ln w="12700">
            <a:solidFill>
              <a:prstClr val="black"/>
            </a:solidFill>
          </a:ln>
        </p:spPr>
        <p:txBody>
          <a:bodyPr vert="horz" lIns="94823" tIns="47412" rIns="94823" bIns="47412" rtlCol="0" anchor="ctr"/>
          <a:lstStyle/>
          <a:p>
            <a:endParaRPr lang="ja-JP" altLang="en-US" dirty="0"/>
          </a:p>
        </p:txBody>
      </p:sp>
      <p:sp>
        <p:nvSpPr>
          <p:cNvPr id="10" name="スライド番号プレースホルダー 6">
            <a:extLst>
              <a:ext uri="{FF2B5EF4-FFF2-40B4-BE49-F238E27FC236}">
                <a16:creationId xmlns:a16="http://schemas.microsoft.com/office/drawing/2014/main" id="{97EFC378-C66B-4CB1-975F-DC1512B19164}"/>
              </a:ext>
            </a:extLst>
          </p:cNvPr>
          <p:cNvSpPr txBox="1">
            <a:spLocks/>
          </p:cNvSpPr>
          <p:nvPr/>
        </p:nvSpPr>
        <p:spPr>
          <a:xfrm>
            <a:off x="678007" y="797363"/>
            <a:ext cx="3076300" cy="513017"/>
          </a:xfrm>
          <a:prstGeom prst="rect">
            <a:avLst/>
          </a:prstGeom>
        </p:spPr>
        <p:txBody>
          <a:bodyPr vert="horz" lIns="94823" tIns="47412" rIns="94823" bIns="47412" rtlCol="0" anchor="t" anchorCtr="0"/>
          <a:lstStyle>
            <a:defPPr>
              <a:defRPr lang="ja-JP"/>
            </a:defPPr>
            <a:lvl1pPr marL="0" algn="r" defTabSz="914400" rtl="0" eaLnBrk="1" latinLnBrk="0" hangingPunct="1">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48893" rtl="0" eaLnBrk="1" fontAlgn="auto" latinLnBrk="0" hangingPunct="1">
              <a:lnSpc>
                <a:spcPct val="100000"/>
              </a:lnSpc>
              <a:spcBef>
                <a:spcPts val="0"/>
              </a:spcBef>
              <a:spcAft>
                <a:spcPts val="0"/>
              </a:spcAft>
              <a:buClrTx/>
              <a:buSzTx/>
              <a:buFontTx/>
              <a:buNone/>
              <a:tabLst/>
              <a:defRPr/>
            </a:pPr>
            <a:r>
              <a:rPr lang="en-US" altLang="ja-JP" sz="2100" dirty="0">
                <a:highlight>
                  <a:srgbClr val="C0C0C0"/>
                </a:highlight>
                <a:latin typeface="UD デジタル 教科書体 N-B" panose="02020700000000000000" pitchFamily="17" charset="-128"/>
                <a:ea typeface="UD デジタル 教科書体 N-B" panose="02020700000000000000" pitchFamily="17" charset="-128"/>
              </a:rPr>
              <a:t>【</a:t>
            </a:r>
            <a:r>
              <a:rPr lang="ja-JP" altLang="en-US" sz="2100" dirty="0">
                <a:highlight>
                  <a:srgbClr val="C0C0C0"/>
                </a:highlight>
                <a:latin typeface="UD デジタル 教科書体 N-B" panose="02020700000000000000" pitchFamily="17" charset="-128"/>
                <a:ea typeface="UD デジタル 教科書体 N-B" panose="02020700000000000000" pitchFamily="17" charset="-128"/>
              </a:rPr>
              <a:t>スライド</a:t>
            </a:r>
            <a:fld id="{A6254ED7-809D-4576-9A2C-4662575C7ED3}" type="slidenum">
              <a:rPr lang="ja-JP" altLang="en-US" sz="2100" smtClean="0">
                <a:highlight>
                  <a:srgbClr val="C0C0C0"/>
                </a:highlight>
                <a:latin typeface="UD デジタル 教科書体 N-B" panose="02020700000000000000" pitchFamily="17" charset="-128"/>
                <a:ea typeface="UD デジタル 教科書体 N-B" panose="02020700000000000000" pitchFamily="17" charset="-128"/>
              </a:rPr>
              <a:pPr marL="0" marR="0" lvl="0" indent="0" algn="l" defTabSz="948893" rtl="0" eaLnBrk="1" fontAlgn="auto" latinLnBrk="0" hangingPunct="1">
                <a:lnSpc>
                  <a:spcPct val="100000"/>
                </a:lnSpc>
                <a:spcBef>
                  <a:spcPts val="0"/>
                </a:spcBef>
                <a:spcAft>
                  <a:spcPts val="0"/>
                </a:spcAft>
                <a:buClrTx/>
                <a:buSzTx/>
                <a:buFontTx/>
                <a:buNone/>
                <a:tabLst/>
                <a:defRPr/>
              </a:pPr>
              <a:t>‹#›</a:t>
            </a:fld>
            <a:r>
              <a:rPr lang="en-US" altLang="ja-JP" sz="2100" dirty="0">
                <a:highlight>
                  <a:srgbClr val="C0C0C0"/>
                </a:highlight>
                <a:latin typeface="UD デジタル 教科書体 N-B" panose="02020700000000000000" pitchFamily="17" charset="-128"/>
                <a:ea typeface="UD デジタル 教科書体 N-B" panose="02020700000000000000" pitchFamily="17" charset="-128"/>
              </a:rPr>
              <a:t>】</a:t>
            </a:r>
            <a:endParaRPr lang="ja-JP" altLang="en-US" sz="2100" dirty="0">
              <a:highlight>
                <a:srgbClr val="C0C0C0"/>
              </a:highlight>
              <a:latin typeface="UD デジタル 教科書体 N-B" panose="02020700000000000000" pitchFamily="17" charset="-128"/>
              <a:ea typeface="UD デジタル 教科書体 N-B" panose="02020700000000000000" pitchFamily="17" charset="-128"/>
            </a:endParaRPr>
          </a:p>
        </p:txBody>
      </p:sp>
      <p:sp>
        <p:nvSpPr>
          <p:cNvPr id="11" name="スライド番号プレースホルダー 6">
            <a:extLst>
              <a:ext uri="{FF2B5EF4-FFF2-40B4-BE49-F238E27FC236}">
                <a16:creationId xmlns:a16="http://schemas.microsoft.com/office/drawing/2014/main" id="{5AABE3B1-3EE1-4E86-B541-E1E36A04F476}"/>
              </a:ext>
            </a:extLst>
          </p:cNvPr>
          <p:cNvSpPr txBox="1">
            <a:spLocks/>
          </p:cNvSpPr>
          <p:nvPr/>
        </p:nvSpPr>
        <p:spPr>
          <a:xfrm>
            <a:off x="3729033" y="185795"/>
            <a:ext cx="3076300" cy="513017"/>
          </a:xfrm>
          <a:prstGeom prst="rect">
            <a:avLst/>
          </a:prstGeom>
        </p:spPr>
        <p:txBody>
          <a:bodyPr vert="horz" lIns="94823" tIns="47412" rIns="94823" bIns="47412" rtlCol="0" anchor="t" anchorCtr="0"/>
          <a:lstStyle>
            <a:defPPr>
              <a:defRPr lang="ja-JP"/>
            </a:defPPr>
            <a:lvl1pPr marL="0" algn="r" defTabSz="914400" rtl="0" eaLnBrk="1" latinLnBrk="0" hangingPunct="1">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ja-JP" sz="800" kern="1200" dirty="0">
                <a:solidFill>
                  <a:schemeClr val="tx1"/>
                </a:solidFill>
                <a:effectLst/>
                <a:latin typeface="ＭＳ ゴシック" panose="020B0609070205080204" pitchFamily="49" charset="-128"/>
                <a:ea typeface="ＭＳ ゴシック" panose="020B0609070205080204" pitchFamily="49" charset="-128"/>
                <a:cs typeface="+mn-cs"/>
              </a:rPr>
              <a:t>令和３年度　佐賀県教育センター　小・中学校教育相談</a:t>
            </a:r>
          </a:p>
        </p:txBody>
      </p:sp>
    </p:spTree>
    <p:extLst>
      <p:ext uri="{BB962C8B-B14F-4D97-AF65-F5344CB8AC3E}">
        <p14:creationId xmlns:p14="http://schemas.microsoft.com/office/powerpoint/2010/main" val="10493018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このスライドを提示する際の教師用シナリオ</a:t>
            </a:r>
            <a:r>
              <a:rPr lang="en-US" altLang="ja-JP" dirty="0">
                <a:latin typeface="UD デジタル 教科書体 N-R" panose="02020400000000000000" pitchFamily="17" charset="-128"/>
                <a:ea typeface="UD デジタル 教科書体 N-R" panose="02020400000000000000" pitchFamily="17" charset="-128"/>
              </a:rPr>
              <a:t>】</a:t>
            </a:r>
          </a:p>
          <a:p>
            <a:r>
              <a:rPr lang="ja-JP" altLang="en-US" dirty="0">
                <a:latin typeface="UD デジタル 教科書体 N-R" panose="02020400000000000000" pitchFamily="17" charset="-128"/>
                <a:ea typeface="UD デジタル 教科書体 N-R" panose="02020400000000000000" pitchFamily="17" charset="-128"/>
              </a:rPr>
              <a:t>（●はアニメーションを動かすタイミング）</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は留意すること）</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インストラクション</a:t>
            </a:r>
            <a:r>
              <a:rPr lang="en-US" altLang="ja-JP" dirty="0">
                <a:latin typeface="UD デジタル 教科書体 N-R" panose="02020400000000000000" pitchFamily="17" charset="-128"/>
                <a:ea typeface="UD デジタル 教科書体 N-R" panose="02020400000000000000" pitchFamily="17" charset="-128"/>
              </a:rPr>
              <a:t>》</a:t>
            </a: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これから、インターネット上のコミュニケーション力を身に付けるための授業を２時間で学習していきます。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みなさん、インターネット上の友達とのやり取りで、</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気になったことはありますか。</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t>※</a:t>
            </a:r>
            <a:r>
              <a:rPr lang="ja-JP" altLang="ja-JP" dirty="0"/>
              <a:t>【スライド</a:t>
            </a:r>
            <a:r>
              <a:rPr lang="en-US" altLang="ja-JP" dirty="0"/>
              <a:t>1</a:t>
            </a:r>
            <a:r>
              <a:rPr lang="ja-JP" altLang="ja-JP" dirty="0"/>
              <a:t>】は、授業前に提示しておく。</a:t>
            </a:r>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BF6E40DA-6103-4B0B-BA68-6BBE75D45A28}"/>
              </a:ext>
            </a:extLst>
          </p:cNvPr>
          <p:cNvSpPr>
            <a:spLocks noGrp="1" noRot="1" noChangeAspect="1"/>
          </p:cNvSpPr>
          <p:nvPr>
            <p:ph type="sldImg"/>
          </p:nvPr>
        </p:nvSpPr>
        <p:spPr>
          <a:xfrm>
            <a:off x="714375" y="1316038"/>
            <a:ext cx="5630863" cy="3167062"/>
          </a:xfrm>
        </p:spPr>
      </p:sp>
      <p:sp>
        <p:nvSpPr>
          <p:cNvPr id="4" name="テキスト ボックス 3">
            <a:extLst>
              <a:ext uri="{FF2B5EF4-FFF2-40B4-BE49-F238E27FC236}">
                <a16:creationId xmlns:a16="http://schemas.microsoft.com/office/drawing/2014/main" id="{FCB5BF89-E336-452F-B504-CD1C4FB59872}"/>
              </a:ext>
            </a:extLst>
          </p:cNvPr>
          <p:cNvSpPr txBox="1"/>
          <p:nvPr/>
        </p:nvSpPr>
        <p:spPr>
          <a:xfrm>
            <a:off x="2413446" y="437306"/>
            <a:ext cx="2272260" cy="381219"/>
          </a:xfrm>
          <a:prstGeom prst="rect">
            <a:avLst/>
          </a:prstGeom>
          <a:noFill/>
          <a:ln>
            <a:solidFill>
              <a:schemeClr val="tx1"/>
            </a:solidFill>
          </a:ln>
        </p:spPr>
        <p:txBody>
          <a:bodyPr wrap="square" lIns="94889" tIns="47445" rIns="94889" bIns="47445" rtlCol="0" anchor="ctr" anchorCtr="1">
            <a:spAutoFit/>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タブレットシート</a:t>
            </a:r>
          </a:p>
        </p:txBody>
      </p:sp>
    </p:spTree>
    <p:extLst>
      <p:ext uri="{BB962C8B-B14F-4D97-AF65-F5344CB8AC3E}">
        <p14:creationId xmlns:p14="http://schemas.microsoft.com/office/powerpoint/2010/main" val="17987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en-US" altLang="ja-JP" dirty="0"/>
              <a:t>《</a:t>
            </a:r>
            <a:r>
              <a:rPr lang="ja-JP" altLang="en-US" dirty="0"/>
              <a:t>モデリング</a:t>
            </a:r>
            <a:r>
              <a:rPr lang="en-US" altLang="ja-JP" dirty="0"/>
              <a:t>》</a:t>
            </a:r>
          </a:p>
          <a:p>
            <a:endParaRPr lang="en-US" altLang="ja-JP" dirty="0"/>
          </a:p>
          <a:p>
            <a:r>
              <a:rPr lang="ja-JP" altLang="en-US" dirty="0"/>
              <a:t>●１回目</a:t>
            </a:r>
            <a:endParaRPr lang="en-US" altLang="ja-JP" dirty="0"/>
          </a:p>
        </p:txBody>
      </p:sp>
      <p:sp>
        <p:nvSpPr>
          <p:cNvPr id="6" name="スライド イメージ プレースホルダー 5">
            <a:extLst>
              <a:ext uri="{FF2B5EF4-FFF2-40B4-BE49-F238E27FC236}">
                <a16:creationId xmlns:a16="http://schemas.microsoft.com/office/drawing/2014/main" id="{E5BA743C-2E29-4E23-9B67-9A97C2D1D3D1}"/>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289524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●２回目</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0AE161AE-6B42-4C53-AE35-BDCC029265DA}"/>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116230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t>●３回目</a:t>
            </a:r>
          </a:p>
        </p:txBody>
      </p:sp>
      <p:sp>
        <p:nvSpPr>
          <p:cNvPr id="6" name="スライド イメージ プレースホルダー 5">
            <a:extLst>
              <a:ext uri="{FF2B5EF4-FFF2-40B4-BE49-F238E27FC236}">
                <a16:creationId xmlns:a16="http://schemas.microsoft.com/office/drawing/2014/main" id="{2B855600-DC24-4808-BA59-A316754169D2}"/>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25205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３回のやり取りの中で、何回目の断り方がよかったと思いますか。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３回目の断り方のどのようなところがよかったのかを、近くの人と話し合いましょう。</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話し合ったことを他の人に紹介してほしいと思います。紹介してくれる人いますか。</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３回目のどんなところがよかったか、気付きを</a:t>
            </a:r>
            <a:r>
              <a:rPr lang="ja-JP" altLang="en-US" dirty="0"/>
              <a:t>出</a:t>
            </a:r>
            <a:endParaRPr lang="en-US" altLang="ja-JP" dirty="0"/>
          </a:p>
          <a:p>
            <a:r>
              <a:rPr lang="ja-JP" altLang="en-US" dirty="0"/>
              <a:t>　</a:t>
            </a:r>
            <a:r>
              <a:rPr lang="ja-JP" altLang="ja-JP" dirty="0"/>
              <a:t>させながら断り方のポイントを押さえる。</a:t>
            </a:r>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p:txBody>
      </p:sp>
      <p:sp>
        <p:nvSpPr>
          <p:cNvPr id="6" name="スライド イメージ プレースホルダー 5">
            <a:extLst>
              <a:ext uri="{FF2B5EF4-FFF2-40B4-BE49-F238E27FC236}">
                <a16:creationId xmlns:a16="http://schemas.microsoft.com/office/drawing/2014/main" id="{8EE3C6E8-3BC4-403F-BF51-72B54F30858B}"/>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113713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●上手な断り方のポイントを確認します。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●①謝る気持ちを伝える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●②断る理由を伝える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●③できないことをはっきり言う</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●④次の約束や代わりのアイデアを伝える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この４つのポイントに気を付けて練習しましょう。</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ポイントを伝えながら、メール文のどの部分に当</a:t>
            </a:r>
            <a:endParaRPr lang="en-US" altLang="ja-JP" dirty="0"/>
          </a:p>
          <a:p>
            <a:r>
              <a:rPr lang="ja-JP" altLang="en-US" dirty="0"/>
              <a:t>　</a:t>
            </a:r>
            <a:r>
              <a:rPr lang="ja-JP" altLang="ja-JP" dirty="0"/>
              <a:t>たるのかを示す。</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p>
        </p:txBody>
      </p:sp>
      <p:sp>
        <p:nvSpPr>
          <p:cNvPr id="6" name="スライド イメージ プレースホルダー 5">
            <a:extLst>
              <a:ext uri="{FF2B5EF4-FFF2-40B4-BE49-F238E27FC236}">
                <a16:creationId xmlns:a16="http://schemas.microsoft.com/office/drawing/2014/main" id="{10B777C3-7B08-4AD6-A6A4-47B413D11C14}"/>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1795490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●練習をするときの約束事があります。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・恥ずかしがらない</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・冷やかさない</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・よいところを見付ける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この３つの約束を守って練習をしましょう。</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実際にできるようになるためには、約束を守って</a:t>
            </a:r>
            <a:r>
              <a:rPr lang="ja-JP" altLang="en-US" dirty="0"/>
              <a:t>　</a:t>
            </a:r>
            <a:endParaRPr lang="en-US" altLang="ja-JP" dirty="0"/>
          </a:p>
          <a:p>
            <a:r>
              <a:rPr lang="ja-JP" altLang="en-US" dirty="0"/>
              <a:t>　</a:t>
            </a:r>
            <a:r>
              <a:rPr lang="ja-JP" altLang="ja-JP" dirty="0"/>
              <a:t>練習することが大事であることを伝える。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p:txBody>
      </p:sp>
      <p:sp>
        <p:nvSpPr>
          <p:cNvPr id="6" name="スライド イメージ プレースホルダー 5">
            <a:extLst>
              <a:ext uri="{FF2B5EF4-FFF2-40B4-BE49-F238E27FC236}">
                <a16:creationId xmlns:a16="http://schemas.microsoft.com/office/drawing/2014/main" id="{E66F145C-2002-46A8-8E87-57D9C0231F5F}"/>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421587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7781" y="4995904"/>
            <a:ext cx="5706913" cy="4696474"/>
          </a:xfrm>
        </p:spPr>
        <p:txBody>
          <a:bodyPr/>
          <a:lstStyle/>
          <a:p>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リハーサル</a:t>
            </a:r>
            <a:r>
              <a:rPr lang="en-US" altLang="ja-JP" dirty="0">
                <a:latin typeface="UD デジタル 教科書体 N-R" panose="02020400000000000000" pitchFamily="17" charset="-128"/>
                <a:ea typeface="UD デジタル 教科書体 N-R" panose="02020400000000000000" pitchFamily="17" charset="-128"/>
              </a:rPr>
              <a:t>》</a:t>
            </a:r>
          </a:p>
          <a:p>
            <a:endParaRPr lang="en-US" altLang="ja-JP" dirty="0"/>
          </a:p>
          <a:p>
            <a:r>
              <a:rPr lang="ja-JP" altLang="en-US" dirty="0">
                <a:latin typeface="UD デジタル 教科書体 N-R" panose="02020400000000000000" pitchFamily="17" charset="-128"/>
                <a:ea typeface="UD デジタル 教科書体 N-R" panose="02020400000000000000" pitchFamily="17" charset="-128"/>
              </a:rPr>
              <a:t>では、上手な断り方の練習をペアで行います。今日は２回練習します。練習の内容を説明します。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まず、誘う言葉をスライドで確認します。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a:p>
            <a:r>
              <a:rPr lang="ja-JP" altLang="en-US" dirty="0">
                <a:latin typeface="UD デジタル 教科書体 N-R" panose="02020400000000000000" pitchFamily="17" charset="-128"/>
                <a:ea typeface="UD デジタル 教科書体 N-R" panose="02020400000000000000" pitchFamily="17" charset="-128"/>
              </a:rPr>
              <a:t>●次に、断る言葉を付箋紙に書きます。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a:p>
            <a:r>
              <a:rPr lang="ja-JP" altLang="en-US" dirty="0">
                <a:latin typeface="UD デジタル 教科書体 N-R" panose="02020400000000000000" pitchFamily="17" charset="-128"/>
                <a:ea typeface="UD デジタル 教科書体 N-R" panose="02020400000000000000" pitchFamily="17" charset="-128"/>
              </a:rPr>
              <a:t>４つのポイントに気を付けて書きましょう。書き終わったら、タブレットシートに貼りましょう。全員が書き終わったら、一斉に送信します。</a:t>
            </a:r>
            <a:r>
              <a:rPr lang="ja-JP" altLang="en-US" dirty="0"/>
              <a:t>書き終わっていても合図</a:t>
            </a:r>
            <a:r>
              <a:rPr lang="ja-JP" altLang="en-US" dirty="0">
                <a:latin typeface="UD デジタル 教科書体 N-R" panose="02020400000000000000" pitchFamily="17" charset="-128"/>
                <a:ea typeface="UD デジタル 教科書体 N-R" panose="02020400000000000000" pitchFamily="17" charset="-128"/>
              </a:rPr>
              <a:t>をするまでは待っておいてください。</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t>※</a:t>
            </a:r>
            <a:r>
              <a:rPr lang="ja-JP" altLang="ja-JP" dirty="0"/>
              <a:t>ワークシートに付箋紙を貼っておき、それに書く</a:t>
            </a:r>
            <a:endParaRPr lang="en-US" altLang="ja-JP" dirty="0"/>
          </a:p>
          <a:p>
            <a:r>
              <a:rPr lang="ja-JP" altLang="en-US" dirty="0"/>
              <a:t>　</a:t>
            </a:r>
            <a:r>
              <a:rPr lang="ja-JP" altLang="ja-JP" dirty="0"/>
              <a:t>ように指示を出す。</a:t>
            </a:r>
            <a:endParaRPr lang="en-US" altLang="ja-JP" dirty="0"/>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92E6E451-33AA-4431-84FA-4C51EEDBA19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31700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書くことが難しい人は、スライドに例を示していますので参考にしてください。</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p:txBody>
      </p:sp>
      <p:sp>
        <p:nvSpPr>
          <p:cNvPr id="6" name="スライド イメージ プレースホルダー 5">
            <a:extLst>
              <a:ext uri="{FF2B5EF4-FFF2-40B4-BE49-F238E27FC236}">
                <a16:creationId xmlns:a16="http://schemas.microsoft.com/office/drawing/2014/main" id="{F42C6B0A-FE39-4865-B41D-3B20A8C1422D}"/>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421587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7781" y="5116514"/>
            <a:ext cx="5706913" cy="4792258"/>
          </a:xfrm>
        </p:spPr>
        <p:txBody>
          <a:bodyPr/>
          <a:lstStyle/>
          <a:p>
            <a:r>
              <a:rPr lang="en-US" altLang="ja-JP" sz="1500" dirty="0"/>
              <a:t>《</a:t>
            </a:r>
            <a:r>
              <a:rPr lang="ja-JP" altLang="en-US" sz="1500" dirty="0"/>
              <a:t>フィードバック</a:t>
            </a:r>
            <a:r>
              <a:rPr lang="en-US" altLang="ja-JP" sz="1500" dirty="0"/>
              <a:t>》</a:t>
            </a:r>
          </a:p>
          <a:p>
            <a:endParaRPr lang="en-US" altLang="ja-JP" sz="1500" dirty="0"/>
          </a:p>
          <a:p>
            <a:r>
              <a:rPr lang="ja-JP" altLang="en-US" sz="1500" dirty="0"/>
              <a:t>全員が書き終わったので、一斉に送信します。</a:t>
            </a:r>
            <a:endParaRPr lang="en-US" altLang="ja-JP" sz="1500" dirty="0"/>
          </a:p>
          <a:p>
            <a:r>
              <a:rPr lang="en-US" altLang="ja-JP" sz="1500" dirty="0"/>
              <a:t>※</a:t>
            </a:r>
            <a:r>
              <a:rPr lang="ja-JP" altLang="ja-JP" sz="1500" dirty="0"/>
              <a:t>ペアでタブレットシートを交換するように指示を出す。</a:t>
            </a:r>
            <a:endParaRPr lang="en-US" altLang="ja-JP" sz="1500" dirty="0"/>
          </a:p>
          <a:p>
            <a:endParaRPr lang="en-US" altLang="ja-JP" sz="1500" dirty="0"/>
          </a:p>
          <a:p>
            <a:r>
              <a:rPr lang="ja-JP" altLang="en-US" sz="1500" dirty="0"/>
              <a:t>それでは、送られてきたメールを読んでください。●メールを読んで、できていたポイントやよかったところを「ニコマーク」を使って伝えましょう。</a:t>
            </a:r>
            <a:r>
              <a:rPr lang="ja-JP" altLang="ja-JP" sz="1500" dirty="0"/>
              <a:t>ポイントのうち１つか２つできていれば「</a:t>
            </a:r>
            <a:r>
              <a:rPr lang="ja-JP" altLang="en-US" sz="1500" dirty="0"/>
              <a:t>ニコ</a:t>
            </a:r>
            <a:r>
              <a:rPr lang="ja-JP" altLang="ja-JP" sz="1500" dirty="0"/>
              <a:t>マーク」</a:t>
            </a:r>
            <a:r>
              <a:rPr lang="ja-JP" altLang="en-US" sz="1500" dirty="0"/>
              <a:t>、</a:t>
            </a:r>
            <a:r>
              <a:rPr lang="ja-JP" altLang="ja-JP" sz="1500" dirty="0"/>
              <a:t>３つか４つできてい</a:t>
            </a:r>
            <a:r>
              <a:rPr lang="ja-JP" altLang="en-US" sz="1500" dirty="0"/>
              <a:t>れば</a:t>
            </a:r>
            <a:r>
              <a:rPr lang="ja-JP" altLang="ja-JP" sz="1500" dirty="0"/>
              <a:t>「</a:t>
            </a:r>
            <a:r>
              <a:rPr lang="ja-JP" altLang="en-US" sz="1500" dirty="0"/>
              <a:t>ニコニコ</a:t>
            </a:r>
            <a:r>
              <a:rPr lang="ja-JP" altLang="ja-JP" sz="1500" dirty="0"/>
              <a:t>マーク」を</a:t>
            </a:r>
            <a:r>
              <a:rPr lang="ja-JP" altLang="en-US" sz="1500" dirty="0"/>
              <a:t>挙げましょう</a:t>
            </a:r>
            <a:r>
              <a:rPr lang="ja-JP" altLang="ja-JP" sz="1500" dirty="0"/>
              <a:t>。</a:t>
            </a:r>
            <a:endParaRPr lang="en-US" altLang="ja-JP" sz="1500" dirty="0"/>
          </a:p>
          <a:p>
            <a:r>
              <a:rPr lang="en-US" altLang="ja-JP" sz="1500" dirty="0"/>
              <a:t>※</a:t>
            </a:r>
            <a:r>
              <a:rPr lang="ja-JP" altLang="ja-JP" sz="1500" dirty="0"/>
              <a:t>どのポイントが上手にできていたのかを伝えるよ</a:t>
            </a:r>
            <a:r>
              <a:rPr lang="ja-JP" altLang="en-US" sz="1500" dirty="0"/>
              <a:t>う</a:t>
            </a:r>
            <a:r>
              <a:rPr lang="ja-JP" altLang="ja-JP" sz="1500" dirty="0"/>
              <a:t>に指示を</a:t>
            </a:r>
            <a:endParaRPr lang="en-US" altLang="ja-JP" sz="1500" dirty="0"/>
          </a:p>
          <a:p>
            <a:r>
              <a:rPr lang="ja-JP" altLang="en-US" sz="1500" dirty="0"/>
              <a:t>　</a:t>
            </a:r>
            <a:r>
              <a:rPr lang="ja-JP" altLang="ja-JP" sz="1500" dirty="0"/>
              <a:t>出す。</a:t>
            </a:r>
            <a:endParaRPr lang="en-US" altLang="ja-JP" sz="1500" dirty="0"/>
          </a:p>
          <a:p>
            <a:endParaRPr lang="en-US" altLang="ja-JP" sz="1500" dirty="0"/>
          </a:p>
          <a:p>
            <a:r>
              <a:rPr lang="ja-JP" altLang="en-US" sz="1500" dirty="0"/>
              <a:t>●次に、読んだときの気持ちや書いたときの気持ちを伝え合いましょう。</a:t>
            </a:r>
            <a:r>
              <a:rPr lang="ja-JP" altLang="ja-JP" sz="1500" dirty="0"/>
              <a:t>よかったところだけではなく、気になったところ、気を付けた方がよいと感じたところも伝え合いましょう。</a:t>
            </a:r>
            <a:endParaRPr lang="en-US" altLang="ja-JP" sz="1500" dirty="0"/>
          </a:p>
          <a:p>
            <a:r>
              <a:rPr lang="en-US" altLang="ja-JP" sz="1500" dirty="0"/>
              <a:t>※</a:t>
            </a:r>
            <a:r>
              <a:rPr lang="ja-JP" altLang="ja-JP" sz="1500" dirty="0"/>
              <a:t>フィードバックはよかったところだけではなく、気になったところ、気を付けた方がよいと感じたところ、代替案なども伝えるように指示を出す。</a:t>
            </a:r>
            <a:endParaRPr lang="en-US" altLang="ja-JP" sz="1500" dirty="0"/>
          </a:p>
          <a:p>
            <a:endParaRPr lang="en-US" altLang="ja-JP" sz="1500" dirty="0"/>
          </a:p>
          <a:p>
            <a:endParaRPr lang="en-US" altLang="ja-JP" sz="1500" dirty="0"/>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CA4456A5-9F7D-4DC8-A40D-92BBD112D523}"/>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840574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5" y="5116513"/>
            <a:ext cx="5709584" cy="4318511"/>
          </a:xfrm>
        </p:spPr>
        <p:txBody>
          <a:bodyPr/>
          <a:lstStyle/>
          <a:p>
            <a:r>
              <a:rPr lang="ja-JP" altLang="ja-JP" dirty="0"/>
              <a:t>ワークシートを準備しましょう。</a:t>
            </a:r>
            <a:endParaRPr lang="en-US" altLang="ja-JP" dirty="0"/>
          </a:p>
          <a:p>
            <a:endParaRPr lang="en-US" altLang="ja-JP" dirty="0"/>
          </a:p>
          <a:p>
            <a:r>
              <a:rPr lang="ja-JP" altLang="en-US" dirty="0"/>
              <a:t>自分ができたポイントに○を付けましょう。</a:t>
            </a:r>
            <a:endParaRPr lang="en-US" altLang="ja-JP" dirty="0"/>
          </a:p>
          <a:p>
            <a:endParaRPr lang="en-US" altLang="ja-JP" dirty="0"/>
          </a:p>
          <a:p>
            <a:r>
              <a:rPr lang="ja-JP" altLang="en-US" dirty="0"/>
              <a:t>どんな断り方をしたか紹介してください。また、ペアの人の上手な断り方を紹介してください。</a:t>
            </a:r>
          </a:p>
        </p:txBody>
      </p:sp>
      <p:sp>
        <p:nvSpPr>
          <p:cNvPr id="5" name="スライド イメージ プレースホルダー 4">
            <a:extLst>
              <a:ext uri="{FF2B5EF4-FFF2-40B4-BE49-F238E27FC236}">
                <a16:creationId xmlns:a16="http://schemas.microsoft.com/office/drawing/2014/main" id="{BFCB2F0B-091F-4F34-89FA-8D48705C3737}"/>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297678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スライドを見てください。</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●この「いいよ」は「ＯＫのいいよ」</a:t>
            </a:r>
            <a:r>
              <a:rPr lang="ja-JP" altLang="en-US" dirty="0" err="1">
                <a:latin typeface="UD デジタル 教科書体 N-R" panose="02020400000000000000" pitchFamily="17" charset="-128"/>
                <a:ea typeface="UD デジタル 教科書体 N-R" panose="02020400000000000000" pitchFamily="17" charset="-128"/>
              </a:rPr>
              <a:t>か</a:t>
            </a:r>
            <a:r>
              <a:rPr lang="ja-JP" altLang="en-US" dirty="0">
                <a:latin typeface="UD デジタル 教科書体 N-R" panose="02020400000000000000" pitchFamily="17" charset="-128"/>
                <a:ea typeface="UD デジタル 教科書体 N-R" panose="02020400000000000000" pitchFamily="17" charset="-128"/>
              </a:rPr>
              <a:t>、「ＮＯのいいよ」のどちらでしょうか。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文字だけではどちらの「いいよ」なのか分かりにくいですね。</a:t>
            </a:r>
          </a:p>
        </p:txBody>
      </p:sp>
      <p:sp>
        <p:nvSpPr>
          <p:cNvPr id="6" name="スライド イメージ プレースホルダー 5">
            <a:extLst>
              <a:ext uri="{FF2B5EF4-FFF2-40B4-BE49-F238E27FC236}">
                <a16:creationId xmlns:a16="http://schemas.microsoft.com/office/drawing/2014/main" id="{626C4C53-0E07-49FF-85C3-E0E13CF1C46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1394003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5" y="5116513"/>
            <a:ext cx="5709584" cy="4318511"/>
          </a:xfrm>
        </p:spPr>
        <p:txBody>
          <a:bodyPr/>
          <a:lstStyle/>
          <a:p>
            <a:r>
              <a:rPr lang="ja-JP" altLang="en-US" dirty="0"/>
              <a:t>２回目の練習で頑張りたいポイントを決めましょう。</a:t>
            </a:r>
            <a:endParaRPr lang="en-US" altLang="ja-JP" dirty="0"/>
          </a:p>
          <a:p>
            <a:endParaRPr lang="en-US" altLang="ja-JP" dirty="0"/>
          </a:p>
          <a:p>
            <a:r>
              <a:rPr lang="ja-JP" altLang="en-US" dirty="0"/>
              <a:t>自分で見付けたポイントや他の人の考えを聞いて参考になったポイントがあれば、書きましょう。</a:t>
            </a:r>
            <a:endParaRPr lang="en-US" altLang="ja-JP" dirty="0"/>
          </a:p>
          <a:p>
            <a:endParaRPr lang="en-US" altLang="ja-JP" dirty="0"/>
          </a:p>
          <a:p>
            <a:r>
              <a:rPr lang="ja-JP" altLang="en-US" dirty="0"/>
              <a:t>できるポイントが増えたり、頑張りたいポイントが</a:t>
            </a:r>
            <a:endParaRPr lang="en-US" altLang="ja-JP" dirty="0"/>
          </a:p>
          <a:p>
            <a:r>
              <a:rPr lang="ja-JP" altLang="en-US" dirty="0"/>
              <a:t>できるようになったりするといいですね。</a:t>
            </a:r>
            <a:endParaRPr lang="en-US" altLang="ja-JP" dirty="0"/>
          </a:p>
          <a:p>
            <a:endParaRPr lang="ja-JP" altLang="en-US" dirty="0"/>
          </a:p>
        </p:txBody>
      </p:sp>
      <p:sp>
        <p:nvSpPr>
          <p:cNvPr id="5" name="スライド イメージ プレースホルダー 4">
            <a:extLst>
              <a:ext uri="{FF2B5EF4-FFF2-40B4-BE49-F238E27FC236}">
                <a16:creationId xmlns:a16="http://schemas.microsoft.com/office/drawing/2014/main" id="{1DF4236B-7882-4EDF-BDA3-98908BE6F479}"/>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2046608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5"/>
            <a:ext cx="5706913" cy="4896122"/>
          </a:xfrm>
        </p:spPr>
        <p:txBody>
          <a:bodyPr/>
          <a:lstStyle/>
          <a:p>
            <a:r>
              <a:rPr lang="en-US" altLang="ja-JP" dirty="0"/>
              <a:t>《</a:t>
            </a:r>
            <a:r>
              <a:rPr lang="ja-JP" altLang="en-US" dirty="0"/>
              <a:t>リハーサル</a:t>
            </a:r>
            <a:r>
              <a:rPr lang="en-US" altLang="ja-JP" dirty="0"/>
              <a:t>》</a:t>
            </a:r>
          </a:p>
          <a:p>
            <a:endParaRPr lang="en-US" altLang="ja-JP" dirty="0"/>
          </a:p>
          <a:p>
            <a:r>
              <a:rPr lang="ja-JP" altLang="en-US" dirty="0"/>
              <a:t>では、２回目の練習をします。</a:t>
            </a:r>
            <a:endParaRPr lang="en-US" altLang="ja-JP" dirty="0"/>
          </a:p>
          <a:p>
            <a:endParaRPr lang="en-US" altLang="ja-JP" dirty="0"/>
          </a:p>
          <a:p>
            <a:r>
              <a:rPr lang="ja-JP" altLang="en-US" dirty="0"/>
              <a:t>●まず、誘う言葉をスライドで確認します。</a:t>
            </a:r>
            <a:endParaRPr lang="en-US" altLang="ja-JP" dirty="0"/>
          </a:p>
          <a:p>
            <a:endParaRPr lang="en-US" altLang="ja-JP" dirty="0"/>
          </a:p>
          <a:p>
            <a:r>
              <a:rPr lang="ja-JP" altLang="en-US" dirty="0"/>
              <a:t>●次に、断る言葉を付箋紙に書きます。</a:t>
            </a:r>
            <a:endParaRPr lang="en-US" altLang="ja-JP" dirty="0"/>
          </a:p>
          <a:p>
            <a:endParaRPr lang="en-US" altLang="ja-JP" dirty="0"/>
          </a:p>
          <a:p>
            <a:r>
              <a:rPr lang="ja-JP" altLang="en-US" dirty="0"/>
              <a:t>４つのポイントに気を付けて書きましょう。●書き終わったら、タブレットシートに貼りましょう。全員が書き終わったら、一斉に送信します。書き終わっていても合図をするまでは待っておいてください。</a:t>
            </a:r>
            <a:endParaRPr lang="en-US" altLang="ja-JP"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92E6E451-33AA-4431-84FA-4C51EEDBA19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252278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書くことが難しい人は、スライドに例を示していますので参考にしてください。</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p:txBody>
      </p:sp>
      <p:sp>
        <p:nvSpPr>
          <p:cNvPr id="6" name="スライド イメージ プレースホルダー 5">
            <a:extLst>
              <a:ext uri="{FF2B5EF4-FFF2-40B4-BE49-F238E27FC236}">
                <a16:creationId xmlns:a16="http://schemas.microsoft.com/office/drawing/2014/main" id="{F42C6B0A-FE39-4865-B41D-3B20A8C1422D}"/>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2181063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7781" y="5116512"/>
            <a:ext cx="5706913" cy="4892011"/>
          </a:xfrm>
        </p:spPr>
        <p:txBody>
          <a:bodyPr/>
          <a:lstStyle/>
          <a:p>
            <a:r>
              <a:rPr lang="en-US" altLang="ja-JP" sz="1500" dirty="0"/>
              <a:t>《</a:t>
            </a:r>
            <a:r>
              <a:rPr lang="ja-JP" altLang="en-US" sz="1500" dirty="0"/>
              <a:t>フィードバック</a:t>
            </a:r>
            <a:r>
              <a:rPr lang="en-US" altLang="ja-JP" sz="1500" dirty="0"/>
              <a:t>》</a:t>
            </a:r>
          </a:p>
          <a:p>
            <a:endParaRPr lang="en-US" altLang="ja-JP" sz="1500" dirty="0"/>
          </a:p>
          <a:p>
            <a:r>
              <a:rPr lang="ja-JP" altLang="en-US" sz="1500" dirty="0"/>
              <a:t>全員が書き終わったので、一斉に送信します。</a:t>
            </a:r>
            <a:endParaRPr lang="en-US" altLang="ja-JP" sz="1500" dirty="0"/>
          </a:p>
          <a:p>
            <a:r>
              <a:rPr lang="en-US" altLang="ja-JP" sz="1500" dirty="0"/>
              <a:t>※</a:t>
            </a:r>
            <a:r>
              <a:rPr lang="ja-JP" altLang="ja-JP" sz="1500" dirty="0"/>
              <a:t>ペアでタブレットシートを交換するように指示を出す。</a:t>
            </a:r>
            <a:endParaRPr lang="en-US" altLang="ja-JP" sz="1500" dirty="0"/>
          </a:p>
          <a:p>
            <a:endParaRPr lang="en-US" altLang="ja-JP" sz="1500" dirty="0"/>
          </a:p>
          <a:p>
            <a:r>
              <a:rPr lang="ja-JP" altLang="en-US" sz="1500" dirty="0"/>
              <a:t>それでは、送られてきたメールを読んでください。●メールを読んで、できていたポイントやよかったところを「ニコマーク」を使って伝えましょう。</a:t>
            </a:r>
            <a:r>
              <a:rPr lang="ja-JP" altLang="ja-JP" sz="1500" dirty="0"/>
              <a:t>ポイントのうち１つか２つできていれば「</a:t>
            </a:r>
            <a:r>
              <a:rPr lang="ja-JP" altLang="en-US" sz="1500" dirty="0"/>
              <a:t>ニコ</a:t>
            </a:r>
            <a:r>
              <a:rPr lang="ja-JP" altLang="ja-JP" sz="1500" dirty="0"/>
              <a:t>マーク」</a:t>
            </a:r>
            <a:r>
              <a:rPr lang="ja-JP" altLang="en-US" sz="1500" dirty="0"/>
              <a:t>、</a:t>
            </a:r>
            <a:r>
              <a:rPr lang="ja-JP" altLang="ja-JP" sz="1500" dirty="0"/>
              <a:t>３つか４つできてい</a:t>
            </a:r>
            <a:r>
              <a:rPr lang="ja-JP" altLang="en-US" sz="1500" dirty="0"/>
              <a:t>れば</a:t>
            </a:r>
            <a:r>
              <a:rPr lang="ja-JP" altLang="ja-JP" sz="1500" dirty="0"/>
              <a:t>「</a:t>
            </a:r>
            <a:r>
              <a:rPr lang="ja-JP" altLang="en-US" sz="1500" dirty="0"/>
              <a:t>ニコニコ</a:t>
            </a:r>
            <a:r>
              <a:rPr lang="ja-JP" altLang="ja-JP" sz="1500" dirty="0"/>
              <a:t>マーク」を</a:t>
            </a:r>
            <a:r>
              <a:rPr lang="ja-JP" altLang="en-US" sz="1500" dirty="0"/>
              <a:t>挙げましょう</a:t>
            </a:r>
            <a:r>
              <a:rPr lang="ja-JP" altLang="ja-JP" sz="1500" dirty="0"/>
              <a:t>。</a:t>
            </a:r>
            <a:endParaRPr lang="en-US" altLang="ja-JP" sz="1500" dirty="0"/>
          </a:p>
          <a:p>
            <a:r>
              <a:rPr lang="en-US" altLang="ja-JP" sz="1500" dirty="0"/>
              <a:t>※</a:t>
            </a:r>
            <a:r>
              <a:rPr lang="ja-JP" altLang="ja-JP" sz="1500" dirty="0"/>
              <a:t>どのポイントが上手にできていたのかを伝えるように指示を</a:t>
            </a:r>
            <a:endParaRPr lang="en-US" altLang="ja-JP" sz="1500" dirty="0"/>
          </a:p>
          <a:p>
            <a:r>
              <a:rPr lang="ja-JP" altLang="en-US" sz="1500" dirty="0"/>
              <a:t>　</a:t>
            </a:r>
            <a:r>
              <a:rPr lang="ja-JP" altLang="ja-JP" sz="1500" dirty="0"/>
              <a:t>出す。</a:t>
            </a:r>
            <a:endParaRPr lang="en-US" altLang="ja-JP" sz="1500" dirty="0"/>
          </a:p>
          <a:p>
            <a:endParaRPr lang="en-US" altLang="ja-JP" sz="1500" dirty="0"/>
          </a:p>
          <a:p>
            <a:r>
              <a:rPr lang="ja-JP" altLang="en-US" sz="1500" dirty="0"/>
              <a:t>●次に、読んだときの気持ちや書いたときの気持ちを伝え合いましょう。</a:t>
            </a:r>
            <a:r>
              <a:rPr lang="ja-JP" altLang="ja-JP" sz="1500" dirty="0"/>
              <a:t>よかったところだけではなく、気になったところ、気を付けた方がよいと感じたところも伝え合いましょう。</a:t>
            </a:r>
            <a:endParaRPr lang="en-US" altLang="ja-JP" sz="1500" dirty="0"/>
          </a:p>
          <a:p>
            <a:r>
              <a:rPr lang="en-US" altLang="ja-JP" sz="1500" dirty="0"/>
              <a:t>※</a:t>
            </a:r>
            <a:r>
              <a:rPr lang="ja-JP" altLang="ja-JP" sz="1500" dirty="0"/>
              <a:t>フィードバックはよかったところだけではなく、気になったところ、気を付けた方がよいと感じたところ、代替案なども伝えるように指示を出す。</a:t>
            </a:r>
            <a:endParaRPr lang="en-US" altLang="ja-JP" sz="1500" dirty="0"/>
          </a:p>
          <a:p>
            <a:endParaRPr lang="ja-JP" altLang="en-US" sz="1500" dirty="0"/>
          </a:p>
        </p:txBody>
      </p:sp>
      <p:sp>
        <p:nvSpPr>
          <p:cNvPr id="6" name="スライド イメージ プレースホルダー 5">
            <a:extLst>
              <a:ext uri="{FF2B5EF4-FFF2-40B4-BE49-F238E27FC236}">
                <a16:creationId xmlns:a16="http://schemas.microsoft.com/office/drawing/2014/main" id="{92E6E451-33AA-4431-84FA-4C51EEDBA19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713965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5" y="5116513"/>
            <a:ext cx="5709584" cy="4318511"/>
          </a:xfrm>
        </p:spPr>
        <p:txBody>
          <a:bodyPr/>
          <a:lstStyle/>
          <a:p>
            <a:r>
              <a:rPr lang="ja-JP" altLang="en-US" dirty="0"/>
              <a:t>自分ができたポイントに○を付けましょう。</a:t>
            </a:r>
            <a:endParaRPr lang="en-US" altLang="ja-JP" dirty="0"/>
          </a:p>
          <a:p>
            <a:endParaRPr lang="en-US" altLang="ja-JP" dirty="0"/>
          </a:p>
          <a:p>
            <a:r>
              <a:rPr lang="ja-JP" altLang="en-US" dirty="0"/>
              <a:t>どんな断り方をしたか紹介してください。また、ペアの人の上手な断り方を紹介してください。</a:t>
            </a:r>
          </a:p>
        </p:txBody>
      </p:sp>
      <p:sp>
        <p:nvSpPr>
          <p:cNvPr id="5" name="スライド イメージ プレースホルダー 4">
            <a:extLst>
              <a:ext uri="{FF2B5EF4-FFF2-40B4-BE49-F238E27FC236}">
                <a16:creationId xmlns:a16="http://schemas.microsoft.com/office/drawing/2014/main" id="{BFCB2F0B-091F-4F34-89FA-8D48705C3737}"/>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3903739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317625"/>
            <a:ext cx="5632450" cy="3168650"/>
          </a:xfrm>
        </p:spPr>
      </p:sp>
      <p:sp>
        <p:nvSpPr>
          <p:cNvPr id="3" name="ノート プレースホルダー 2"/>
          <p:cNvSpPr>
            <a:spLocks noGrp="1"/>
          </p:cNvSpPr>
          <p:nvPr>
            <p:ph type="body"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今日学習したことを振り返りましょう。振り返りシートに記入してください。</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kumimoji="1" lang="ja-JP" altLang="en-US" dirty="0"/>
          </a:p>
        </p:txBody>
      </p:sp>
    </p:spTree>
    <p:extLst>
      <p:ext uri="{BB962C8B-B14F-4D97-AF65-F5344CB8AC3E}">
        <p14:creationId xmlns:p14="http://schemas.microsoft.com/office/powerpoint/2010/main" val="1066556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0827"/>
            <a:ext cx="5706913" cy="4300373"/>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感想を発表してほしいと思います。発表してくれる</a:t>
            </a:r>
            <a:r>
              <a:rPr lang="ja-JP" altLang="en-US" dirty="0"/>
              <a:t>人は手を</a:t>
            </a:r>
            <a:r>
              <a:rPr lang="ja-JP" altLang="en-US" dirty="0">
                <a:latin typeface="UD デジタル 教科書体 N-R" panose="02020400000000000000" pitchFamily="17" charset="-128"/>
                <a:ea typeface="UD デジタル 教科書体 N-R" panose="02020400000000000000" pitchFamily="17" charset="-128"/>
              </a:rPr>
              <a:t>挙げてください。</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感想を紹介し、ポイントを使って断るよさを確認</a:t>
            </a:r>
            <a:endParaRPr lang="en-US" altLang="ja-JP" dirty="0"/>
          </a:p>
          <a:p>
            <a:r>
              <a:rPr lang="ja-JP" altLang="en-US" dirty="0"/>
              <a:t>　</a:t>
            </a:r>
            <a:r>
              <a:rPr lang="ja-JP" altLang="ja-JP" dirty="0"/>
              <a:t>する。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今日は上手な断り方の学習をしました。上手な断り方ができて、自分も相手も嫌な気持ちにならずに過ごせたらいいですね。</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15B3928B-A828-4985-B49B-F7A8976F9440}"/>
              </a:ext>
            </a:extLst>
          </p:cNvPr>
          <p:cNvSpPr>
            <a:spLocks noGrp="1" noRot="1" noChangeAspect="1"/>
          </p:cNvSpPr>
          <p:nvPr>
            <p:ph type="sldImg"/>
          </p:nvPr>
        </p:nvSpPr>
        <p:spPr>
          <a:xfrm>
            <a:off x="714375" y="1316038"/>
            <a:ext cx="5630863" cy="3167062"/>
          </a:xfrm>
        </p:spPr>
      </p:sp>
      <p:sp>
        <p:nvSpPr>
          <p:cNvPr id="2" name="テキスト ボックス 1">
            <a:extLst>
              <a:ext uri="{FF2B5EF4-FFF2-40B4-BE49-F238E27FC236}">
                <a16:creationId xmlns:a16="http://schemas.microsoft.com/office/drawing/2014/main" id="{9C99D047-1D42-4F8F-9CC3-C9966078C0BB}"/>
              </a:ext>
            </a:extLst>
          </p:cNvPr>
          <p:cNvSpPr txBox="1"/>
          <p:nvPr/>
        </p:nvSpPr>
        <p:spPr>
          <a:xfrm>
            <a:off x="1306804" y="1905878"/>
            <a:ext cx="1009210" cy="222556"/>
          </a:xfrm>
          <a:prstGeom prst="rect">
            <a:avLst/>
          </a:prstGeom>
          <a:noFill/>
        </p:spPr>
        <p:txBody>
          <a:bodyPr wrap="square" lIns="94955" tIns="47478" rIns="94955" bIns="47478" rtlCol="0">
            <a:spAutoFit/>
          </a:bodyPr>
          <a:lstStyle/>
          <a:p>
            <a:r>
              <a:rPr lang="ja-JP" altLang="en-US" sz="800" dirty="0">
                <a:latin typeface="UD デジタル 教科書体 N-R" panose="02020400000000000000" pitchFamily="17" charset="-128"/>
                <a:ea typeface="UD デジタル 教科書体 N-R" panose="02020400000000000000" pitchFamily="17" charset="-128"/>
              </a:rPr>
              <a:t>き</a:t>
            </a:r>
          </a:p>
        </p:txBody>
      </p:sp>
      <p:sp>
        <p:nvSpPr>
          <p:cNvPr id="5" name="テキスト ボックス 4">
            <a:extLst>
              <a:ext uri="{FF2B5EF4-FFF2-40B4-BE49-F238E27FC236}">
                <a16:creationId xmlns:a16="http://schemas.microsoft.com/office/drawing/2014/main" id="{29CC2288-1C3A-4100-AD73-3F99F779E61C}"/>
              </a:ext>
            </a:extLst>
          </p:cNvPr>
          <p:cNvSpPr txBox="1"/>
          <p:nvPr/>
        </p:nvSpPr>
        <p:spPr>
          <a:xfrm>
            <a:off x="2451429" y="1905878"/>
            <a:ext cx="300051" cy="222556"/>
          </a:xfrm>
          <a:prstGeom prst="rect">
            <a:avLst/>
          </a:prstGeom>
          <a:noFill/>
        </p:spPr>
        <p:txBody>
          <a:bodyPr wrap="square" lIns="94955" tIns="47478" rIns="94955" bIns="47478" rtlCol="0">
            <a:spAutoFit/>
          </a:bodyPr>
          <a:lstStyle/>
          <a:p>
            <a:r>
              <a:rPr lang="ja-JP" altLang="en-US" sz="800" dirty="0">
                <a:latin typeface="UD デジタル 教科書体 N-R" panose="02020400000000000000" pitchFamily="17" charset="-128"/>
                <a:ea typeface="UD デジタル 教科書体 N-R" panose="02020400000000000000" pitchFamily="17" charset="-128"/>
              </a:rPr>
              <a:t>わ</a:t>
            </a:r>
          </a:p>
        </p:txBody>
      </p:sp>
      <p:sp>
        <p:nvSpPr>
          <p:cNvPr id="8" name="テキスト ボックス 7">
            <a:extLst>
              <a:ext uri="{FF2B5EF4-FFF2-40B4-BE49-F238E27FC236}">
                <a16:creationId xmlns:a16="http://schemas.microsoft.com/office/drawing/2014/main" id="{75BBB4A1-32FE-49E2-8397-089E19E3E081}"/>
              </a:ext>
            </a:extLst>
          </p:cNvPr>
          <p:cNvSpPr txBox="1"/>
          <p:nvPr/>
        </p:nvSpPr>
        <p:spPr>
          <a:xfrm>
            <a:off x="3584908" y="1905878"/>
            <a:ext cx="1009210" cy="222556"/>
          </a:xfrm>
          <a:prstGeom prst="rect">
            <a:avLst/>
          </a:prstGeom>
          <a:noFill/>
        </p:spPr>
        <p:txBody>
          <a:bodyPr wrap="square" lIns="94955" tIns="47478" rIns="94955" bIns="47478" rtlCol="0">
            <a:spAutoFit/>
          </a:bodyPr>
          <a:lstStyle/>
          <a:p>
            <a:r>
              <a:rPr lang="ja-JP" altLang="en-US" sz="800" dirty="0">
                <a:latin typeface="UD デジタル 教科書体 N-R" panose="02020400000000000000" pitchFamily="17" charset="-128"/>
                <a:ea typeface="UD デジタル 教科書体 N-R" panose="02020400000000000000" pitchFamily="17" charset="-128"/>
              </a:rPr>
              <a:t>かん</a:t>
            </a:r>
          </a:p>
        </p:txBody>
      </p:sp>
      <p:sp>
        <p:nvSpPr>
          <p:cNvPr id="9" name="テキスト ボックス 8">
            <a:extLst>
              <a:ext uri="{FF2B5EF4-FFF2-40B4-BE49-F238E27FC236}">
                <a16:creationId xmlns:a16="http://schemas.microsoft.com/office/drawing/2014/main" id="{70569D97-705B-44B8-A9FF-D6AEAA617056}"/>
              </a:ext>
            </a:extLst>
          </p:cNvPr>
          <p:cNvSpPr txBox="1"/>
          <p:nvPr/>
        </p:nvSpPr>
        <p:spPr>
          <a:xfrm>
            <a:off x="4624597" y="1905878"/>
            <a:ext cx="551642" cy="222556"/>
          </a:xfrm>
          <a:prstGeom prst="rect">
            <a:avLst/>
          </a:prstGeom>
          <a:noFill/>
        </p:spPr>
        <p:txBody>
          <a:bodyPr wrap="square" lIns="94955" tIns="47478" rIns="94955" bIns="47478" rtlCol="0">
            <a:spAutoFit/>
          </a:bodyPr>
          <a:lstStyle/>
          <a:p>
            <a:r>
              <a:rPr lang="ja-JP" altLang="en-US" sz="800" dirty="0">
                <a:latin typeface="UD デジタル 教科書体 N-R" panose="02020400000000000000" pitchFamily="17" charset="-128"/>
                <a:ea typeface="UD デジタル 教科書体 N-R" panose="02020400000000000000" pitchFamily="17" charset="-128"/>
              </a:rPr>
              <a:t>か</a:t>
            </a:r>
          </a:p>
        </p:txBody>
      </p:sp>
      <p:sp>
        <p:nvSpPr>
          <p:cNvPr id="10" name="テキスト ボックス 9">
            <a:extLst>
              <a:ext uri="{FF2B5EF4-FFF2-40B4-BE49-F238E27FC236}">
                <a16:creationId xmlns:a16="http://schemas.microsoft.com/office/drawing/2014/main" id="{CB63B4D2-E879-42FB-9EB7-B1CE34835E65}"/>
              </a:ext>
            </a:extLst>
          </p:cNvPr>
          <p:cNvSpPr txBox="1"/>
          <p:nvPr/>
        </p:nvSpPr>
        <p:spPr>
          <a:xfrm>
            <a:off x="1461296" y="1905878"/>
            <a:ext cx="241443" cy="222556"/>
          </a:xfrm>
          <a:prstGeom prst="rect">
            <a:avLst/>
          </a:prstGeom>
          <a:noFill/>
        </p:spPr>
        <p:txBody>
          <a:bodyPr wrap="square" lIns="94955" tIns="47478" rIns="94955" bIns="47478" rtlCol="0">
            <a:spAutoFit/>
          </a:bodyPr>
          <a:lstStyle/>
          <a:p>
            <a:r>
              <a:rPr lang="ja-JP" altLang="en-US" sz="800" dirty="0">
                <a:latin typeface="UD デジタル 教科書体 N-R" panose="02020400000000000000" pitchFamily="17" charset="-128"/>
                <a:ea typeface="UD デジタル 教科書体 N-R" panose="02020400000000000000" pitchFamily="17" charset="-128"/>
              </a:rPr>
              <a:t>づ</a:t>
            </a:r>
          </a:p>
        </p:txBody>
      </p:sp>
    </p:spTree>
    <p:extLst>
      <p:ext uri="{BB962C8B-B14F-4D97-AF65-F5344CB8AC3E}">
        <p14:creationId xmlns:p14="http://schemas.microsoft.com/office/powerpoint/2010/main" val="125208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5445" y="5116514"/>
            <a:ext cx="5706914" cy="4646851"/>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「いいよ」はどんなときに使われるのか調べてみました。</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●何か頼まれてＯＫのときの「いいよ」</a:t>
            </a:r>
            <a:endParaRPr lang="en-US" altLang="ja-JP" dirty="0">
              <a:latin typeface="UD デジタル 教科書体 N-R" panose="02020400000000000000" pitchFamily="17" charset="-128"/>
              <a:ea typeface="UD デジタル 教科書体 N-R" panose="02020400000000000000" pitchFamily="17" charset="-128"/>
            </a:endParaRPr>
          </a:p>
          <a:p>
            <a:pPr lvl="0"/>
            <a:r>
              <a:rPr lang="ja-JP" altLang="en-US" dirty="0">
                <a:latin typeface="UD デジタル 教科書体 N-R" panose="02020400000000000000" pitchFamily="17" charset="-128"/>
                <a:ea typeface="UD デジタル 教科書体 N-R" panose="02020400000000000000" pitchFamily="17" charset="-128"/>
              </a:rPr>
              <a:t>●相手に対して褒めるときの「いいよ」</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●何か頼まれて断りたいときの「いいよ」</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●謝った相手を許すときの「いいよ」</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同じ「いいよ」でも４つの「いいよ」があります。</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４つの「いいよ」があることを紹介する。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では、みなさんに問題を出します。●ワークシートを準備しましょう。（「どんなときの</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いいよ</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でしょうか？」のプリントを準備）</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「どんなときの『いいよ』でしょうか？」のプリ</a:t>
            </a:r>
            <a:r>
              <a:rPr lang="ja-JP" altLang="en-US" dirty="0"/>
              <a:t>　</a:t>
            </a:r>
            <a:endParaRPr lang="en-US" altLang="ja-JP" dirty="0"/>
          </a:p>
          <a:p>
            <a:r>
              <a:rPr lang="ja-JP" altLang="en-US" dirty="0"/>
              <a:t>　</a:t>
            </a:r>
            <a:r>
              <a:rPr lang="ja-JP" altLang="ja-JP" dirty="0"/>
              <a:t>ントを準備するように伝える。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F107A6CA-52DB-49BA-B4CF-7B70457ED26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4136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pPr lvl="0"/>
            <a:r>
              <a:rPr lang="ja-JP" altLang="en-US" dirty="0"/>
              <a:t>これから４枚のイラストを見せます。４つのうち、どの「いいよ」なのかを文字や表情をヒントに考えてみましょう。</a:t>
            </a:r>
            <a:endParaRPr lang="en-US" altLang="ja-JP" dirty="0"/>
          </a:p>
          <a:p>
            <a:endParaRPr lang="en-US" altLang="ja-JP" dirty="0"/>
          </a:p>
          <a:p>
            <a:r>
              <a:rPr lang="ja-JP" altLang="en-US" dirty="0"/>
              <a:t>では、●１枚目。●２枚目。●３枚目。●４枚目。</a:t>
            </a:r>
            <a:endParaRPr lang="en-US" altLang="ja-JP" dirty="0"/>
          </a:p>
          <a:p>
            <a:r>
              <a:rPr lang="en-US" altLang="ja-JP" dirty="0"/>
              <a:t>※</a:t>
            </a:r>
            <a:r>
              <a:rPr lang="ja-JP" altLang="ja-JP" dirty="0"/>
              <a:t>１枚</a:t>
            </a:r>
            <a:r>
              <a:rPr lang="en-US" altLang="ja-JP" dirty="0"/>
              <a:t>30</a:t>
            </a:r>
            <a:r>
              <a:rPr lang="ja-JP" altLang="ja-JP" dirty="0"/>
              <a:t>秒程度、提示する。</a:t>
            </a:r>
            <a:endParaRPr lang="en-US" altLang="ja-JP" dirty="0"/>
          </a:p>
          <a:p>
            <a:endParaRPr lang="en-US" altLang="ja-JP" dirty="0"/>
          </a:p>
          <a:p>
            <a:r>
              <a:rPr lang="ja-JP" altLang="en-US" dirty="0"/>
              <a:t>どうでしたか。</a:t>
            </a:r>
            <a:endParaRPr lang="en-US" altLang="ja-JP" dirty="0"/>
          </a:p>
          <a:p>
            <a:endParaRPr lang="en-US" altLang="ja-JP" dirty="0"/>
          </a:p>
          <a:p>
            <a:r>
              <a:rPr lang="ja-JP" altLang="en-US" dirty="0"/>
              <a:t>次はイラストではなく、みなさんの前で、どんなときの「いいよ」なのかを実際に演じたいと思います。</a:t>
            </a:r>
            <a:endParaRPr lang="en-US" altLang="ja-JP" dirty="0"/>
          </a:p>
        </p:txBody>
      </p:sp>
      <p:sp>
        <p:nvSpPr>
          <p:cNvPr id="6" name="スライド イメージ プレースホルダー 5">
            <a:extLst>
              <a:ext uri="{FF2B5EF4-FFF2-40B4-BE49-F238E27FC236}">
                <a16:creationId xmlns:a16="http://schemas.microsoft.com/office/drawing/2014/main" id="{E59FF06F-5A04-4358-8002-9DC947C68592}"/>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289655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イラストと同じ順番で「いいよ」を演じてみます。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声と表情、しぐさをヒントに考えてください。</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１番～４番</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【スライド４】と同じ順番で演じることを伝える。</a:t>
            </a:r>
          </a:p>
          <a:p>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79A010A1-0A8B-4999-A10E-4C808DD77C01}"/>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64156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答え合わせをします。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イラストと実際の演技ではどちらが分かりやすかったでしょうか。実際の演技の方が分かりやすかった人が多かったと思います。</a:t>
            </a:r>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EB2D9D55-A742-4F41-A2A9-7E8C5899877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56491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人と人とのコミュニケーションにおいて、話す人のどのような情報が聞く人の印象に影響するかということを研究した人がいて、その人がある法則を発見しました。メラビアンという研究者が発見したので、「メラビアンの法則」と呼ばれてい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4E7A39F8-94F9-4BBB-BEF3-B97866BF453B}"/>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40715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6446" y="4763061"/>
            <a:ext cx="5709584" cy="5081330"/>
          </a:xfrm>
        </p:spPr>
        <p:txBody>
          <a:bodyPr/>
          <a:lstStyle/>
          <a:p>
            <a:r>
              <a:rPr lang="ja-JP" altLang="en-US" sz="1500" dirty="0"/>
              <a:t>人に何かを伝えたいときは、この「メラビアンの法則」を思い出すと役に立ちます。</a:t>
            </a:r>
            <a:endParaRPr lang="en-US" altLang="ja-JP" sz="1500" dirty="0"/>
          </a:p>
          <a:p>
            <a:endParaRPr lang="en-US" altLang="ja-JP" sz="1500" dirty="0"/>
          </a:p>
          <a:p>
            <a:r>
              <a:rPr lang="ja-JP" altLang="en-US" sz="1500" dirty="0"/>
              <a:t>人はコミュニケーションを取るときに、その話の内容だけでなく、表情やしぐさ、声のトーンや大きさなどからも情報を得ています。その中で重要視されるのは何かという研究をしたのが、アメリカ合衆国の心理学者アルバート・メラビアンです。この「メラビアンの法則」によると、人がコミュニケーションで重視する割合の中で「話の内容など」の言語情報はわずか７</a:t>
            </a:r>
            <a:r>
              <a:rPr lang="en-US" altLang="ja-JP" sz="1500" dirty="0"/>
              <a:t>%</a:t>
            </a:r>
            <a:r>
              <a:rPr lang="ja-JP" altLang="en-US" sz="1500" dirty="0" err="1"/>
              <a:t>、</a:t>
            </a:r>
            <a:r>
              <a:rPr lang="ja-JP" altLang="en-US" sz="1500" dirty="0"/>
              <a:t>●「見た目</a:t>
            </a:r>
            <a:r>
              <a:rPr lang="en-US" altLang="ja-JP" sz="1500" dirty="0"/>
              <a:t>/</a:t>
            </a:r>
            <a:r>
              <a:rPr lang="ja-JP" altLang="en-US" sz="1500" dirty="0"/>
              <a:t>表情</a:t>
            </a:r>
            <a:r>
              <a:rPr lang="en-US" altLang="ja-JP" sz="1500" dirty="0"/>
              <a:t>/</a:t>
            </a:r>
            <a:r>
              <a:rPr lang="ja-JP" altLang="en-US" sz="1500" dirty="0"/>
              <a:t>しぐさ</a:t>
            </a:r>
            <a:r>
              <a:rPr lang="en-US" altLang="ja-JP" sz="1500" dirty="0"/>
              <a:t>/</a:t>
            </a:r>
            <a:r>
              <a:rPr lang="ja-JP" altLang="en-US" sz="1500" dirty="0"/>
              <a:t>視線など」の視覚情報が</a:t>
            </a:r>
            <a:r>
              <a:rPr lang="en-US" altLang="ja-JP" sz="1500" dirty="0"/>
              <a:t>55% </a:t>
            </a:r>
            <a:r>
              <a:rPr lang="ja-JP" altLang="en-US" sz="1500" dirty="0" err="1"/>
              <a:t>、</a:t>
            </a:r>
            <a:r>
              <a:rPr lang="ja-JP" altLang="en-US" sz="1500" dirty="0"/>
              <a:t>●「声のトーン</a:t>
            </a:r>
            <a:r>
              <a:rPr lang="en-US" altLang="ja-JP" sz="1500" dirty="0"/>
              <a:t>/</a:t>
            </a:r>
            <a:r>
              <a:rPr lang="ja-JP" altLang="en-US" sz="1500" dirty="0"/>
              <a:t>声の大きさ</a:t>
            </a:r>
            <a:r>
              <a:rPr lang="en-US" altLang="ja-JP" sz="1500" dirty="0"/>
              <a:t>/</a:t>
            </a:r>
            <a:r>
              <a:rPr lang="ja-JP" altLang="en-US" sz="1500" dirty="0"/>
              <a:t>話す速さ</a:t>
            </a:r>
            <a:r>
              <a:rPr lang="en-US" altLang="ja-JP" sz="1500" dirty="0"/>
              <a:t>/</a:t>
            </a:r>
            <a:r>
              <a:rPr lang="ja-JP" altLang="en-US" sz="1500" dirty="0"/>
              <a:t>口調など」の聴覚情報が</a:t>
            </a:r>
            <a:r>
              <a:rPr lang="en-US" altLang="ja-JP" sz="1500" dirty="0"/>
              <a:t>38%</a:t>
            </a:r>
            <a:r>
              <a:rPr lang="ja-JP" altLang="en-US" sz="1500" dirty="0"/>
              <a:t>だと言われています。</a:t>
            </a:r>
            <a:endParaRPr lang="en-US" altLang="ja-JP" sz="1500" dirty="0"/>
          </a:p>
          <a:p>
            <a:endParaRPr lang="en-US" altLang="ja-JP" sz="1500" dirty="0"/>
          </a:p>
          <a:p>
            <a:r>
              <a:rPr lang="ja-JP" altLang="en-US" sz="1500" dirty="0"/>
              <a:t>インターネット上でのやり取りは、ほとんどが文字だけの情報です。「メラビアンの法則」で考えると、文字だけでは７％しか相手には伝わらない可能性があるということです。インターネット上でのやり取りは、対面でのやり取りと比べて、より丁寧に伝える必要があるということです。</a:t>
            </a:r>
            <a:endParaRPr lang="en-US" altLang="ja-JP" sz="1500" dirty="0"/>
          </a:p>
          <a:p>
            <a:r>
              <a:rPr lang="en-US" altLang="ja-JP" sz="1500" dirty="0"/>
              <a:t>※</a:t>
            </a:r>
            <a:r>
              <a:rPr lang="ja-JP" altLang="ja-JP" sz="1500" dirty="0"/>
              <a:t>文字だけでは相手に伝わりにくいことがあるため、対面での</a:t>
            </a:r>
            <a:r>
              <a:rPr lang="ja-JP" altLang="en-US" sz="1500" dirty="0"/>
              <a:t>　</a:t>
            </a:r>
            <a:endParaRPr lang="en-US" altLang="ja-JP" sz="1500" dirty="0"/>
          </a:p>
          <a:p>
            <a:r>
              <a:rPr lang="ja-JP" altLang="en-US" sz="1500" dirty="0"/>
              <a:t>　</a:t>
            </a:r>
            <a:r>
              <a:rPr lang="ja-JP" altLang="ja-JP" sz="1500" dirty="0"/>
              <a:t>やり取りと比べ、より丁寧に伝える必要があることを押さえ</a:t>
            </a:r>
            <a:endParaRPr lang="en-US" altLang="ja-JP" sz="1500" dirty="0"/>
          </a:p>
          <a:p>
            <a:r>
              <a:rPr lang="ja-JP" altLang="en-US" sz="1500" dirty="0"/>
              <a:t>　</a:t>
            </a:r>
            <a:r>
              <a:rPr lang="ja-JP" altLang="ja-JP" sz="1500" dirty="0"/>
              <a:t>る。</a:t>
            </a:r>
            <a:endParaRPr lang="en-US" altLang="ja-JP" sz="1500" dirty="0"/>
          </a:p>
          <a:p>
            <a:endParaRPr lang="ja-JP" altLang="en-US" sz="1500" dirty="0"/>
          </a:p>
          <a:p>
            <a:endParaRPr lang="ja-JP" altLang="en-US" sz="1500" dirty="0"/>
          </a:p>
        </p:txBody>
      </p:sp>
      <p:sp>
        <p:nvSpPr>
          <p:cNvPr id="5" name="スライド イメージ プレースホルダー 4">
            <a:extLst>
              <a:ext uri="{FF2B5EF4-FFF2-40B4-BE49-F238E27FC236}">
                <a16:creationId xmlns:a16="http://schemas.microsoft.com/office/drawing/2014/main" id="{16FC1DBA-3732-4630-AE3B-8E11EE3DD861}"/>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45044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今日は、インターネット上のコミュニケーションにおいて誘いを断るときに、どのように断ったらよいのかを学習します。今日の学習のめあては「上手な断り方の練習をしよう」です。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今から、みなさんにインターネット上でのやり取りを３回見せます。先生は読みませんので、スライドを見ながら、声に出さずに、目だけで読みましょう。</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AE458B7B-048C-4129-AFEE-B7FD9435641E}"/>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82267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CDCEE-5F93-4B29-A402-C262FC97E7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C5A65C-A8AC-4399-85B7-FB77F1AD5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3209B8-1A55-424E-817B-411B12E9322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BE64CE44-0A26-4C8E-8113-EBCDA077C1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BB491E-350A-4D51-B883-9102CF2785E5}"/>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157744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BDCEE-BD04-4235-944F-FB6913FCFEA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2134F5-92E9-4854-A85F-D26595FA006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2F1243-001A-47C6-BB61-A3EBFF87A87F}"/>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C2CBA6EB-113D-4A82-B4DD-BB39CF4AC4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ED168B-FC7C-414C-9221-36D64F46DD3D}"/>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23160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84A9DE4-E8DE-4FC5-A732-73B0849ED32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F1CB7F-021C-48CE-AEFF-965E03D00C3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85699C-BEED-4F64-A321-65767C64974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76808709-17E0-4944-8910-83465F42B5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BA90A1-66AA-4ACB-AACD-089FDAA6B299}"/>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2021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640214-5805-4C06-B1BE-DE3A53C8F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5F262B-FE4E-4D74-A5C8-C419441A91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7F5D3D-2176-42E4-B60E-942EB41FD289}"/>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F0CE577C-C311-424E-9F23-A5EC06BA19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711F23-A157-4EEA-8D9F-670FE6E36F94}"/>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02017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FE5FAE-FC15-453A-8EDC-174AF1B227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499C41-D677-4E18-AC02-62ABAADD9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833121-A0E2-4F04-809B-9CDB97194643}"/>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4900FB10-4ADA-4068-A9D4-3F665D801E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5FE4EE-7D97-47AA-9373-37125406914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68955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FCC4B-B040-46E8-93BD-D3B1FDA2DD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68D59B-A3AC-45CA-ADE9-3EFBCC40DB3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1F77ECF-6C78-4899-A1B9-F767616F35E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4D3C1CC-54DD-4FB2-916F-6B04B0BC3DBC}"/>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8E590CBE-916B-4562-8333-E95CDE81F3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958E5E-51F8-44EE-A948-525569AC9643}"/>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42807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00B49-DC5F-4BCD-AE0B-98CA097613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0D100B-DE26-4F69-A37C-70C81D3E1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F973F2E-0A3C-4F46-AC8A-73452CC376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E7EA6B4-4608-4362-8B22-C75E5105B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65A90A-E461-4F10-A161-44D9D0A63BE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3F96AB6-BAB5-49C6-96F7-6210F32AD89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8" name="フッター プレースホルダー 7">
            <a:extLst>
              <a:ext uri="{FF2B5EF4-FFF2-40B4-BE49-F238E27FC236}">
                <a16:creationId xmlns:a16="http://schemas.microsoft.com/office/drawing/2014/main" id="{C247A5EE-6E86-48BA-8B92-1C32C53BF5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258958-1870-441F-8629-FA5CA76B63EA}"/>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55631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18676-F143-4385-AF2F-1EB16CE8604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EDC72C-AD5C-4270-9E7E-B164C834DA58}"/>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4" name="フッター プレースホルダー 3">
            <a:extLst>
              <a:ext uri="{FF2B5EF4-FFF2-40B4-BE49-F238E27FC236}">
                <a16:creationId xmlns:a16="http://schemas.microsoft.com/office/drawing/2014/main" id="{99D2C5E5-68BE-4441-A03A-EF1FBAB7A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291742-FF54-433F-B345-82EE4890F16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96180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3943DF-CC55-4536-A81F-3323F3DA21AA}"/>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3" name="フッター プレースホルダー 2">
            <a:extLst>
              <a:ext uri="{FF2B5EF4-FFF2-40B4-BE49-F238E27FC236}">
                <a16:creationId xmlns:a16="http://schemas.microsoft.com/office/drawing/2014/main" id="{F1B13BB4-9E69-49FB-ACD9-A5CC62FB21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38E52B-3918-46AB-A203-7C9C18133F1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77695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5583F8-A337-4DF2-8E0A-FE56E7C5B0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EC030A-F27E-435F-9B10-123FB35DE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787ACC9-5563-4C2A-A29C-62C55ECD3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2F2AFE-53EC-4AF3-8674-668A3C515313}"/>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1A1AB77C-3300-4699-BA02-4F371E4FC8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81736F-CBFC-4A16-BE6B-F0E77AEDF172}"/>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78926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2B270-F12D-436C-8C06-51ADD8CF81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2FEB373-8B21-4D26-BD2C-22155076D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9A7698-D875-4466-8B97-CB6C1056E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A7046D-C8E0-4BAC-8FEF-AC723EE9D2BD}"/>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219CC465-2CF2-4EC2-8FB2-93F727A268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B3743E-9095-4EE5-A4F9-020CF5BE3449}"/>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20936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13935D-F5E1-42ED-B54D-3C893E950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AC1FC5-7D2A-46B4-830A-0E19AC66B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746FE0-472D-4329-9D8A-2FA735571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04E74B7E-904B-488E-97AB-16BB7C9CD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ECCB06-3B34-467D-AAC4-34E63D863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403493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783A182-A5CE-4BD5-811C-332030597256}"/>
              </a:ext>
            </a:extLst>
          </p:cNvPr>
          <p:cNvPicPr>
            <a:picLocks noChangeAspect="1"/>
          </p:cNvPicPr>
          <p:nvPr/>
        </p:nvPicPr>
        <p:blipFill>
          <a:blip r:embed="rId3"/>
          <a:stretch>
            <a:fillRect/>
          </a:stretch>
        </p:blipFill>
        <p:spPr>
          <a:xfrm>
            <a:off x="8449184" y="31267"/>
            <a:ext cx="3765176" cy="6482176"/>
          </a:xfrm>
          <a:prstGeom prst="rect">
            <a:avLst/>
          </a:prstGeom>
        </p:spPr>
      </p:pic>
      <p:sp>
        <p:nvSpPr>
          <p:cNvPr id="5" name="吹き出し: 角を丸めた四角形 4">
            <a:extLst>
              <a:ext uri="{FF2B5EF4-FFF2-40B4-BE49-F238E27FC236}">
                <a16:creationId xmlns:a16="http://schemas.microsoft.com/office/drawing/2014/main" id="{9C6CA6C2-98BC-483A-BE9B-7F577E9B39CF}"/>
              </a:ext>
            </a:extLst>
          </p:cNvPr>
          <p:cNvSpPr/>
          <p:nvPr/>
        </p:nvSpPr>
        <p:spPr>
          <a:xfrm>
            <a:off x="265043" y="344557"/>
            <a:ext cx="8161781" cy="2690191"/>
          </a:xfrm>
          <a:prstGeom prst="wedgeRoundRectCallout">
            <a:avLst>
              <a:gd name="adj1" fmla="val 60465"/>
              <a:gd name="adj2" fmla="val 190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インターネット上のソーシャルスキル</a:t>
            </a:r>
            <a:endPar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6000" dirty="0">
                <a:solidFill>
                  <a:srgbClr val="FF0000"/>
                </a:solidFill>
                <a:latin typeface="UD デジタル 教科書体 NP-B" panose="02020700000000000000" pitchFamily="18" charset="-128"/>
                <a:ea typeface="UD デジタル 教科書体 NP-B" panose="02020700000000000000" pitchFamily="18" charset="-128"/>
              </a:rPr>
              <a:t>コミュニケーション力</a:t>
            </a:r>
            <a:endParaRPr kumimoji="1" lang="en-US" altLang="ja-JP" sz="60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を身に付けよう！</a:t>
            </a:r>
            <a:endPar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a16="http://schemas.microsoft.com/office/drawing/2014/main" id="{8E2F716B-A3E8-44F7-8236-A19C05F57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666" y="2790789"/>
            <a:ext cx="4067211" cy="4067211"/>
          </a:xfrm>
          <a:prstGeom prst="rect">
            <a:avLst/>
          </a:prstGeom>
        </p:spPr>
      </p:pic>
    </p:spTree>
    <p:extLst>
      <p:ext uri="{BB962C8B-B14F-4D97-AF65-F5344CB8AC3E}">
        <p14:creationId xmlns:p14="http://schemas.microsoft.com/office/powerpoint/2010/main" val="318231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6" name="正方形/長方形 5">
            <a:extLst>
              <a:ext uri="{FF2B5EF4-FFF2-40B4-BE49-F238E27FC236}">
                <a16:creationId xmlns:a16="http://schemas.microsoft.com/office/drawing/2014/main" id="{B5726682-D8F6-4124-9900-D8FA6EF9B701}"/>
              </a:ext>
            </a:extLst>
          </p:cNvPr>
          <p:cNvSpPr/>
          <p:nvPr/>
        </p:nvSpPr>
        <p:spPr>
          <a:xfrm>
            <a:off x="1669774" y="18514"/>
            <a:ext cx="9077739" cy="6858000"/>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15226"/>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8557314" y="2112786"/>
            <a:ext cx="1574918" cy="656381"/>
          </a:xfrm>
          <a:prstGeom prst="wedgeRoundRectCallout">
            <a:avLst>
              <a:gd name="adj1" fmla="val 76358"/>
              <a:gd name="adj2" fmla="val -56952"/>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なに？</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651047" y="1317002"/>
            <a:ext cx="3077823" cy="529389"/>
          </a:xfrm>
          <a:prstGeom prst="wedgeRoundRectCallout">
            <a:avLst>
              <a:gd name="adj1" fmla="val -50329"/>
              <a:gd name="adj2" fmla="val -95075"/>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おーい、Ａ君</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7839310" y="5164483"/>
            <a:ext cx="2412354" cy="656381"/>
          </a:xfrm>
          <a:prstGeom prst="wedgeRoundRectCallout">
            <a:avLst>
              <a:gd name="adj1" fmla="val 60523"/>
              <a:gd name="adj2" fmla="val -4175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いいよ。</a:t>
            </a:r>
          </a:p>
        </p:txBody>
      </p:sp>
      <p:sp>
        <p:nvSpPr>
          <p:cNvPr id="14" name="吹き出し: 角を丸めた四角形 13">
            <a:extLst>
              <a:ext uri="{FF2B5EF4-FFF2-40B4-BE49-F238E27FC236}">
                <a16:creationId xmlns:a16="http://schemas.microsoft.com/office/drawing/2014/main" id="{BA4E7AB2-6D51-4A49-B229-825E8DEF8884}"/>
              </a:ext>
            </a:extLst>
          </p:cNvPr>
          <p:cNvSpPr/>
          <p:nvPr/>
        </p:nvSpPr>
        <p:spPr>
          <a:xfrm>
            <a:off x="2508330" y="2953426"/>
            <a:ext cx="4939874" cy="2211057"/>
          </a:xfrm>
          <a:prstGeom prst="wedgeRoundRectCallout">
            <a:avLst>
              <a:gd name="adj1" fmla="val -53008"/>
              <a:gd name="adj2" fmla="val -6886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今度の日曜日に、みんなで中央公園に行くけど、いっしょに行かない？</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622970" y="85999"/>
            <a:ext cx="1018525"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①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812491" y="49087"/>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pic>
        <p:nvPicPr>
          <p:cNvPr id="4" name="図 3">
            <a:extLst>
              <a:ext uri="{FF2B5EF4-FFF2-40B4-BE49-F238E27FC236}">
                <a16:creationId xmlns:a16="http://schemas.microsoft.com/office/drawing/2014/main" id="{E7BA4C0A-4347-4B1B-8AB7-6D1877533485}"/>
              </a:ext>
            </a:extLst>
          </p:cNvPr>
          <p:cNvPicPr>
            <a:picLocks noChangeAspect="1"/>
          </p:cNvPicPr>
          <p:nvPr/>
        </p:nvPicPr>
        <p:blipFill rotWithShape="1">
          <a:blip r:embed="rId3">
            <a:extLst>
              <a:ext uri="{28A0092B-C50C-407E-A947-70E740481C1C}">
                <a14:useLocalDpi xmlns:a14="http://schemas.microsoft.com/office/drawing/2010/main" val="0"/>
              </a:ext>
            </a:extLst>
          </a:blip>
          <a:srcRect b="40415"/>
          <a:stretch/>
        </p:blipFill>
        <p:spPr>
          <a:xfrm>
            <a:off x="1812491" y="664821"/>
            <a:ext cx="695839" cy="663879"/>
          </a:xfrm>
          <a:prstGeom prst="rect">
            <a:avLst/>
          </a:prstGeom>
        </p:spPr>
      </p:pic>
    </p:spTree>
    <p:extLst>
      <p:ext uri="{BB962C8B-B14F-4D97-AF65-F5344CB8AC3E}">
        <p14:creationId xmlns:p14="http://schemas.microsoft.com/office/powerpoint/2010/main" val="122440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726682-D8F6-4124-9900-D8FA6EF9B701}"/>
              </a:ext>
            </a:extLst>
          </p:cNvPr>
          <p:cNvSpPr/>
          <p:nvPr/>
        </p:nvSpPr>
        <p:spPr>
          <a:xfrm>
            <a:off x="1669774" y="18514"/>
            <a:ext cx="9077739" cy="6858000"/>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0"/>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8594461" y="1989218"/>
            <a:ext cx="1574918" cy="656381"/>
          </a:xfrm>
          <a:prstGeom prst="wedgeRoundRectCallout">
            <a:avLst>
              <a:gd name="adj1" fmla="val 60523"/>
              <a:gd name="adj2" fmla="val -4175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なに？</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594828" y="1347776"/>
            <a:ext cx="2820352" cy="529389"/>
          </a:xfrm>
          <a:prstGeom prst="wedgeRoundRectCallout">
            <a:avLst>
              <a:gd name="adj1" fmla="val -50329"/>
              <a:gd name="adj2" fmla="val -95075"/>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おーい、Ａ君</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6651695" y="5130254"/>
            <a:ext cx="3615753" cy="656381"/>
          </a:xfrm>
          <a:prstGeom prst="wedgeRoundRectCallout">
            <a:avLst>
              <a:gd name="adj1" fmla="val 60523"/>
              <a:gd name="adj2" fmla="val -4175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ごめん、いいよ。</a:t>
            </a:r>
          </a:p>
        </p:txBody>
      </p:sp>
      <p:sp>
        <p:nvSpPr>
          <p:cNvPr id="14" name="吹き出し: 角を丸めた四角形 13">
            <a:extLst>
              <a:ext uri="{FF2B5EF4-FFF2-40B4-BE49-F238E27FC236}">
                <a16:creationId xmlns:a16="http://schemas.microsoft.com/office/drawing/2014/main" id="{BA4E7AB2-6D51-4A49-B229-825E8DEF8884}"/>
              </a:ext>
            </a:extLst>
          </p:cNvPr>
          <p:cNvSpPr/>
          <p:nvPr/>
        </p:nvSpPr>
        <p:spPr>
          <a:xfrm>
            <a:off x="2508329" y="2779263"/>
            <a:ext cx="4973125" cy="2211057"/>
          </a:xfrm>
          <a:prstGeom prst="wedgeRoundRectCallout">
            <a:avLst>
              <a:gd name="adj1" fmla="val -53008"/>
              <a:gd name="adj2" fmla="val -6886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今度の日曜日に、みんなで中央公園に行くけど、いっしょに行かない？</a:t>
            </a:r>
          </a:p>
        </p:txBody>
      </p:sp>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564914" y="85999"/>
            <a:ext cx="1076582"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②　</a:t>
            </a:r>
          </a:p>
        </p:txBody>
      </p:sp>
      <p:pic>
        <p:nvPicPr>
          <p:cNvPr id="15" name="図 14">
            <a:extLst>
              <a:ext uri="{FF2B5EF4-FFF2-40B4-BE49-F238E27FC236}">
                <a16:creationId xmlns:a16="http://schemas.microsoft.com/office/drawing/2014/main" id="{9C1814EC-9954-48C1-9334-EDD290F17E4A}"/>
              </a:ext>
            </a:extLst>
          </p:cNvPr>
          <p:cNvPicPr>
            <a:picLocks noChangeAspect="1"/>
          </p:cNvPicPr>
          <p:nvPr/>
        </p:nvPicPr>
        <p:blipFill rotWithShape="1">
          <a:blip r:embed="rId3">
            <a:extLst>
              <a:ext uri="{28A0092B-C50C-407E-A947-70E740481C1C}">
                <a14:useLocalDpi xmlns:a14="http://schemas.microsoft.com/office/drawing/2010/main" val="0"/>
              </a:ext>
            </a:extLst>
          </a:blip>
          <a:srcRect b="40415"/>
          <a:stretch/>
        </p:blipFill>
        <p:spPr>
          <a:xfrm>
            <a:off x="1787793" y="615149"/>
            <a:ext cx="807035" cy="769968"/>
          </a:xfrm>
          <a:prstGeom prst="rect">
            <a:avLst/>
          </a:prstGeom>
        </p:spPr>
      </p:pic>
    </p:spTree>
    <p:extLst>
      <p:ext uri="{BB962C8B-B14F-4D97-AF65-F5344CB8AC3E}">
        <p14:creationId xmlns:p14="http://schemas.microsoft.com/office/powerpoint/2010/main" val="34787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726682-D8F6-4124-9900-D8FA6EF9B701}"/>
              </a:ext>
            </a:extLst>
          </p:cNvPr>
          <p:cNvSpPr/>
          <p:nvPr/>
        </p:nvSpPr>
        <p:spPr>
          <a:xfrm>
            <a:off x="1669773" y="0"/>
            <a:ext cx="9077739" cy="6858000"/>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0"/>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8574156" y="1593254"/>
            <a:ext cx="1574918" cy="529390"/>
          </a:xfrm>
          <a:prstGeom prst="wedgeRoundRectCallout">
            <a:avLst>
              <a:gd name="adj1" fmla="val 64746"/>
              <a:gd name="adj2" fmla="val -57458"/>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なに？</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508330" y="1075872"/>
            <a:ext cx="2961445" cy="529389"/>
          </a:xfrm>
          <a:prstGeom prst="wedgeRoundRectCallout">
            <a:avLst>
              <a:gd name="adj1" fmla="val -50329"/>
              <a:gd name="adj2" fmla="val -95075"/>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おーい、Ａ君</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3843130" y="4812203"/>
            <a:ext cx="6305944" cy="1959798"/>
          </a:xfrm>
          <a:prstGeom prst="wedgeRoundRectCallout">
            <a:avLst>
              <a:gd name="adj1" fmla="val 57429"/>
              <a:gd name="adj2" fmla="val -37747"/>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ごめん、行きたいけど日曜日は用事があって行けないんだ。</a:t>
            </a:r>
            <a:endParaRPr kumimoji="1" lang="en-US" altLang="ja-JP" sz="3200" dirty="0">
              <a:latin typeface="UD デジタル 教科書体 N-B" panose="02020700000000000000" pitchFamily="17" charset="-128"/>
              <a:ea typeface="UD デジタル 教科書体 N-B" panose="02020700000000000000" pitchFamily="17" charset="-128"/>
            </a:endParaRPr>
          </a:p>
          <a:p>
            <a:r>
              <a:rPr kumimoji="1" lang="ja-JP" altLang="en-US" sz="3200" dirty="0">
                <a:latin typeface="UD デジタル 教科書体 N-B" panose="02020700000000000000" pitchFamily="17" charset="-128"/>
                <a:ea typeface="UD デジタル 教科書体 N-B" panose="02020700000000000000" pitchFamily="17" charset="-128"/>
              </a:rPr>
              <a:t>また今度さそってね。</a:t>
            </a:r>
            <a:endParaRPr kumimoji="1" lang="en-US" altLang="ja-JP" sz="3200" dirty="0">
              <a:latin typeface="UD デジタル 教科書体 N-B" panose="02020700000000000000" pitchFamily="17" charset="-128"/>
              <a:ea typeface="UD デジタル 教科書体 N-B" panose="02020700000000000000" pitchFamily="17" charset="-128"/>
            </a:endParaRPr>
          </a:p>
          <a:p>
            <a:r>
              <a:rPr kumimoji="1" lang="ja-JP" altLang="en-US" sz="3200" dirty="0">
                <a:latin typeface="UD デジタル 教科書体 N-B" panose="02020700000000000000" pitchFamily="17" charset="-128"/>
                <a:ea typeface="UD デジタル 教科書体 N-B" panose="02020700000000000000" pitchFamily="17" charset="-128"/>
              </a:rPr>
              <a:t>さそってくれてありがとう！</a:t>
            </a:r>
          </a:p>
        </p:txBody>
      </p:sp>
      <p:sp>
        <p:nvSpPr>
          <p:cNvPr id="14" name="吹き出し: 角を丸めた四角形 13">
            <a:extLst>
              <a:ext uri="{FF2B5EF4-FFF2-40B4-BE49-F238E27FC236}">
                <a16:creationId xmlns:a16="http://schemas.microsoft.com/office/drawing/2014/main" id="{BA4E7AB2-6D51-4A49-B229-825E8DEF8884}"/>
              </a:ext>
            </a:extLst>
          </p:cNvPr>
          <p:cNvSpPr/>
          <p:nvPr/>
        </p:nvSpPr>
        <p:spPr>
          <a:xfrm>
            <a:off x="2508330" y="2433593"/>
            <a:ext cx="5139380" cy="2211057"/>
          </a:xfrm>
          <a:prstGeom prst="wedgeRoundRectCallout">
            <a:avLst>
              <a:gd name="adj1" fmla="val -55596"/>
              <a:gd name="adj2" fmla="val -61345"/>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今度の日曜日に、みんなで中央公園に行くけど、いっしょに行かない？</a:t>
            </a:r>
          </a:p>
        </p:txBody>
      </p:sp>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535886" y="85999"/>
            <a:ext cx="1105610"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③　</a:t>
            </a:r>
          </a:p>
        </p:txBody>
      </p:sp>
      <p:pic>
        <p:nvPicPr>
          <p:cNvPr id="15" name="図 14">
            <a:extLst>
              <a:ext uri="{FF2B5EF4-FFF2-40B4-BE49-F238E27FC236}">
                <a16:creationId xmlns:a16="http://schemas.microsoft.com/office/drawing/2014/main" id="{699E3705-F64A-4CAC-9130-6AE3CD3FB629}"/>
              </a:ext>
            </a:extLst>
          </p:cNvPr>
          <p:cNvPicPr>
            <a:picLocks noChangeAspect="1"/>
          </p:cNvPicPr>
          <p:nvPr/>
        </p:nvPicPr>
        <p:blipFill rotWithShape="1">
          <a:blip r:embed="rId3">
            <a:extLst>
              <a:ext uri="{28A0092B-C50C-407E-A947-70E740481C1C}">
                <a14:useLocalDpi xmlns:a14="http://schemas.microsoft.com/office/drawing/2010/main" val="0"/>
              </a:ext>
            </a:extLst>
          </a:blip>
          <a:srcRect b="40415"/>
          <a:stretch/>
        </p:blipFill>
        <p:spPr>
          <a:xfrm>
            <a:off x="1770194" y="587128"/>
            <a:ext cx="637715" cy="608425"/>
          </a:xfrm>
          <a:prstGeom prst="rect">
            <a:avLst/>
          </a:prstGeom>
        </p:spPr>
      </p:pic>
    </p:spTree>
    <p:extLst>
      <p:ext uri="{BB962C8B-B14F-4D97-AF65-F5344CB8AC3E}">
        <p14:creationId xmlns:p14="http://schemas.microsoft.com/office/powerpoint/2010/main" val="5313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24313" y="14952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46" name="テキスト ボックス 45">
            <a:extLst>
              <a:ext uri="{FF2B5EF4-FFF2-40B4-BE49-F238E27FC236}">
                <a16:creationId xmlns:a16="http://schemas.microsoft.com/office/drawing/2014/main" id="{C7904AC5-0C8D-4D33-BD4D-208D58D32CC0}"/>
              </a:ext>
            </a:extLst>
          </p:cNvPr>
          <p:cNvSpPr txBox="1"/>
          <p:nvPr/>
        </p:nvSpPr>
        <p:spPr>
          <a:xfrm>
            <a:off x="4199890" y="12074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47" name="テキスト ボックス 46">
            <a:extLst>
              <a:ext uri="{FF2B5EF4-FFF2-40B4-BE49-F238E27FC236}">
                <a16:creationId xmlns:a16="http://schemas.microsoft.com/office/drawing/2014/main" id="{AF4B0326-6F10-4757-AF91-C1D67BED5D96}"/>
              </a:ext>
            </a:extLst>
          </p:cNvPr>
          <p:cNvSpPr txBox="1"/>
          <p:nvPr/>
        </p:nvSpPr>
        <p:spPr>
          <a:xfrm>
            <a:off x="8201964" y="14952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pic>
        <p:nvPicPr>
          <p:cNvPr id="8" name="図 7">
            <a:extLst>
              <a:ext uri="{FF2B5EF4-FFF2-40B4-BE49-F238E27FC236}">
                <a16:creationId xmlns:a16="http://schemas.microsoft.com/office/drawing/2014/main" id="{18FA3D32-DB27-4286-B4C5-33FBFB692050}"/>
              </a:ext>
            </a:extLst>
          </p:cNvPr>
          <p:cNvPicPr>
            <a:picLocks noChangeAspect="1"/>
          </p:cNvPicPr>
          <p:nvPr/>
        </p:nvPicPr>
        <p:blipFill>
          <a:blip r:embed="rId3"/>
          <a:stretch>
            <a:fillRect/>
          </a:stretch>
        </p:blipFill>
        <p:spPr>
          <a:xfrm>
            <a:off x="124313" y="104274"/>
            <a:ext cx="3985038" cy="6649452"/>
          </a:xfrm>
          <a:prstGeom prst="rect">
            <a:avLst/>
          </a:prstGeom>
        </p:spPr>
      </p:pic>
      <p:pic>
        <p:nvPicPr>
          <p:cNvPr id="10" name="図 9">
            <a:extLst>
              <a:ext uri="{FF2B5EF4-FFF2-40B4-BE49-F238E27FC236}">
                <a16:creationId xmlns:a16="http://schemas.microsoft.com/office/drawing/2014/main" id="{EC388E38-C9B3-4EA5-A01C-766D52F0F15B}"/>
              </a:ext>
            </a:extLst>
          </p:cNvPr>
          <p:cNvPicPr>
            <a:picLocks noChangeAspect="1"/>
          </p:cNvPicPr>
          <p:nvPr/>
        </p:nvPicPr>
        <p:blipFill>
          <a:blip r:embed="rId4"/>
          <a:stretch>
            <a:fillRect/>
          </a:stretch>
        </p:blipFill>
        <p:spPr>
          <a:xfrm>
            <a:off x="8311537" y="104274"/>
            <a:ext cx="3756149" cy="6649452"/>
          </a:xfrm>
          <a:prstGeom prst="rect">
            <a:avLst/>
          </a:prstGeom>
        </p:spPr>
      </p:pic>
      <p:pic>
        <p:nvPicPr>
          <p:cNvPr id="11" name="図 10">
            <a:extLst>
              <a:ext uri="{FF2B5EF4-FFF2-40B4-BE49-F238E27FC236}">
                <a16:creationId xmlns:a16="http://schemas.microsoft.com/office/drawing/2014/main" id="{3E6E085D-DD96-4C68-AEEA-CB40F61612CA}"/>
              </a:ext>
            </a:extLst>
          </p:cNvPr>
          <p:cNvPicPr>
            <a:picLocks noChangeAspect="1"/>
          </p:cNvPicPr>
          <p:nvPr/>
        </p:nvPicPr>
        <p:blipFill>
          <a:blip r:embed="rId5"/>
          <a:stretch>
            <a:fillRect/>
          </a:stretch>
        </p:blipFill>
        <p:spPr>
          <a:xfrm>
            <a:off x="4199890" y="104274"/>
            <a:ext cx="4082464" cy="6604202"/>
          </a:xfrm>
          <a:prstGeom prst="rect">
            <a:avLst/>
          </a:prstGeom>
        </p:spPr>
      </p:pic>
    </p:spTree>
    <p:extLst>
      <p:ext uri="{BB962C8B-B14F-4D97-AF65-F5344CB8AC3E}">
        <p14:creationId xmlns:p14="http://schemas.microsoft.com/office/powerpoint/2010/main" val="322752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726682-D8F6-4124-9900-D8FA6EF9B701}"/>
              </a:ext>
            </a:extLst>
          </p:cNvPr>
          <p:cNvSpPr/>
          <p:nvPr/>
        </p:nvSpPr>
        <p:spPr>
          <a:xfrm>
            <a:off x="1669774" y="11865"/>
            <a:ext cx="9077739" cy="6858000"/>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2794000" y="1815548"/>
            <a:ext cx="7355074" cy="4756008"/>
          </a:xfrm>
          <a:prstGeom prst="wedgeRoundRectCallout">
            <a:avLst>
              <a:gd name="adj1" fmla="val 57429"/>
              <a:gd name="adj2" fmla="val -37747"/>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000" dirty="0">
                <a:latin typeface="UD デジタル 教科書体 N-B" panose="02020700000000000000" pitchFamily="17" charset="-128"/>
                <a:ea typeface="UD デジタル 教科書体 N-B" panose="02020700000000000000" pitchFamily="17" charset="-128"/>
              </a:rPr>
              <a:t>ごめん、行きたいけど</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日曜日は用事があって</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行けないんだ。</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また今度さそってね。</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さそってくれてありがとう！</a:t>
            </a:r>
          </a:p>
        </p:txBody>
      </p:sp>
      <p:sp>
        <p:nvSpPr>
          <p:cNvPr id="14" name="吹き出し: 角を丸めた四角形 13">
            <a:extLst>
              <a:ext uri="{FF2B5EF4-FFF2-40B4-BE49-F238E27FC236}">
                <a16:creationId xmlns:a16="http://schemas.microsoft.com/office/drawing/2014/main" id="{BA4E7AB2-6D51-4A49-B229-825E8DEF8884}"/>
              </a:ext>
            </a:extLst>
          </p:cNvPr>
          <p:cNvSpPr/>
          <p:nvPr/>
        </p:nvSpPr>
        <p:spPr>
          <a:xfrm>
            <a:off x="2009539" y="101421"/>
            <a:ext cx="4581584" cy="879665"/>
          </a:xfrm>
          <a:prstGeom prst="wedgeRoundRectCallout">
            <a:avLst>
              <a:gd name="adj1" fmla="val -41149"/>
              <a:gd name="adj2" fmla="val -28189"/>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7891670" y="85999"/>
            <a:ext cx="2749826" cy="461665"/>
          </a:xfrm>
          <a:prstGeom prst="rect">
            <a:avLst/>
          </a:prstGeom>
          <a:noFill/>
        </p:spPr>
        <p:txBody>
          <a:bodyPr wrap="square" rtlCol="0">
            <a:prstTxWarp prst="textPlain">
              <a:avLst/>
            </a:prstTxWarp>
            <a:spAutoFit/>
          </a:bodyPr>
          <a:lstStyle/>
          <a:p>
            <a:r>
              <a:rPr kumimoji="1" lang="ja-JP" altLang="en-US" sz="2400" dirty="0">
                <a:solidFill>
                  <a:schemeClr val="bg1"/>
                </a:solidFill>
              </a:rPr>
              <a:t>３回目　</a:t>
            </a:r>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3" y="16361"/>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4" name="正方形/長方形 3">
            <a:extLst>
              <a:ext uri="{FF2B5EF4-FFF2-40B4-BE49-F238E27FC236}">
                <a16:creationId xmlns:a16="http://schemas.microsoft.com/office/drawing/2014/main" id="{F7D3D386-9A12-4621-8A3D-66A9B749756C}"/>
              </a:ext>
            </a:extLst>
          </p:cNvPr>
          <p:cNvSpPr/>
          <p:nvPr/>
        </p:nvSpPr>
        <p:spPr>
          <a:xfrm>
            <a:off x="3324639" y="3149128"/>
            <a:ext cx="1417983" cy="1060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188768F-8040-42A8-989B-DE046F49926C}"/>
              </a:ext>
            </a:extLst>
          </p:cNvPr>
          <p:cNvSpPr/>
          <p:nvPr/>
        </p:nvSpPr>
        <p:spPr>
          <a:xfrm>
            <a:off x="3324639" y="3801375"/>
            <a:ext cx="4903306" cy="1060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5C1B361-129F-4590-A6EE-71B521DC40EC}"/>
              </a:ext>
            </a:extLst>
          </p:cNvPr>
          <p:cNvSpPr/>
          <p:nvPr/>
        </p:nvSpPr>
        <p:spPr>
          <a:xfrm>
            <a:off x="3305589" y="4416499"/>
            <a:ext cx="2941984" cy="9582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BE473BF-D49F-419C-AAE8-E2081A94A101}"/>
              </a:ext>
            </a:extLst>
          </p:cNvPr>
          <p:cNvSpPr/>
          <p:nvPr/>
        </p:nvSpPr>
        <p:spPr>
          <a:xfrm>
            <a:off x="3296064" y="5017681"/>
            <a:ext cx="4409661" cy="1060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pt 20">
            <a:extLst>
              <a:ext uri="{FF2B5EF4-FFF2-40B4-BE49-F238E27FC236}">
                <a16:creationId xmlns:a16="http://schemas.microsoft.com/office/drawing/2014/main" id="{A7E9C70B-F054-4202-929A-8A6ED2FF9671}"/>
              </a:ext>
            </a:extLst>
          </p:cNvPr>
          <p:cNvSpPr/>
          <p:nvPr/>
        </p:nvSpPr>
        <p:spPr>
          <a:xfrm>
            <a:off x="3013151" y="3728636"/>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2" name="星: 5 pt 21">
            <a:extLst>
              <a:ext uri="{FF2B5EF4-FFF2-40B4-BE49-F238E27FC236}">
                <a16:creationId xmlns:a16="http://schemas.microsoft.com/office/drawing/2014/main" id="{1F69DFDC-6B99-4BFA-86D5-FFED19480549}"/>
              </a:ext>
            </a:extLst>
          </p:cNvPr>
          <p:cNvSpPr/>
          <p:nvPr/>
        </p:nvSpPr>
        <p:spPr>
          <a:xfrm>
            <a:off x="3011878" y="4362737"/>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pt 22">
            <a:extLst>
              <a:ext uri="{FF2B5EF4-FFF2-40B4-BE49-F238E27FC236}">
                <a16:creationId xmlns:a16="http://schemas.microsoft.com/office/drawing/2014/main" id="{A25C7261-72BE-44ED-A140-E7F8C85B830B}"/>
              </a:ext>
            </a:extLst>
          </p:cNvPr>
          <p:cNvSpPr/>
          <p:nvPr/>
        </p:nvSpPr>
        <p:spPr>
          <a:xfrm>
            <a:off x="3013151" y="4985127"/>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pt 23">
            <a:extLst>
              <a:ext uri="{FF2B5EF4-FFF2-40B4-BE49-F238E27FC236}">
                <a16:creationId xmlns:a16="http://schemas.microsoft.com/office/drawing/2014/main" id="{C5D8B901-1817-4A50-A958-0EE1E45D6B0D}"/>
              </a:ext>
            </a:extLst>
          </p:cNvPr>
          <p:cNvSpPr/>
          <p:nvPr/>
        </p:nvSpPr>
        <p:spPr>
          <a:xfrm>
            <a:off x="3003626" y="3098947"/>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40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15" grpId="0" animBg="1"/>
      <p:bldP spid="16" grpId="0" animBg="1"/>
      <p:bldP spid="17"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2DBBEBD-AA62-47F5-91C1-158B0A737EB3}"/>
              </a:ext>
            </a:extLst>
          </p:cNvPr>
          <p:cNvPicPr>
            <a:picLocks noChangeAspect="1"/>
          </p:cNvPicPr>
          <p:nvPr/>
        </p:nvPicPr>
        <p:blipFill rotWithShape="1">
          <a:blip r:embed="rId3">
            <a:extLst>
              <a:ext uri="{28A0092B-C50C-407E-A947-70E740481C1C}">
                <a14:useLocalDpi xmlns:a14="http://schemas.microsoft.com/office/drawing/2010/main" val="0"/>
              </a:ext>
            </a:extLst>
          </a:blip>
          <a:srcRect l="802" r="1038" b="1943"/>
          <a:stretch/>
        </p:blipFill>
        <p:spPr>
          <a:xfrm>
            <a:off x="98854" y="1"/>
            <a:ext cx="12093146" cy="6858000"/>
          </a:xfrm>
          <a:prstGeom prst="rect">
            <a:avLst/>
          </a:prstGeom>
        </p:spPr>
      </p:pic>
      <p:sp>
        <p:nvSpPr>
          <p:cNvPr id="19" name="テキスト ボックス 18">
            <a:extLst>
              <a:ext uri="{FF2B5EF4-FFF2-40B4-BE49-F238E27FC236}">
                <a16:creationId xmlns:a16="http://schemas.microsoft.com/office/drawing/2014/main" id="{435A2543-309E-41AD-AA76-E6BFA250EDA3}"/>
              </a:ext>
            </a:extLst>
          </p:cNvPr>
          <p:cNvSpPr txBox="1"/>
          <p:nvPr/>
        </p:nvSpPr>
        <p:spPr>
          <a:xfrm>
            <a:off x="1209782" y="578659"/>
            <a:ext cx="4643116" cy="58477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上手な断り方のポイント</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70F1B5FA-E845-438E-88D6-CCED2DB9C413}"/>
              </a:ext>
            </a:extLst>
          </p:cNvPr>
          <p:cNvSpPr txBox="1"/>
          <p:nvPr/>
        </p:nvSpPr>
        <p:spPr>
          <a:xfrm>
            <a:off x="851510" y="1571207"/>
            <a:ext cx="6135731" cy="3970318"/>
          </a:xfrm>
          <a:prstGeom prst="rect">
            <a:avLst/>
          </a:prstGeom>
          <a:noFill/>
          <a:ln w="28575">
            <a:solidFill>
              <a:schemeClr val="bg1"/>
            </a:solid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①謝る気持ちを伝える</a:t>
            </a:r>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②断る理由を伝える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③できないことをはっきり言う</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④次の約束や代わりの</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アイデアを伝える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AAABB837-9B47-42C1-8768-403FB95C362B}"/>
              </a:ext>
            </a:extLst>
          </p:cNvPr>
          <p:cNvSpPr txBox="1"/>
          <p:nvPr/>
        </p:nvSpPr>
        <p:spPr>
          <a:xfrm>
            <a:off x="7382337" y="1571207"/>
            <a:ext cx="3707973" cy="3970318"/>
          </a:xfrm>
          <a:prstGeom prst="rect">
            <a:avLst/>
          </a:prstGeom>
          <a:noFill/>
          <a:ln w="28575">
            <a:solidFill>
              <a:schemeClr val="bg1"/>
            </a:solid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・はずかしがらない</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・冷やかさない</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・よいところ</a:t>
            </a:r>
            <a:r>
              <a:rPr kumimoji="1" lang="ja-JP" altLang="en-US" sz="2800">
                <a:solidFill>
                  <a:schemeClr val="bg1"/>
                </a:solidFill>
                <a:latin typeface="UD デジタル 教科書体 NK-B" panose="02020700000000000000" pitchFamily="18" charset="-128"/>
                <a:ea typeface="UD デジタル 教科書体 NK-B" panose="02020700000000000000" pitchFamily="18" charset="-128"/>
              </a:rPr>
              <a:t>を見付ける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444673E3-928B-4FCD-8F60-B21BD58EF179}"/>
              </a:ext>
            </a:extLst>
          </p:cNvPr>
          <p:cNvSpPr txBox="1"/>
          <p:nvPr/>
        </p:nvSpPr>
        <p:spPr>
          <a:xfrm>
            <a:off x="8378694" y="578658"/>
            <a:ext cx="1715257" cy="58477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　約束事</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8" name="図 7">
            <a:extLst>
              <a:ext uri="{FF2B5EF4-FFF2-40B4-BE49-F238E27FC236}">
                <a16:creationId xmlns:a16="http://schemas.microsoft.com/office/drawing/2014/main" id="{A9CAE01F-A58A-48FD-B27F-89649582E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693" y="3712176"/>
            <a:ext cx="2050409" cy="1771040"/>
          </a:xfrm>
          <a:prstGeom prst="rect">
            <a:avLst/>
          </a:prstGeom>
        </p:spPr>
      </p:pic>
    </p:spTree>
    <p:extLst>
      <p:ext uri="{BB962C8B-B14F-4D97-AF65-F5344CB8AC3E}">
        <p14:creationId xmlns:p14="http://schemas.microsoft.com/office/powerpoint/2010/main" val="19101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9E12DD9-C331-4553-91C5-B008DA5AD303}"/>
              </a:ext>
            </a:extLst>
          </p:cNvPr>
          <p:cNvPicPr>
            <a:picLocks noChangeAspect="1"/>
          </p:cNvPicPr>
          <p:nvPr/>
        </p:nvPicPr>
        <p:blipFill rotWithShape="1">
          <a:blip r:embed="rId3"/>
          <a:srcRect b="2460"/>
          <a:stretch/>
        </p:blipFill>
        <p:spPr>
          <a:xfrm>
            <a:off x="6596888" y="1"/>
            <a:ext cx="5595112" cy="6858000"/>
          </a:xfrm>
          <a:prstGeom prst="rect">
            <a:avLst/>
          </a:prstGeom>
        </p:spPr>
      </p:pic>
      <p:pic>
        <p:nvPicPr>
          <p:cNvPr id="3" name="図 2">
            <a:extLst>
              <a:ext uri="{FF2B5EF4-FFF2-40B4-BE49-F238E27FC236}">
                <a16:creationId xmlns:a16="http://schemas.microsoft.com/office/drawing/2014/main" id="{413B8A77-4C38-4917-A7E1-1078C2C50DE3}"/>
              </a:ext>
            </a:extLst>
          </p:cNvPr>
          <p:cNvPicPr>
            <a:picLocks noChangeAspect="1"/>
          </p:cNvPicPr>
          <p:nvPr/>
        </p:nvPicPr>
        <p:blipFill>
          <a:blip r:embed="rId4"/>
          <a:stretch>
            <a:fillRect/>
          </a:stretch>
        </p:blipFill>
        <p:spPr>
          <a:xfrm>
            <a:off x="633046" y="1798835"/>
            <a:ext cx="5462954" cy="4493476"/>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5" name="四角形: 角を丸くする 4">
            <a:extLst>
              <a:ext uri="{FF2B5EF4-FFF2-40B4-BE49-F238E27FC236}">
                <a16:creationId xmlns:a16="http://schemas.microsoft.com/office/drawing/2014/main" id="{51E9E1B1-E07B-4478-BFD1-8B41414C887D}"/>
              </a:ext>
            </a:extLst>
          </p:cNvPr>
          <p:cNvSpPr/>
          <p:nvPr/>
        </p:nvSpPr>
        <p:spPr>
          <a:xfrm>
            <a:off x="633046" y="1798835"/>
            <a:ext cx="5462954" cy="75251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6E33A22C-4741-4D98-B091-1AE65A1ABB3E}"/>
              </a:ext>
            </a:extLst>
          </p:cNvPr>
          <p:cNvSpPr/>
          <p:nvPr/>
        </p:nvSpPr>
        <p:spPr>
          <a:xfrm>
            <a:off x="7286289" y="1659566"/>
            <a:ext cx="3762955" cy="2386007"/>
          </a:xfrm>
          <a:prstGeom prst="wedgeRoundRectCallout">
            <a:avLst>
              <a:gd name="adj1" fmla="val -49016"/>
              <a:gd name="adj2" fmla="val -6510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みんなで中央公園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に行くけど、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いっしょに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行かない？</a:t>
            </a:r>
          </a:p>
        </p:txBody>
      </p:sp>
      <p:sp>
        <p:nvSpPr>
          <p:cNvPr id="10" name="吹き出し: 角を丸めた四角形 9">
            <a:extLst>
              <a:ext uri="{FF2B5EF4-FFF2-40B4-BE49-F238E27FC236}">
                <a16:creationId xmlns:a16="http://schemas.microsoft.com/office/drawing/2014/main" id="{DADA199A-A7E7-4692-92C8-122F5AA488C4}"/>
              </a:ext>
            </a:extLst>
          </p:cNvPr>
          <p:cNvSpPr/>
          <p:nvPr/>
        </p:nvSpPr>
        <p:spPr>
          <a:xfrm>
            <a:off x="8336543" y="4541728"/>
            <a:ext cx="3112506" cy="1313411"/>
          </a:xfrm>
          <a:prstGeom prst="wedgeRoundRectCallout">
            <a:avLst>
              <a:gd name="adj1" fmla="val 55093"/>
              <a:gd name="adj2" fmla="val -4738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1" name="四角形: 角を丸くする 10">
            <a:extLst>
              <a:ext uri="{FF2B5EF4-FFF2-40B4-BE49-F238E27FC236}">
                <a16:creationId xmlns:a16="http://schemas.microsoft.com/office/drawing/2014/main" id="{C92F2E01-4E9E-46B5-B06D-D3CEC6743330}"/>
              </a:ext>
            </a:extLst>
          </p:cNvPr>
          <p:cNvSpPr/>
          <p:nvPr/>
        </p:nvSpPr>
        <p:spPr>
          <a:xfrm>
            <a:off x="633046" y="2544422"/>
            <a:ext cx="5462954" cy="75251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933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EE9E852-6B7E-4A84-9ED6-18D7DF473989}"/>
              </a:ext>
            </a:extLst>
          </p:cNvPr>
          <p:cNvPicPr>
            <a:picLocks noChangeAspect="1"/>
          </p:cNvPicPr>
          <p:nvPr/>
        </p:nvPicPr>
        <p:blipFill rotWithShape="1">
          <a:blip r:embed="rId3">
            <a:extLst>
              <a:ext uri="{28A0092B-C50C-407E-A947-70E740481C1C}">
                <a14:useLocalDpi xmlns:a14="http://schemas.microsoft.com/office/drawing/2010/main" val="0"/>
              </a:ext>
            </a:extLst>
          </a:blip>
          <a:srcRect t="2506" b="2443"/>
          <a:stretch/>
        </p:blipFill>
        <p:spPr>
          <a:xfrm>
            <a:off x="234778" y="0"/>
            <a:ext cx="11957222" cy="6858000"/>
          </a:xfrm>
          <a:prstGeom prst="rect">
            <a:avLst/>
          </a:prstGeom>
        </p:spPr>
      </p:pic>
      <p:sp>
        <p:nvSpPr>
          <p:cNvPr id="23" name="テキスト ボックス 22">
            <a:extLst>
              <a:ext uri="{FF2B5EF4-FFF2-40B4-BE49-F238E27FC236}">
                <a16:creationId xmlns:a16="http://schemas.microsoft.com/office/drawing/2014/main" id="{70F1B5FA-E845-438E-88D6-CCED2DB9C413}"/>
              </a:ext>
            </a:extLst>
          </p:cNvPr>
          <p:cNvSpPr txBox="1"/>
          <p:nvPr/>
        </p:nvSpPr>
        <p:spPr>
          <a:xfrm>
            <a:off x="3461657" y="171813"/>
            <a:ext cx="6939643" cy="6370975"/>
          </a:xfrm>
          <a:prstGeom prst="rect">
            <a:avLst/>
          </a:prstGeom>
          <a:noFill/>
          <a:ln>
            <a:noFill/>
          </a:ln>
        </p:spPr>
        <p:txBody>
          <a:bodyPr wrap="square" rtlCol="0">
            <a:spAutoFit/>
          </a:bodyPr>
          <a:lstStyle/>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①謝る気持ちを伝える</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ごめん、行きたいけど</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②断る理由を伝える</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日曜日は用事があって</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③できないことをはっきり言う</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行けないんだ。</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④次の約束やかわりのアイデアを伝える</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また今度さそってね。</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9" name="矢印: 右 28">
            <a:extLst>
              <a:ext uri="{FF2B5EF4-FFF2-40B4-BE49-F238E27FC236}">
                <a16:creationId xmlns:a16="http://schemas.microsoft.com/office/drawing/2014/main" id="{81581105-495A-4094-9B04-70ADE11E8A5F}"/>
              </a:ext>
            </a:extLst>
          </p:cNvPr>
          <p:cNvSpPr/>
          <p:nvPr/>
        </p:nvSpPr>
        <p:spPr>
          <a:xfrm rot="5400000">
            <a:off x="6238875" y="506022"/>
            <a:ext cx="310441"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98E9BDDC-3C3B-448F-9206-B148D4963F56}"/>
              </a:ext>
            </a:extLst>
          </p:cNvPr>
          <p:cNvSpPr/>
          <p:nvPr/>
        </p:nvSpPr>
        <p:spPr>
          <a:xfrm rot="5400000">
            <a:off x="6243951" y="1927030"/>
            <a:ext cx="307969" cy="537882"/>
          </a:xfrm>
          <a:prstGeom prst="rightArrow">
            <a:avLst>
              <a:gd name="adj1" fmla="val 50000"/>
              <a:gd name="adj2" fmla="val 600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E57AF416-CA02-42C1-AFBB-A7B2D62BF58C}"/>
              </a:ext>
            </a:extLst>
          </p:cNvPr>
          <p:cNvSpPr/>
          <p:nvPr/>
        </p:nvSpPr>
        <p:spPr>
          <a:xfrm rot="5400000">
            <a:off x="6237345" y="3429776"/>
            <a:ext cx="31350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8F2EF5D-2B5E-4A4B-906D-0F139EEE3FB5}"/>
              </a:ext>
            </a:extLst>
          </p:cNvPr>
          <p:cNvSpPr/>
          <p:nvPr/>
        </p:nvSpPr>
        <p:spPr>
          <a:xfrm flipV="1">
            <a:off x="5020922" y="4284060"/>
            <a:ext cx="2084213"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A6372EC1-1D4B-46C4-ABF0-8673946D5B07}"/>
              </a:ext>
            </a:extLst>
          </p:cNvPr>
          <p:cNvSpPr/>
          <p:nvPr/>
        </p:nvSpPr>
        <p:spPr>
          <a:xfrm rot="5400000">
            <a:off x="6231156" y="4898957"/>
            <a:ext cx="31350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576EBA1-0C64-4539-B10B-6B61EE1F1DF9}"/>
              </a:ext>
            </a:extLst>
          </p:cNvPr>
          <p:cNvSpPr/>
          <p:nvPr/>
        </p:nvSpPr>
        <p:spPr>
          <a:xfrm>
            <a:off x="5020922" y="5790440"/>
            <a:ext cx="270205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7B3D52EF-AE30-4C6A-AD44-7C8FED9DC5F1}"/>
              </a:ext>
            </a:extLst>
          </p:cNvPr>
          <p:cNvPicPr>
            <a:picLocks noChangeAspect="1"/>
          </p:cNvPicPr>
          <p:nvPr/>
        </p:nvPicPr>
        <p:blipFill>
          <a:blip r:embed="rId4"/>
          <a:stretch>
            <a:fillRect/>
          </a:stretch>
        </p:blipFill>
        <p:spPr>
          <a:xfrm flipV="1">
            <a:off x="5158723" y="1350686"/>
            <a:ext cx="2756034" cy="41563"/>
          </a:xfrm>
          <a:prstGeom prst="rect">
            <a:avLst/>
          </a:prstGeom>
        </p:spPr>
      </p:pic>
      <p:pic>
        <p:nvPicPr>
          <p:cNvPr id="6" name="図 5">
            <a:extLst>
              <a:ext uri="{FF2B5EF4-FFF2-40B4-BE49-F238E27FC236}">
                <a16:creationId xmlns:a16="http://schemas.microsoft.com/office/drawing/2014/main" id="{BBA92E77-7023-40E7-B4C7-FE237DF7759E}"/>
              </a:ext>
            </a:extLst>
          </p:cNvPr>
          <p:cNvPicPr>
            <a:picLocks noChangeAspect="1"/>
          </p:cNvPicPr>
          <p:nvPr/>
        </p:nvPicPr>
        <p:blipFill>
          <a:blip r:embed="rId5"/>
          <a:stretch>
            <a:fillRect/>
          </a:stretch>
        </p:blipFill>
        <p:spPr>
          <a:xfrm flipV="1">
            <a:off x="5020922" y="2829670"/>
            <a:ext cx="3031637" cy="45719"/>
          </a:xfrm>
          <a:prstGeom prst="rect">
            <a:avLst/>
          </a:prstGeom>
        </p:spPr>
      </p:pic>
    </p:spTree>
    <p:extLst>
      <p:ext uri="{BB962C8B-B14F-4D97-AF65-F5344CB8AC3E}">
        <p14:creationId xmlns:p14="http://schemas.microsoft.com/office/powerpoint/2010/main" val="48035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C6ED383-A4D3-439C-9EAF-72FF14973168}"/>
              </a:ext>
            </a:extLst>
          </p:cNvPr>
          <p:cNvPicPr>
            <a:picLocks noChangeAspect="1"/>
          </p:cNvPicPr>
          <p:nvPr/>
        </p:nvPicPr>
        <p:blipFill rotWithShape="1">
          <a:blip r:embed="rId3"/>
          <a:srcRect b="2460"/>
          <a:stretch/>
        </p:blipFill>
        <p:spPr>
          <a:xfrm>
            <a:off x="6596888" y="1"/>
            <a:ext cx="5595112" cy="6858000"/>
          </a:xfrm>
          <a:prstGeom prst="rect">
            <a:avLst/>
          </a:prstGeom>
        </p:spPr>
      </p:pic>
      <p:pic>
        <p:nvPicPr>
          <p:cNvPr id="3" name="図 2">
            <a:extLst>
              <a:ext uri="{FF2B5EF4-FFF2-40B4-BE49-F238E27FC236}">
                <a16:creationId xmlns:a16="http://schemas.microsoft.com/office/drawing/2014/main" id="{A8D0B4D7-152D-4E1B-97A7-DDDE4D61117F}"/>
              </a:ext>
            </a:extLst>
          </p:cNvPr>
          <p:cNvPicPr>
            <a:picLocks noChangeAspect="1"/>
          </p:cNvPicPr>
          <p:nvPr/>
        </p:nvPicPr>
        <p:blipFill>
          <a:blip r:embed="rId4"/>
          <a:stretch>
            <a:fillRect/>
          </a:stretch>
        </p:blipFill>
        <p:spPr>
          <a:xfrm>
            <a:off x="602174" y="1568662"/>
            <a:ext cx="5462489" cy="5088518"/>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2" name="四角形: 角を丸くする 1">
            <a:extLst>
              <a:ext uri="{FF2B5EF4-FFF2-40B4-BE49-F238E27FC236}">
                <a16:creationId xmlns:a16="http://schemas.microsoft.com/office/drawing/2014/main" id="{D0935A91-6F6D-4FF4-BACF-D21F64A91268}"/>
              </a:ext>
            </a:extLst>
          </p:cNvPr>
          <p:cNvSpPr/>
          <p:nvPr/>
        </p:nvSpPr>
        <p:spPr>
          <a:xfrm>
            <a:off x="608332" y="3274353"/>
            <a:ext cx="5462954" cy="8313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5230BBE8-8B0E-4BA3-91EE-E0F704AE0FD6}"/>
              </a:ext>
            </a:extLst>
          </p:cNvPr>
          <p:cNvPicPr>
            <a:picLocks noChangeAspect="1"/>
          </p:cNvPicPr>
          <p:nvPr/>
        </p:nvPicPr>
        <p:blipFill>
          <a:blip r:embed="rId5"/>
          <a:stretch>
            <a:fillRect/>
          </a:stretch>
        </p:blipFill>
        <p:spPr>
          <a:xfrm>
            <a:off x="589199" y="4127156"/>
            <a:ext cx="5517358" cy="831314"/>
          </a:xfrm>
          <a:prstGeom prst="rect">
            <a:avLst/>
          </a:prstGeom>
        </p:spPr>
      </p:pic>
      <p:pic>
        <p:nvPicPr>
          <p:cNvPr id="10" name="図 9">
            <a:extLst>
              <a:ext uri="{FF2B5EF4-FFF2-40B4-BE49-F238E27FC236}">
                <a16:creationId xmlns:a16="http://schemas.microsoft.com/office/drawing/2014/main" id="{58B43A63-F62C-470C-8DFD-A00258138E44}"/>
              </a:ext>
            </a:extLst>
          </p:cNvPr>
          <p:cNvPicPr>
            <a:picLocks noChangeAspect="1"/>
          </p:cNvPicPr>
          <p:nvPr/>
        </p:nvPicPr>
        <p:blipFill>
          <a:blip r:embed="rId5"/>
          <a:stretch>
            <a:fillRect/>
          </a:stretch>
        </p:blipFill>
        <p:spPr>
          <a:xfrm>
            <a:off x="597910" y="4958470"/>
            <a:ext cx="5498090" cy="842191"/>
          </a:xfrm>
          <a:prstGeom prst="rect">
            <a:avLst/>
          </a:prstGeom>
        </p:spPr>
      </p:pic>
      <p:sp>
        <p:nvSpPr>
          <p:cNvPr id="11" name="吹き出し: 角を丸めた四角形 10">
            <a:extLst>
              <a:ext uri="{FF2B5EF4-FFF2-40B4-BE49-F238E27FC236}">
                <a16:creationId xmlns:a16="http://schemas.microsoft.com/office/drawing/2014/main" id="{D9DB41E5-4E75-4A3B-948B-ACAAEDA83731}"/>
              </a:ext>
            </a:extLst>
          </p:cNvPr>
          <p:cNvSpPr/>
          <p:nvPr/>
        </p:nvSpPr>
        <p:spPr>
          <a:xfrm>
            <a:off x="8212975" y="4422371"/>
            <a:ext cx="3112506" cy="1313411"/>
          </a:xfrm>
          <a:prstGeom prst="wedgeRoundRectCallout">
            <a:avLst>
              <a:gd name="adj1" fmla="val 55093"/>
              <a:gd name="adj2" fmla="val -4738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2" name="吹き出し: 角を丸めた四角形 11">
            <a:extLst>
              <a:ext uri="{FF2B5EF4-FFF2-40B4-BE49-F238E27FC236}">
                <a16:creationId xmlns:a16="http://schemas.microsoft.com/office/drawing/2014/main" id="{587A00F8-376F-41F2-87BB-3967218AAE86}"/>
              </a:ext>
            </a:extLst>
          </p:cNvPr>
          <p:cNvSpPr/>
          <p:nvPr/>
        </p:nvSpPr>
        <p:spPr>
          <a:xfrm>
            <a:off x="7291193" y="1657957"/>
            <a:ext cx="3795925" cy="2456766"/>
          </a:xfrm>
          <a:prstGeom prst="wedgeRoundRectCallout">
            <a:avLst>
              <a:gd name="adj1" fmla="val -49016"/>
              <a:gd name="adj2" fmla="val -6510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みんなで中央公園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に行くけど、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いっしょに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行かない？</a:t>
            </a:r>
          </a:p>
        </p:txBody>
      </p:sp>
    </p:spTree>
    <p:extLst>
      <p:ext uri="{BB962C8B-B14F-4D97-AF65-F5344CB8AC3E}">
        <p14:creationId xmlns:p14="http://schemas.microsoft.com/office/powerpoint/2010/main" val="29791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629244" y="397980"/>
            <a:ext cx="8700285" cy="1158765"/>
          </a:xfrm>
          <a:prstGeom prst="wedgeRoundRectCallout">
            <a:avLst>
              <a:gd name="adj1" fmla="val 21361"/>
              <a:gd name="adj2" fmla="val 103359"/>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自分ができたポイントに、○をつけましょう。</a:t>
            </a:r>
          </a:p>
        </p:txBody>
      </p:sp>
      <p:pic>
        <p:nvPicPr>
          <p:cNvPr id="6" name="図 5">
            <a:extLst>
              <a:ext uri="{FF2B5EF4-FFF2-40B4-BE49-F238E27FC236}">
                <a16:creationId xmlns:a16="http://schemas.microsoft.com/office/drawing/2014/main" id="{3E4222FB-FFE5-441E-9BA4-BF426451C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44" y="2197378"/>
            <a:ext cx="10686963" cy="4379268"/>
          </a:xfrm>
          <a:prstGeom prst="rect">
            <a:avLst/>
          </a:prstGeom>
        </p:spPr>
      </p:pic>
      <p:pic>
        <p:nvPicPr>
          <p:cNvPr id="4" name="図 3">
            <a:extLst>
              <a:ext uri="{FF2B5EF4-FFF2-40B4-BE49-F238E27FC236}">
                <a16:creationId xmlns:a16="http://schemas.microsoft.com/office/drawing/2014/main" id="{11FA3933-3AE3-4ABA-892D-45CD12D2B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2040" y="163769"/>
            <a:ext cx="1513668" cy="1981200"/>
          </a:xfrm>
          <a:prstGeom prst="rect">
            <a:avLst/>
          </a:prstGeom>
        </p:spPr>
      </p:pic>
    </p:spTree>
    <p:extLst>
      <p:ext uri="{BB962C8B-B14F-4D97-AF65-F5344CB8AC3E}">
        <p14:creationId xmlns:p14="http://schemas.microsoft.com/office/powerpoint/2010/main" val="397676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5CD6533-E9B5-499A-A9B7-F3550D2431DC}"/>
              </a:ext>
            </a:extLst>
          </p:cNvPr>
          <p:cNvPicPr>
            <a:picLocks noChangeAspect="1"/>
          </p:cNvPicPr>
          <p:nvPr/>
        </p:nvPicPr>
        <p:blipFill rotWithShape="1">
          <a:blip r:embed="rId3"/>
          <a:srcRect b="2376"/>
          <a:stretch/>
        </p:blipFill>
        <p:spPr>
          <a:xfrm>
            <a:off x="2656865" y="0"/>
            <a:ext cx="6878270" cy="6858000"/>
          </a:xfrm>
          <a:prstGeom prst="rect">
            <a:avLst/>
          </a:prstGeom>
        </p:spPr>
      </p:pic>
      <p:sp>
        <p:nvSpPr>
          <p:cNvPr id="3" name="楕円 2">
            <a:extLst>
              <a:ext uri="{FF2B5EF4-FFF2-40B4-BE49-F238E27FC236}">
                <a16:creationId xmlns:a16="http://schemas.microsoft.com/office/drawing/2014/main" id="{F077C0ED-6F6F-4E0C-9FF9-FC6A8C69C66D}"/>
              </a:ext>
            </a:extLst>
          </p:cNvPr>
          <p:cNvSpPr/>
          <p:nvPr/>
        </p:nvSpPr>
        <p:spPr>
          <a:xfrm>
            <a:off x="5820229" y="4161806"/>
            <a:ext cx="2423886" cy="1861622"/>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9EB2247A-196A-4002-9751-96A34F86BA83}"/>
              </a:ext>
            </a:extLst>
          </p:cNvPr>
          <p:cNvSpPr/>
          <p:nvPr/>
        </p:nvSpPr>
        <p:spPr>
          <a:xfrm>
            <a:off x="3693349" y="1431306"/>
            <a:ext cx="3910168" cy="510017"/>
          </a:xfrm>
          <a:prstGeom prst="wedgeRoundRectCallout">
            <a:avLst>
              <a:gd name="adj1" fmla="val -45822"/>
              <a:gd name="adj2" fmla="val -93568"/>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UD デジタル 教科書体 N-B" panose="02020700000000000000" pitchFamily="17" charset="-128"/>
                <a:ea typeface="UD デジタル 教科書体 N-B" panose="02020700000000000000" pitchFamily="17" charset="-128"/>
              </a:rPr>
              <a:t>おーい、○○君</a:t>
            </a:r>
          </a:p>
        </p:txBody>
      </p:sp>
      <p:sp>
        <p:nvSpPr>
          <p:cNvPr id="6" name="吹き出し: 角を丸めた四角形 5">
            <a:extLst>
              <a:ext uri="{FF2B5EF4-FFF2-40B4-BE49-F238E27FC236}">
                <a16:creationId xmlns:a16="http://schemas.microsoft.com/office/drawing/2014/main" id="{F75B3F55-D77F-4610-9D18-C8248C1372CC}"/>
              </a:ext>
            </a:extLst>
          </p:cNvPr>
          <p:cNvSpPr/>
          <p:nvPr/>
        </p:nvSpPr>
        <p:spPr>
          <a:xfrm>
            <a:off x="3693349" y="2289730"/>
            <a:ext cx="3910168" cy="406465"/>
          </a:xfrm>
          <a:prstGeom prst="wedgeRoundRectCallout">
            <a:avLst>
              <a:gd name="adj1" fmla="val -42852"/>
              <a:gd name="adj2" fmla="val -108597"/>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UD デジタル 教科書体 N-B" panose="02020700000000000000" pitchFamily="17" charset="-128"/>
                <a:ea typeface="UD デジタル 教科書体 N-B" panose="02020700000000000000" pitchFamily="17" charset="-128"/>
              </a:rPr>
              <a:t>きいてる？</a:t>
            </a:r>
          </a:p>
        </p:txBody>
      </p:sp>
      <p:sp>
        <p:nvSpPr>
          <p:cNvPr id="7" name="吹き出し: 角を丸めた四角形 6">
            <a:extLst>
              <a:ext uri="{FF2B5EF4-FFF2-40B4-BE49-F238E27FC236}">
                <a16:creationId xmlns:a16="http://schemas.microsoft.com/office/drawing/2014/main" id="{A789E551-259A-463E-BAC8-9C5B7D2535EC}"/>
              </a:ext>
            </a:extLst>
          </p:cNvPr>
          <p:cNvSpPr/>
          <p:nvPr/>
        </p:nvSpPr>
        <p:spPr>
          <a:xfrm>
            <a:off x="3734923" y="3044602"/>
            <a:ext cx="3634863" cy="1013223"/>
          </a:xfrm>
          <a:prstGeom prst="wedgeRoundRectCallout">
            <a:avLst>
              <a:gd name="adj1" fmla="val -45755"/>
              <a:gd name="adj2" fmla="val -70943"/>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今度の日曜日に、みんなでサッカーしない？</a:t>
            </a:r>
          </a:p>
        </p:txBody>
      </p:sp>
      <p:sp>
        <p:nvSpPr>
          <p:cNvPr id="8" name="吹き出し: 角を丸めた四角形 7">
            <a:extLst>
              <a:ext uri="{FF2B5EF4-FFF2-40B4-BE49-F238E27FC236}">
                <a16:creationId xmlns:a16="http://schemas.microsoft.com/office/drawing/2014/main" id="{317A4218-1821-4392-9E9F-CF41399358EC}"/>
              </a:ext>
            </a:extLst>
          </p:cNvPr>
          <p:cNvSpPr/>
          <p:nvPr/>
        </p:nvSpPr>
        <p:spPr>
          <a:xfrm>
            <a:off x="6146424" y="4586005"/>
            <a:ext cx="1828801" cy="1013224"/>
          </a:xfrm>
          <a:prstGeom prst="wedgeRoundRectCallout">
            <a:avLst>
              <a:gd name="adj1" fmla="val 85716"/>
              <a:gd name="adj2" fmla="val -57855"/>
              <a:gd name="adj3" fmla="val 16667"/>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600" dirty="0">
                <a:latin typeface="UD デジタル 教科書体 N-B" panose="02020700000000000000" pitchFamily="17" charset="-128"/>
                <a:ea typeface="UD デジタル 教科書体 N-B" panose="02020700000000000000" pitchFamily="17" charset="-128"/>
              </a:rPr>
              <a:t>いいよ</a:t>
            </a:r>
          </a:p>
        </p:txBody>
      </p:sp>
    </p:spTree>
    <p:extLst>
      <p:ext uri="{BB962C8B-B14F-4D97-AF65-F5344CB8AC3E}">
        <p14:creationId xmlns:p14="http://schemas.microsoft.com/office/powerpoint/2010/main" val="16584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848140" y="259218"/>
            <a:ext cx="9422464" cy="721443"/>
          </a:xfrm>
          <a:prstGeom prst="wedgeRoundRectCallout">
            <a:avLst>
              <a:gd name="adj1" fmla="val 30931"/>
              <a:gd name="adj2" fmla="val 109132"/>
              <a:gd name="adj3" fmla="val 16667"/>
            </a:avLst>
          </a:prstGeom>
          <a:solidFill>
            <a:schemeClr val="bg1"/>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B" panose="02020700000000000000" pitchFamily="17" charset="-128"/>
                <a:ea typeface="UD デジタル 教科書体 N-B" panose="02020700000000000000" pitchFamily="17" charset="-128"/>
              </a:rPr>
              <a:t>２回目にがんばりたいポイントに○をつけましょう。</a:t>
            </a:r>
          </a:p>
        </p:txBody>
      </p:sp>
      <p:sp>
        <p:nvSpPr>
          <p:cNvPr id="4" name="吹き出し: 角を丸めた四角形 3">
            <a:extLst>
              <a:ext uri="{FF2B5EF4-FFF2-40B4-BE49-F238E27FC236}">
                <a16:creationId xmlns:a16="http://schemas.microsoft.com/office/drawing/2014/main" id="{28B1F760-88CC-4D38-9588-0C12040F36EC}"/>
              </a:ext>
            </a:extLst>
          </p:cNvPr>
          <p:cNvSpPr/>
          <p:nvPr/>
        </p:nvSpPr>
        <p:spPr>
          <a:xfrm>
            <a:off x="795132" y="6175513"/>
            <a:ext cx="9422464" cy="588119"/>
          </a:xfrm>
          <a:prstGeom prst="wedgeRoundRectCallout">
            <a:avLst>
              <a:gd name="adj1" fmla="val -39256"/>
              <a:gd name="adj2" fmla="val -77947"/>
              <a:gd name="adj3" fmla="val 16667"/>
            </a:avLst>
          </a:prstGeom>
          <a:solidFill>
            <a:schemeClr val="bg1"/>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B" panose="02020700000000000000" pitchFamily="17" charset="-128"/>
                <a:ea typeface="UD デジタル 教科書体 N-B" panose="02020700000000000000" pitchFamily="17" charset="-128"/>
              </a:rPr>
              <a:t>自分で見つけたポイントがあれば、書いてみましょう。</a:t>
            </a:r>
          </a:p>
        </p:txBody>
      </p:sp>
      <p:pic>
        <p:nvPicPr>
          <p:cNvPr id="11" name="図 10">
            <a:extLst>
              <a:ext uri="{FF2B5EF4-FFF2-40B4-BE49-F238E27FC236}">
                <a16:creationId xmlns:a16="http://schemas.microsoft.com/office/drawing/2014/main" id="{510A83E0-FABC-4EDC-A451-78D7A4B45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0" y="1420836"/>
            <a:ext cx="9857374" cy="4495695"/>
          </a:xfrm>
          <a:prstGeom prst="rect">
            <a:avLst/>
          </a:prstGeom>
        </p:spPr>
      </p:pic>
      <p:pic>
        <p:nvPicPr>
          <p:cNvPr id="5" name="図 4">
            <a:extLst>
              <a:ext uri="{FF2B5EF4-FFF2-40B4-BE49-F238E27FC236}">
                <a16:creationId xmlns:a16="http://schemas.microsoft.com/office/drawing/2014/main" id="{75CDDF05-038F-424D-A85C-A5DBDCCFF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51" y="128426"/>
            <a:ext cx="1621873" cy="1776574"/>
          </a:xfrm>
          <a:prstGeom prst="rect">
            <a:avLst/>
          </a:prstGeom>
        </p:spPr>
      </p:pic>
    </p:spTree>
    <p:extLst>
      <p:ext uri="{BB962C8B-B14F-4D97-AF65-F5344CB8AC3E}">
        <p14:creationId xmlns:p14="http://schemas.microsoft.com/office/powerpoint/2010/main" val="59686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FC15A07-06A2-46DB-AC44-4203045DE071}"/>
              </a:ext>
            </a:extLst>
          </p:cNvPr>
          <p:cNvPicPr>
            <a:picLocks noChangeAspect="1"/>
          </p:cNvPicPr>
          <p:nvPr/>
        </p:nvPicPr>
        <p:blipFill>
          <a:blip r:embed="rId3"/>
          <a:stretch>
            <a:fillRect/>
          </a:stretch>
        </p:blipFill>
        <p:spPr>
          <a:xfrm>
            <a:off x="6326530" y="145645"/>
            <a:ext cx="5865470" cy="6712355"/>
          </a:xfrm>
          <a:prstGeom prst="rect">
            <a:avLst/>
          </a:prstGeom>
        </p:spPr>
      </p:pic>
      <p:pic>
        <p:nvPicPr>
          <p:cNvPr id="3" name="図 2">
            <a:extLst>
              <a:ext uri="{FF2B5EF4-FFF2-40B4-BE49-F238E27FC236}">
                <a16:creationId xmlns:a16="http://schemas.microsoft.com/office/drawing/2014/main" id="{413B8A77-4C38-4917-A7E1-1078C2C50DE3}"/>
              </a:ext>
            </a:extLst>
          </p:cNvPr>
          <p:cNvPicPr>
            <a:picLocks noChangeAspect="1"/>
          </p:cNvPicPr>
          <p:nvPr/>
        </p:nvPicPr>
        <p:blipFill>
          <a:blip r:embed="rId4"/>
          <a:stretch>
            <a:fillRect/>
          </a:stretch>
        </p:blipFill>
        <p:spPr>
          <a:xfrm>
            <a:off x="633046" y="1798835"/>
            <a:ext cx="5462954" cy="4493476"/>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２回目</a:t>
            </a:r>
          </a:p>
        </p:txBody>
      </p:sp>
      <p:sp>
        <p:nvSpPr>
          <p:cNvPr id="5" name="四角形: 角を丸くする 4">
            <a:extLst>
              <a:ext uri="{FF2B5EF4-FFF2-40B4-BE49-F238E27FC236}">
                <a16:creationId xmlns:a16="http://schemas.microsoft.com/office/drawing/2014/main" id="{51E9E1B1-E07B-4478-BFD1-8B41414C887D}"/>
              </a:ext>
            </a:extLst>
          </p:cNvPr>
          <p:cNvSpPr/>
          <p:nvPr/>
        </p:nvSpPr>
        <p:spPr>
          <a:xfrm>
            <a:off x="633046" y="1781907"/>
            <a:ext cx="5462954" cy="7318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6E33A22C-4741-4D98-B091-1AE65A1ABB3E}"/>
              </a:ext>
            </a:extLst>
          </p:cNvPr>
          <p:cNvSpPr/>
          <p:nvPr/>
        </p:nvSpPr>
        <p:spPr>
          <a:xfrm>
            <a:off x="6977370" y="1471098"/>
            <a:ext cx="3762955" cy="2386007"/>
          </a:xfrm>
          <a:prstGeom prst="wedgeRoundRectCallout">
            <a:avLst>
              <a:gd name="adj1" fmla="val -49016"/>
              <a:gd name="adj2" fmla="val -6510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みんなで買い物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に行くけど、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いっしょに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行かない？</a:t>
            </a:r>
          </a:p>
        </p:txBody>
      </p:sp>
      <p:sp>
        <p:nvSpPr>
          <p:cNvPr id="10" name="吹き出し: 角を丸めた四角形 9">
            <a:extLst>
              <a:ext uri="{FF2B5EF4-FFF2-40B4-BE49-F238E27FC236}">
                <a16:creationId xmlns:a16="http://schemas.microsoft.com/office/drawing/2014/main" id="{DADA199A-A7E7-4692-92C8-122F5AA488C4}"/>
              </a:ext>
            </a:extLst>
          </p:cNvPr>
          <p:cNvSpPr/>
          <p:nvPr/>
        </p:nvSpPr>
        <p:spPr>
          <a:xfrm>
            <a:off x="8212975" y="4422371"/>
            <a:ext cx="3112506" cy="1313411"/>
          </a:xfrm>
          <a:prstGeom prst="wedgeRoundRectCallout">
            <a:avLst>
              <a:gd name="adj1" fmla="val 55093"/>
              <a:gd name="adj2" fmla="val -4738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2" name="四角形: 角を丸くする 11">
            <a:extLst>
              <a:ext uri="{FF2B5EF4-FFF2-40B4-BE49-F238E27FC236}">
                <a16:creationId xmlns:a16="http://schemas.microsoft.com/office/drawing/2014/main" id="{8790A9B4-9484-4524-B561-9F5F0528CAA5}"/>
              </a:ext>
            </a:extLst>
          </p:cNvPr>
          <p:cNvSpPr/>
          <p:nvPr/>
        </p:nvSpPr>
        <p:spPr>
          <a:xfrm>
            <a:off x="633046" y="2544741"/>
            <a:ext cx="5462954" cy="7318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C20585C-9B30-4BAA-B8DA-35C0A831A65F}"/>
              </a:ext>
            </a:extLst>
          </p:cNvPr>
          <p:cNvPicPr>
            <a:picLocks noChangeAspect="1"/>
          </p:cNvPicPr>
          <p:nvPr/>
        </p:nvPicPr>
        <p:blipFill rotWithShape="1">
          <a:blip r:embed="rId3">
            <a:extLst>
              <a:ext uri="{28A0092B-C50C-407E-A947-70E740481C1C}">
                <a14:useLocalDpi xmlns:a14="http://schemas.microsoft.com/office/drawing/2010/main" val="0"/>
              </a:ext>
            </a:extLst>
          </a:blip>
          <a:srcRect t="2506" b="2443"/>
          <a:stretch/>
        </p:blipFill>
        <p:spPr>
          <a:xfrm>
            <a:off x="234778" y="0"/>
            <a:ext cx="11957222" cy="6858000"/>
          </a:xfrm>
          <a:prstGeom prst="rect">
            <a:avLst/>
          </a:prstGeom>
        </p:spPr>
      </p:pic>
      <p:sp>
        <p:nvSpPr>
          <p:cNvPr id="23" name="テキスト ボックス 22">
            <a:extLst>
              <a:ext uri="{FF2B5EF4-FFF2-40B4-BE49-F238E27FC236}">
                <a16:creationId xmlns:a16="http://schemas.microsoft.com/office/drawing/2014/main" id="{70F1B5FA-E845-438E-88D6-CCED2DB9C413}"/>
              </a:ext>
            </a:extLst>
          </p:cNvPr>
          <p:cNvSpPr txBox="1"/>
          <p:nvPr/>
        </p:nvSpPr>
        <p:spPr>
          <a:xfrm>
            <a:off x="3449300" y="356479"/>
            <a:ext cx="6939643" cy="6370975"/>
          </a:xfrm>
          <a:prstGeom prst="rect">
            <a:avLst/>
          </a:prstGeom>
          <a:noFill/>
          <a:ln>
            <a:noFill/>
          </a:ln>
        </p:spPr>
        <p:txBody>
          <a:bodyPr wrap="square" rtlCol="0">
            <a:spAutoFit/>
          </a:bodyPr>
          <a:lstStyle/>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①謝る気持ちを伝える</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ごめん、行きたいけど</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②断る理由を伝える</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日曜日は用事があって</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③できないことをはっきり言う</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行けないんだ。</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④次の約束やかわりのアイデアを伝える</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また今度さそってね。</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9" name="矢印: 右 28">
            <a:extLst>
              <a:ext uri="{FF2B5EF4-FFF2-40B4-BE49-F238E27FC236}">
                <a16:creationId xmlns:a16="http://schemas.microsoft.com/office/drawing/2014/main" id="{81581105-495A-4094-9B04-70ADE11E8A5F}"/>
              </a:ext>
            </a:extLst>
          </p:cNvPr>
          <p:cNvSpPr/>
          <p:nvPr/>
        </p:nvSpPr>
        <p:spPr>
          <a:xfrm rot="5400000">
            <a:off x="6014637" y="699042"/>
            <a:ext cx="310441"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98E9BDDC-3C3B-448F-9206-B148D4963F56}"/>
              </a:ext>
            </a:extLst>
          </p:cNvPr>
          <p:cNvSpPr/>
          <p:nvPr/>
        </p:nvSpPr>
        <p:spPr>
          <a:xfrm rot="5400000">
            <a:off x="6020143" y="2164775"/>
            <a:ext cx="307969" cy="537882"/>
          </a:xfrm>
          <a:prstGeom prst="rightArrow">
            <a:avLst>
              <a:gd name="adj1" fmla="val 50000"/>
              <a:gd name="adj2" fmla="val 600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E57AF416-CA02-42C1-AFBB-A7B2D62BF58C}"/>
              </a:ext>
            </a:extLst>
          </p:cNvPr>
          <p:cNvSpPr/>
          <p:nvPr/>
        </p:nvSpPr>
        <p:spPr>
          <a:xfrm rot="5400000">
            <a:off x="6056639" y="3635045"/>
            <a:ext cx="31350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3D68C10-DD6D-4B55-84A6-9DDEBCC077E9}"/>
              </a:ext>
            </a:extLst>
          </p:cNvPr>
          <p:cNvSpPr/>
          <p:nvPr/>
        </p:nvSpPr>
        <p:spPr>
          <a:xfrm>
            <a:off x="4966230" y="1496204"/>
            <a:ext cx="2936403"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15F7BE19-C389-424B-B3B1-836BE696888F}"/>
              </a:ext>
            </a:extLst>
          </p:cNvPr>
          <p:cNvPicPr>
            <a:picLocks noChangeAspect="1"/>
          </p:cNvPicPr>
          <p:nvPr/>
        </p:nvPicPr>
        <p:blipFill>
          <a:blip r:embed="rId4"/>
          <a:stretch>
            <a:fillRect/>
          </a:stretch>
        </p:blipFill>
        <p:spPr>
          <a:xfrm>
            <a:off x="4966230" y="2952489"/>
            <a:ext cx="3034119" cy="45719"/>
          </a:xfrm>
          <a:prstGeom prst="rect">
            <a:avLst/>
          </a:prstGeom>
        </p:spPr>
      </p:pic>
      <p:sp>
        <p:nvSpPr>
          <p:cNvPr id="15" name="正方形/長方形 14">
            <a:extLst>
              <a:ext uri="{FF2B5EF4-FFF2-40B4-BE49-F238E27FC236}">
                <a16:creationId xmlns:a16="http://schemas.microsoft.com/office/drawing/2014/main" id="{78F2EF5D-2B5E-4A4B-906D-0F139EEE3FB5}"/>
              </a:ext>
            </a:extLst>
          </p:cNvPr>
          <p:cNvSpPr/>
          <p:nvPr/>
        </p:nvSpPr>
        <p:spPr>
          <a:xfrm flipV="1">
            <a:off x="4966230" y="4417347"/>
            <a:ext cx="2116214"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A6372EC1-1D4B-46C4-ABF0-8673946D5B07}"/>
              </a:ext>
            </a:extLst>
          </p:cNvPr>
          <p:cNvSpPr/>
          <p:nvPr/>
        </p:nvSpPr>
        <p:spPr>
          <a:xfrm rot="5400000">
            <a:off x="6056639" y="5101348"/>
            <a:ext cx="31350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576EBA1-0C64-4539-B10B-6B61EE1F1DF9}"/>
              </a:ext>
            </a:extLst>
          </p:cNvPr>
          <p:cNvSpPr/>
          <p:nvPr/>
        </p:nvSpPr>
        <p:spPr>
          <a:xfrm flipV="1">
            <a:off x="4924029" y="5890016"/>
            <a:ext cx="286222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218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90B78FA-E070-43EF-AF35-DC67EB214E5A}"/>
              </a:ext>
            </a:extLst>
          </p:cNvPr>
          <p:cNvPicPr>
            <a:picLocks noChangeAspect="1"/>
          </p:cNvPicPr>
          <p:nvPr/>
        </p:nvPicPr>
        <p:blipFill>
          <a:blip r:embed="rId3"/>
          <a:stretch>
            <a:fillRect/>
          </a:stretch>
        </p:blipFill>
        <p:spPr>
          <a:xfrm>
            <a:off x="6326530" y="145645"/>
            <a:ext cx="5865470" cy="6712355"/>
          </a:xfrm>
          <a:prstGeom prst="rect">
            <a:avLst/>
          </a:prstGeom>
        </p:spPr>
      </p:pic>
      <p:pic>
        <p:nvPicPr>
          <p:cNvPr id="3" name="図 2">
            <a:extLst>
              <a:ext uri="{FF2B5EF4-FFF2-40B4-BE49-F238E27FC236}">
                <a16:creationId xmlns:a16="http://schemas.microsoft.com/office/drawing/2014/main" id="{413B8A77-4C38-4917-A7E1-1078C2C50DE3}"/>
              </a:ext>
            </a:extLst>
          </p:cNvPr>
          <p:cNvPicPr>
            <a:picLocks noChangeAspect="1"/>
          </p:cNvPicPr>
          <p:nvPr/>
        </p:nvPicPr>
        <p:blipFill>
          <a:blip r:embed="rId4"/>
          <a:stretch>
            <a:fillRect/>
          </a:stretch>
        </p:blipFill>
        <p:spPr>
          <a:xfrm>
            <a:off x="633046" y="1798835"/>
            <a:ext cx="5462954" cy="4493476"/>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２回目</a:t>
            </a:r>
          </a:p>
        </p:txBody>
      </p:sp>
      <p:sp>
        <p:nvSpPr>
          <p:cNvPr id="5" name="四角形: 角を丸くする 4">
            <a:extLst>
              <a:ext uri="{FF2B5EF4-FFF2-40B4-BE49-F238E27FC236}">
                <a16:creationId xmlns:a16="http://schemas.microsoft.com/office/drawing/2014/main" id="{51E9E1B1-E07B-4478-BFD1-8B41414C887D}"/>
              </a:ext>
            </a:extLst>
          </p:cNvPr>
          <p:cNvSpPr/>
          <p:nvPr/>
        </p:nvSpPr>
        <p:spPr>
          <a:xfrm>
            <a:off x="633046" y="3275254"/>
            <a:ext cx="5462954" cy="7650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6E33A22C-4741-4D98-B091-1AE65A1ABB3E}"/>
              </a:ext>
            </a:extLst>
          </p:cNvPr>
          <p:cNvSpPr/>
          <p:nvPr/>
        </p:nvSpPr>
        <p:spPr>
          <a:xfrm>
            <a:off x="6977370" y="1471098"/>
            <a:ext cx="3762955" cy="2386007"/>
          </a:xfrm>
          <a:prstGeom prst="wedgeRoundRectCallout">
            <a:avLst>
              <a:gd name="adj1" fmla="val -49016"/>
              <a:gd name="adj2" fmla="val -6510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みんなで買い物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に行くけど、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いっしょに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行かない？</a:t>
            </a:r>
          </a:p>
        </p:txBody>
      </p:sp>
      <p:sp>
        <p:nvSpPr>
          <p:cNvPr id="10" name="吹き出し: 角を丸めた四角形 9">
            <a:extLst>
              <a:ext uri="{FF2B5EF4-FFF2-40B4-BE49-F238E27FC236}">
                <a16:creationId xmlns:a16="http://schemas.microsoft.com/office/drawing/2014/main" id="{DADA199A-A7E7-4692-92C8-122F5AA488C4}"/>
              </a:ext>
            </a:extLst>
          </p:cNvPr>
          <p:cNvSpPr/>
          <p:nvPr/>
        </p:nvSpPr>
        <p:spPr>
          <a:xfrm>
            <a:off x="8212975" y="4422371"/>
            <a:ext cx="3112506" cy="1313411"/>
          </a:xfrm>
          <a:prstGeom prst="wedgeRoundRectCallout">
            <a:avLst>
              <a:gd name="adj1" fmla="val 55093"/>
              <a:gd name="adj2" fmla="val -4738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1" name="四角形: 角を丸くする 10">
            <a:extLst>
              <a:ext uri="{FF2B5EF4-FFF2-40B4-BE49-F238E27FC236}">
                <a16:creationId xmlns:a16="http://schemas.microsoft.com/office/drawing/2014/main" id="{2BC14FE8-00B1-4E4F-9CA5-E93F6090272F}"/>
              </a:ext>
            </a:extLst>
          </p:cNvPr>
          <p:cNvSpPr/>
          <p:nvPr/>
        </p:nvSpPr>
        <p:spPr>
          <a:xfrm>
            <a:off x="633046" y="4039824"/>
            <a:ext cx="5462954" cy="7650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C2641905-B41D-4DFB-A92E-9DD3773312B2}"/>
              </a:ext>
            </a:extLst>
          </p:cNvPr>
          <p:cNvSpPr/>
          <p:nvPr/>
        </p:nvSpPr>
        <p:spPr>
          <a:xfrm>
            <a:off x="633046" y="4784549"/>
            <a:ext cx="5462954" cy="7650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24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1" grpId="1"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2666840" y="207540"/>
            <a:ext cx="8649368" cy="1158765"/>
          </a:xfrm>
          <a:prstGeom prst="wedgeRoundRectCallout">
            <a:avLst>
              <a:gd name="adj1" fmla="val 31004"/>
              <a:gd name="adj2" fmla="val 104937"/>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自分ができたポイントに、○をつけましょう。</a:t>
            </a:r>
          </a:p>
        </p:txBody>
      </p:sp>
      <p:pic>
        <p:nvPicPr>
          <p:cNvPr id="6" name="図 5">
            <a:extLst>
              <a:ext uri="{FF2B5EF4-FFF2-40B4-BE49-F238E27FC236}">
                <a16:creationId xmlns:a16="http://schemas.microsoft.com/office/drawing/2014/main" id="{715E9524-B742-4A32-88F7-41CE8EF45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45" y="2067950"/>
            <a:ext cx="10740458" cy="4582509"/>
          </a:xfrm>
          <a:prstGeom prst="rect">
            <a:avLst/>
          </a:prstGeom>
        </p:spPr>
      </p:pic>
      <p:pic>
        <p:nvPicPr>
          <p:cNvPr id="4" name="図 3">
            <a:extLst>
              <a:ext uri="{FF2B5EF4-FFF2-40B4-BE49-F238E27FC236}">
                <a16:creationId xmlns:a16="http://schemas.microsoft.com/office/drawing/2014/main" id="{05AEB295-CF6D-48E8-9F92-5DE2811D0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792" y="41098"/>
            <a:ext cx="1544501" cy="2021558"/>
          </a:xfrm>
          <a:prstGeom prst="rect">
            <a:avLst/>
          </a:prstGeom>
        </p:spPr>
      </p:pic>
    </p:spTree>
    <p:extLst>
      <p:ext uri="{BB962C8B-B14F-4D97-AF65-F5344CB8AC3E}">
        <p14:creationId xmlns:p14="http://schemas.microsoft.com/office/powerpoint/2010/main" val="384542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D8C3EEC-52DD-4527-8361-D7B5F2F71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512" y="556530"/>
            <a:ext cx="8985504" cy="5502894"/>
          </a:xfrm>
          <a:prstGeom prst="rect">
            <a:avLst/>
          </a:prstGeom>
        </p:spPr>
      </p:pic>
      <p:sp>
        <p:nvSpPr>
          <p:cNvPr id="6" name="吹き出し: 角を丸めた四角形 5">
            <a:extLst>
              <a:ext uri="{FF2B5EF4-FFF2-40B4-BE49-F238E27FC236}">
                <a16:creationId xmlns:a16="http://schemas.microsoft.com/office/drawing/2014/main" id="{B15F2B1F-AEA7-42AF-88E1-80D91DD1171A}"/>
              </a:ext>
            </a:extLst>
          </p:cNvPr>
          <p:cNvSpPr/>
          <p:nvPr/>
        </p:nvSpPr>
        <p:spPr>
          <a:xfrm>
            <a:off x="633984" y="1914144"/>
            <a:ext cx="3152213" cy="1865376"/>
          </a:xfrm>
          <a:prstGeom prst="wedgeRoundRectCallout">
            <a:avLst>
              <a:gd name="adj1" fmla="val 63580"/>
              <a:gd name="adj2" fmla="val -19353"/>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（１）～（４）まで</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あてはまるマークに○を付けましょう。</a:t>
            </a:r>
          </a:p>
        </p:txBody>
      </p:sp>
      <p:sp>
        <p:nvSpPr>
          <p:cNvPr id="7" name="正方形/長方形 6">
            <a:extLst>
              <a:ext uri="{FF2B5EF4-FFF2-40B4-BE49-F238E27FC236}">
                <a16:creationId xmlns:a16="http://schemas.microsoft.com/office/drawing/2014/main" id="{C65E6BD1-9CB9-4B7B-9B86-38E1B3337A6C}"/>
              </a:ext>
            </a:extLst>
          </p:cNvPr>
          <p:cNvSpPr/>
          <p:nvPr/>
        </p:nvSpPr>
        <p:spPr>
          <a:xfrm flipV="1">
            <a:off x="7094873" y="1415855"/>
            <a:ext cx="885372" cy="16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2EE327B-658D-40AD-BB8B-113265A5EAC4}"/>
              </a:ext>
            </a:extLst>
          </p:cNvPr>
          <p:cNvSpPr/>
          <p:nvPr/>
        </p:nvSpPr>
        <p:spPr>
          <a:xfrm flipV="1">
            <a:off x="7789817" y="4304791"/>
            <a:ext cx="885372" cy="16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9036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6C5080-1761-45A0-B7A2-17A9C3E60A30}"/>
              </a:ext>
            </a:extLst>
          </p:cNvPr>
          <p:cNvPicPr>
            <a:picLocks noChangeAspect="1"/>
          </p:cNvPicPr>
          <p:nvPr/>
        </p:nvPicPr>
        <p:blipFill>
          <a:blip r:embed="rId3"/>
          <a:stretch>
            <a:fillRect/>
          </a:stretch>
        </p:blipFill>
        <p:spPr>
          <a:xfrm>
            <a:off x="565265" y="3283527"/>
            <a:ext cx="11272059" cy="3574473"/>
          </a:xfrm>
          <a:prstGeom prst="rect">
            <a:avLst/>
          </a:prstGeom>
        </p:spPr>
      </p:pic>
      <p:sp>
        <p:nvSpPr>
          <p:cNvPr id="6" name="吹き出し: 角を丸めた四角形 5">
            <a:extLst>
              <a:ext uri="{FF2B5EF4-FFF2-40B4-BE49-F238E27FC236}">
                <a16:creationId xmlns:a16="http://schemas.microsoft.com/office/drawing/2014/main" id="{B15F2B1F-AEA7-42AF-88E1-80D91DD1171A}"/>
              </a:ext>
            </a:extLst>
          </p:cNvPr>
          <p:cNvSpPr/>
          <p:nvPr/>
        </p:nvSpPr>
        <p:spPr>
          <a:xfrm>
            <a:off x="1285002" y="1005840"/>
            <a:ext cx="9910220" cy="1577089"/>
          </a:xfrm>
          <a:prstGeom prst="wedgeRoundRectCallout">
            <a:avLst>
              <a:gd name="adj1" fmla="val 31728"/>
              <a:gd name="adj2" fmla="val 85744"/>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UD デジタル 教科書体 N-B" panose="02020700000000000000" pitchFamily="17" charset="-128"/>
                <a:ea typeface="UD デジタル 教科書体 N-B" panose="02020700000000000000" pitchFamily="17" charset="-128"/>
              </a:rPr>
              <a:t>気付いたことや分かったこと、感じたことを書きましょう。</a:t>
            </a:r>
            <a:endParaRPr kumimoji="1" lang="en-US" altLang="ja-JP" sz="2800"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a:extLst>
              <a:ext uri="{FF2B5EF4-FFF2-40B4-BE49-F238E27FC236}">
                <a16:creationId xmlns:a16="http://schemas.microsoft.com/office/drawing/2014/main" id="{53E5CF9C-9E1F-4A8F-84CF-1681C476A8DD}"/>
              </a:ext>
            </a:extLst>
          </p:cNvPr>
          <p:cNvSpPr txBox="1"/>
          <p:nvPr/>
        </p:nvSpPr>
        <p:spPr>
          <a:xfrm>
            <a:off x="1447800" y="1264682"/>
            <a:ext cx="1047750" cy="369332"/>
          </a:xfrm>
          <a:prstGeom prst="rect">
            <a:avLst/>
          </a:prstGeom>
          <a:noFill/>
        </p:spPr>
        <p:txBody>
          <a:bodyPr wrap="square" rtlCol="0">
            <a:spAutoFit/>
          </a:bodyPr>
          <a:lstStyle/>
          <a:p>
            <a:r>
              <a:rPr kumimoji="1" lang="ja-JP" altLang="en-US" dirty="0">
                <a:latin typeface="UD デジタル 教科書体 N-R" panose="02020400000000000000" pitchFamily="17" charset="-128"/>
                <a:ea typeface="UD デジタル 教科書体 N-R" panose="02020400000000000000" pitchFamily="17" charset="-128"/>
              </a:rPr>
              <a:t>き づ</a:t>
            </a:r>
          </a:p>
        </p:txBody>
      </p:sp>
      <p:sp>
        <p:nvSpPr>
          <p:cNvPr id="5" name="テキスト ボックス 4">
            <a:extLst>
              <a:ext uri="{FF2B5EF4-FFF2-40B4-BE49-F238E27FC236}">
                <a16:creationId xmlns:a16="http://schemas.microsoft.com/office/drawing/2014/main" id="{A471A46B-7F65-48DC-9047-1ECCFF2FA545}"/>
              </a:ext>
            </a:extLst>
          </p:cNvPr>
          <p:cNvSpPr txBox="1"/>
          <p:nvPr/>
        </p:nvSpPr>
        <p:spPr>
          <a:xfrm>
            <a:off x="3886200" y="1226582"/>
            <a:ext cx="1047750" cy="369332"/>
          </a:xfrm>
          <a:prstGeom prst="rect">
            <a:avLst/>
          </a:prstGeom>
          <a:noFill/>
        </p:spPr>
        <p:txBody>
          <a:bodyPr wrap="square" rtlCol="0">
            <a:spAutoFit/>
          </a:bodyPr>
          <a:lstStyle/>
          <a:p>
            <a:r>
              <a:rPr lang="ja-JP" altLang="en-US" dirty="0">
                <a:latin typeface="UD デジタル 教科書体 N-R" panose="02020400000000000000" pitchFamily="17" charset="-128"/>
                <a:ea typeface="UD デジタル 教科書体 N-R" panose="02020400000000000000" pitchFamily="17" charset="-128"/>
              </a:rPr>
              <a:t>わ</a:t>
            </a:r>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0FC0F948-8A81-4A44-94A5-EA5759CD5FD3}"/>
              </a:ext>
            </a:extLst>
          </p:cNvPr>
          <p:cNvSpPr txBox="1"/>
          <p:nvPr/>
        </p:nvSpPr>
        <p:spPr>
          <a:xfrm>
            <a:off x="6321511" y="1264682"/>
            <a:ext cx="1047750" cy="369332"/>
          </a:xfrm>
          <a:prstGeom prst="rect">
            <a:avLst/>
          </a:prstGeom>
          <a:noFill/>
        </p:spPr>
        <p:txBody>
          <a:bodyPr wrap="square" rtlCol="0">
            <a:spAutoFit/>
          </a:bodyPr>
          <a:lstStyle/>
          <a:p>
            <a:r>
              <a:rPr lang="ja-JP" altLang="en-US" dirty="0">
                <a:latin typeface="UD デジタル 教科書体 N-R" panose="02020400000000000000" pitchFamily="17" charset="-128"/>
                <a:ea typeface="UD デジタル 教科書体 N-R" panose="02020400000000000000" pitchFamily="17" charset="-128"/>
              </a:rPr>
              <a:t>かん</a:t>
            </a:r>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8EC6325F-AA1F-42BA-A6EA-5E6036CF6E58}"/>
              </a:ext>
            </a:extLst>
          </p:cNvPr>
          <p:cNvSpPr txBox="1"/>
          <p:nvPr/>
        </p:nvSpPr>
        <p:spPr>
          <a:xfrm>
            <a:off x="8531311" y="1272064"/>
            <a:ext cx="1047750" cy="369332"/>
          </a:xfrm>
          <a:prstGeom prst="rect">
            <a:avLst/>
          </a:prstGeom>
          <a:noFill/>
        </p:spPr>
        <p:txBody>
          <a:bodyPr wrap="square" rtlCol="0">
            <a:spAutoFit/>
          </a:bodyPr>
          <a:lstStyle/>
          <a:p>
            <a:r>
              <a:rPr lang="ja-JP" altLang="en-US" dirty="0">
                <a:latin typeface="UD デジタル 教科書体 N-R" panose="02020400000000000000" pitchFamily="17" charset="-128"/>
                <a:ea typeface="UD デジタル 教科書体 N-R" panose="02020400000000000000" pitchFamily="17" charset="-128"/>
              </a:rPr>
              <a:t>か</a:t>
            </a:r>
            <a:endParaRPr lang="en-US" altLang="ja-JP"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52137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27D2-D3F7-4112-8642-0DDE8CFCE2A5}"/>
              </a:ext>
            </a:extLst>
          </p:cNvPr>
          <p:cNvSpPr>
            <a:spLocks noGrp="1"/>
          </p:cNvSpPr>
          <p:nvPr>
            <p:ph type="title"/>
          </p:nvPr>
        </p:nvSpPr>
        <p:spPr>
          <a:xfrm>
            <a:off x="721683" y="1450632"/>
            <a:ext cx="11672047" cy="1325563"/>
          </a:xfrm>
        </p:spPr>
        <p:txBody>
          <a:bodyPr/>
          <a:lstStyle/>
          <a:p>
            <a:r>
              <a:rPr kumimoji="1" lang="en-US" altLang="ja-JP" dirty="0">
                <a:latin typeface="UD デジタル 教科書体 NP-B" panose="02020700000000000000" pitchFamily="18" charset="-128"/>
                <a:ea typeface="UD デジタル 教科書体 NP-B" panose="02020700000000000000" pitchFamily="18" charset="-128"/>
              </a:rPr>
              <a:t>A</a:t>
            </a:r>
            <a:r>
              <a:rPr kumimoji="1" lang="ja-JP" altLang="en-US" dirty="0">
                <a:latin typeface="UD デジタル 教科書体 NP-B" panose="02020700000000000000" pitchFamily="18" charset="-128"/>
                <a:ea typeface="UD デジタル 教科書体 NP-B" panose="02020700000000000000" pitchFamily="18" charset="-128"/>
              </a:rPr>
              <a:t>　何かたのまれてＯＫのときの</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「いいよ」</a:t>
            </a:r>
          </a:p>
        </p:txBody>
      </p:sp>
      <p:sp>
        <p:nvSpPr>
          <p:cNvPr id="4" name="タイトル 1">
            <a:extLst>
              <a:ext uri="{FF2B5EF4-FFF2-40B4-BE49-F238E27FC236}">
                <a16:creationId xmlns:a16="http://schemas.microsoft.com/office/drawing/2014/main" id="{02B0E8E7-E447-40B1-847E-53F2686B8D0B}"/>
              </a:ext>
            </a:extLst>
          </p:cNvPr>
          <p:cNvSpPr txBox="1">
            <a:spLocks/>
          </p:cNvSpPr>
          <p:nvPr/>
        </p:nvSpPr>
        <p:spPr>
          <a:xfrm>
            <a:off x="721683" y="2761593"/>
            <a:ext cx="1167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P-B" panose="02020700000000000000" pitchFamily="18" charset="-128"/>
                <a:ea typeface="UD デジタル 教科書体 NP-B" panose="02020700000000000000" pitchFamily="18" charset="-128"/>
              </a:rPr>
              <a:t>B</a:t>
            </a:r>
            <a:r>
              <a:rPr lang="ja-JP" altLang="en-US" dirty="0">
                <a:latin typeface="UD デジタル 教科書体 NP-B" panose="02020700000000000000" pitchFamily="18" charset="-128"/>
                <a:ea typeface="UD デジタル 教科書体 NP-B" panose="02020700000000000000" pitchFamily="18" charset="-128"/>
              </a:rPr>
              <a:t>　相手に対してほめるときの</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「いいよ」</a:t>
            </a:r>
          </a:p>
        </p:txBody>
      </p:sp>
      <p:sp>
        <p:nvSpPr>
          <p:cNvPr id="5" name="タイトル 1">
            <a:extLst>
              <a:ext uri="{FF2B5EF4-FFF2-40B4-BE49-F238E27FC236}">
                <a16:creationId xmlns:a16="http://schemas.microsoft.com/office/drawing/2014/main" id="{A32C64BA-06C2-4464-9BDF-7A6B76C3C6BF}"/>
              </a:ext>
            </a:extLst>
          </p:cNvPr>
          <p:cNvSpPr txBox="1">
            <a:spLocks/>
          </p:cNvSpPr>
          <p:nvPr/>
        </p:nvSpPr>
        <p:spPr>
          <a:xfrm>
            <a:off x="721683" y="3952769"/>
            <a:ext cx="119751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P-B" panose="02020700000000000000" pitchFamily="18" charset="-128"/>
                <a:ea typeface="UD デジタル 教科書体 NP-B" panose="02020700000000000000" pitchFamily="18" charset="-128"/>
              </a:rPr>
              <a:t>C</a:t>
            </a:r>
            <a:r>
              <a:rPr lang="ja-JP" altLang="en-US" dirty="0">
                <a:latin typeface="UD デジタル 教科書体 NP-B" panose="02020700000000000000" pitchFamily="18" charset="-128"/>
                <a:ea typeface="UD デジタル 教科書体 NP-B" panose="02020700000000000000" pitchFamily="18" charset="-128"/>
              </a:rPr>
              <a:t>　何かたのまれて断りたいときの</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「いいよ」</a:t>
            </a:r>
          </a:p>
        </p:txBody>
      </p:sp>
      <p:sp>
        <p:nvSpPr>
          <p:cNvPr id="6" name="タイトル 1">
            <a:extLst>
              <a:ext uri="{FF2B5EF4-FFF2-40B4-BE49-F238E27FC236}">
                <a16:creationId xmlns:a16="http://schemas.microsoft.com/office/drawing/2014/main" id="{D6EDB302-78D1-41C7-9B47-3B462E9991BF}"/>
              </a:ext>
            </a:extLst>
          </p:cNvPr>
          <p:cNvSpPr txBox="1">
            <a:spLocks/>
          </p:cNvSpPr>
          <p:nvPr/>
        </p:nvSpPr>
        <p:spPr>
          <a:xfrm>
            <a:off x="717177" y="5212510"/>
            <a:ext cx="114748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P-B" panose="02020700000000000000" pitchFamily="18" charset="-128"/>
                <a:ea typeface="UD デジタル 教科書体 NP-B" panose="02020700000000000000" pitchFamily="18" charset="-128"/>
              </a:rPr>
              <a:t>D</a:t>
            </a:r>
            <a:r>
              <a:rPr lang="ja-JP" altLang="en-US" dirty="0">
                <a:latin typeface="UD デジタル 教科書体 NP-B" panose="02020700000000000000" pitchFamily="18" charset="-128"/>
                <a:ea typeface="UD デジタル 教科書体 NP-B" panose="02020700000000000000" pitchFamily="18" charset="-128"/>
              </a:rPr>
              <a:t>　謝った相手を許すときの</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「いいよ」</a:t>
            </a:r>
          </a:p>
        </p:txBody>
      </p:sp>
      <p:sp>
        <p:nvSpPr>
          <p:cNvPr id="8" name="テキスト ボックス 7">
            <a:extLst>
              <a:ext uri="{FF2B5EF4-FFF2-40B4-BE49-F238E27FC236}">
                <a16:creationId xmlns:a16="http://schemas.microsoft.com/office/drawing/2014/main" id="{52457C49-8ACC-4318-8533-75ABDFFCB5C4}"/>
              </a:ext>
            </a:extLst>
          </p:cNvPr>
          <p:cNvSpPr txBox="1"/>
          <p:nvPr/>
        </p:nvSpPr>
        <p:spPr>
          <a:xfrm>
            <a:off x="1338470" y="439616"/>
            <a:ext cx="9753600" cy="769441"/>
          </a:xfrm>
          <a:prstGeom prst="rect">
            <a:avLst/>
          </a:prstGeom>
          <a:noFill/>
          <a:ln>
            <a:solidFill>
              <a:schemeClr val="tx1"/>
            </a:solidFill>
          </a:ln>
        </p:spPr>
        <p:txBody>
          <a:bodyPr wrap="square" rtlCol="0">
            <a:spAutoFit/>
          </a:bodyPr>
          <a:lstStyle/>
          <a:p>
            <a:r>
              <a:rPr kumimoji="1" lang="ja-JP" altLang="en-US" sz="4400" b="1" dirty="0">
                <a:latin typeface="UD デジタル 教科書体 N-B" panose="02020700000000000000" pitchFamily="17" charset="-128"/>
                <a:ea typeface="UD デジタル 教科書体 N-B" panose="02020700000000000000" pitchFamily="17" charset="-128"/>
              </a:rPr>
              <a:t>どんなときの</a:t>
            </a:r>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「いいよ」</a:t>
            </a:r>
            <a:r>
              <a:rPr kumimoji="1" lang="ja-JP" altLang="en-US" sz="4400" b="1" dirty="0">
                <a:latin typeface="UD デジタル 教科書体 N-B" panose="02020700000000000000" pitchFamily="17" charset="-128"/>
                <a:ea typeface="UD デジタル 教科書体 N-B" panose="02020700000000000000" pitchFamily="17" charset="-128"/>
              </a:rPr>
              <a:t>でしょうか？</a:t>
            </a:r>
          </a:p>
        </p:txBody>
      </p:sp>
    </p:spTree>
    <p:extLst>
      <p:ext uri="{BB962C8B-B14F-4D97-AF65-F5344CB8AC3E}">
        <p14:creationId xmlns:p14="http://schemas.microsoft.com/office/powerpoint/2010/main" val="33008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FE4A6A1A-AA07-4810-A844-D0CC80ADE827}"/>
              </a:ext>
            </a:extLst>
          </p:cNvPr>
          <p:cNvPicPr>
            <a:picLocks noChangeAspect="1"/>
          </p:cNvPicPr>
          <p:nvPr/>
        </p:nvPicPr>
        <p:blipFill>
          <a:blip r:embed="rId3"/>
          <a:stretch>
            <a:fillRect/>
          </a:stretch>
        </p:blipFill>
        <p:spPr>
          <a:xfrm>
            <a:off x="9227830" y="1626977"/>
            <a:ext cx="3027310" cy="5246826"/>
          </a:xfrm>
          <a:prstGeom prst="rect">
            <a:avLst/>
          </a:prstGeom>
        </p:spPr>
      </p:pic>
      <p:pic>
        <p:nvPicPr>
          <p:cNvPr id="32" name="図 31">
            <a:extLst>
              <a:ext uri="{FF2B5EF4-FFF2-40B4-BE49-F238E27FC236}">
                <a16:creationId xmlns:a16="http://schemas.microsoft.com/office/drawing/2014/main" id="{50B59573-2D9B-4445-B844-33F8CF2C3C1A}"/>
              </a:ext>
            </a:extLst>
          </p:cNvPr>
          <p:cNvPicPr>
            <a:picLocks noChangeAspect="1"/>
          </p:cNvPicPr>
          <p:nvPr/>
        </p:nvPicPr>
        <p:blipFill>
          <a:blip r:embed="rId3"/>
          <a:stretch>
            <a:fillRect/>
          </a:stretch>
        </p:blipFill>
        <p:spPr>
          <a:xfrm>
            <a:off x="6153791" y="1626977"/>
            <a:ext cx="3027310" cy="5246826"/>
          </a:xfrm>
          <a:prstGeom prst="rect">
            <a:avLst/>
          </a:prstGeom>
        </p:spPr>
      </p:pic>
      <p:pic>
        <p:nvPicPr>
          <p:cNvPr id="31" name="図 30">
            <a:extLst>
              <a:ext uri="{FF2B5EF4-FFF2-40B4-BE49-F238E27FC236}">
                <a16:creationId xmlns:a16="http://schemas.microsoft.com/office/drawing/2014/main" id="{2B76FD33-AE64-4156-8538-693F1D1C8F9D}"/>
              </a:ext>
            </a:extLst>
          </p:cNvPr>
          <p:cNvPicPr>
            <a:picLocks noChangeAspect="1"/>
          </p:cNvPicPr>
          <p:nvPr/>
        </p:nvPicPr>
        <p:blipFill>
          <a:blip r:embed="rId3"/>
          <a:stretch>
            <a:fillRect/>
          </a:stretch>
        </p:blipFill>
        <p:spPr>
          <a:xfrm>
            <a:off x="3113932" y="1611174"/>
            <a:ext cx="3027310" cy="5246826"/>
          </a:xfrm>
          <a:prstGeom prst="rect">
            <a:avLst/>
          </a:prstGeom>
        </p:spPr>
      </p:pic>
      <p:pic>
        <p:nvPicPr>
          <p:cNvPr id="27" name="図 26">
            <a:extLst>
              <a:ext uri="{FF2B5EF4-FFF2-40B4-BE49-F238E27FC236}">
                <a16:creationId xmlns:a16="http://schemas.microsoft.com/office/drawing/2014/main" id="{6E91E26E-D97B-4F70-AB17-1A52F8D79C54}"/>
              </a:ext>
            </a:extLst>
          </p:cNvPr>
          <p:cNvPicPr>
            <a:picLocks noChangeAspect="1"/>
          </p:cNvPicPr>
          <p:nvPr/>
        </p:nvPicPr>
        <p:blipFill>
          <a:blip r:embed="rId3"/>
          <a:stretch>
            <a:fillRect/>
          </a:stretch>
        </p:blipFill>
        <p:spPr>
          <a:xfrm>
            <a:off x="86298" y="1611174"/>
            <a:ext cx="3027310" cy="5246826"/>
          </a:xfrm>
          <a:prstGeom prst="rect">
            <a:avLst/>
          </a:prstGeom>
        </p:spPr>
      </p:pic>
      <p:sp>
        <p:nvSpPr>
          <p:cNvPr id="2" name="タイトル 1">
            <a:extLst>
              <a:ext uri="{FF2B5EF4-FFF2-40B4-BE49-F238E27FC236}">
                <a16:creationId xmlns:a16="http://schemas.microsoft.com/office/drawing/2014/main" id="{75662FC2-41BA-40F9-9C07-8787A5B04C5E}"/>
              </a:ext>
            </a:extLst>
          </p:cNvPr>
          <p:cNvSpPr>
            <a:spLocks noGrp="1"/>
          </p:cNvSpPr>
          <p:nvPr>
            <p:ph type="title"/>
          </p:nvPr>
        </p:nvSpPr>
        <p:spPr>
          <a:xfrm>
            <a:off x="60840" y="307936"/>
            <a:ext cx="12091574" cy="993861"/>
          </a:xfrm>
        </p:spPr>
        <p:txBody>
          <a:bodyPr>
            <a:noAutofit/>
          </a:bodyPr>
          <a:lstStyle/>
          <a:p>
            <a:r>
              <a:rPr kumimoji="1" lang="ja-JP" altLang="en-US" dirty="0">
                <a:latin typeface="UD デジタル 教科書体 NP-B" panose="02020700000000000000" pitchFamily="18" charset="-128"/>
                <a:ea typeface="UD デジタル 教科書体 NP-B" panose="02020700000000000000" pitchFamily="18" charset="-128"/>
              </a:rPr>
              <a:t>イラストの文字と表情をヒントに考えてみよう</a:t>
            </a:r>
          </a:p>
        </p:txBody>
      </p:sp>
      <p:sp>
        <p:nvSpPr>
          <p:cNvPr id="8" name="テキスト ボックス 7">
            <a:extLst>
              <a:ext uri="{FF2B5EF4-FFF2-40B4-BE49-F238E27FC236}">
                <a16:creationId xmlns:a16="http://schemas.microsoft.com/office/drawing/2014/main" id="{BCDB23F2-5102-4095-8AB4-61193BBBD886}"/>
              </a:ext>
            </a:extLst>
          </p:cNvPr>
          <p:cNvSpPr txBox="1"/>
          <p:nvPr/>
        </p:nvSpPr>
        <p:spPr>
          <a:xfrm>
            <a:off x="1368375" y="1349565"/>
            <a:ext cx="531743"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①</a:t>
            </a:r>
          </a:p>
        </p:txBody>
      </p:sp>
      <p:sp>
        <p:nvSpPr>
          <p:cNvPr id="9" name="テキスト ボックス 8">
            <a:extLst>
              <a:ext uri="{FF2B5EF4-FFF2-40B4-BE49-F238E27FC236}">
                <a16:creationId xmlns:a16="http://schemas.microsoft.com/office/drawing/2014/main" id="{E1AC254A-062B-4E5B-ACDA-0E506E2B1329}"/>
              </a:ext>
            </a:extLst>
          </p:cNvPr>
          <p:cNvSpPr txBox="1"/>
          <p:nvPr/>
        </p:nvSpPr>
        <p:spPr>
          <a:xfrm>
            <a:off x="4416937" y="1349565"/>
            <a:ext cx="531743"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②</a:t>
            </a:r>
          </a:p>
        </p:txBody>
      </p:sp>
      <p:sp>
        <p:nvSpPr>
          <p:cNvPr id="10" name="テキスト ボックス 9">
            <a:extLst>
              <a:ext uri="{FF2B5EF4-FFF2-40B4-BE49-F238E27FC236}">
                <a16:creationId xmlns:a16="http://schemas.microsoft.com/office/drawing/2014/main" id="{0A466635-42A3-4A7A-8E40-795A7C4D13DE}"/>
              </a:ext>
            </a:extLst>
          </p:cNvPr>
          <p:cNvSpPr txBox="1"/>
          <p:nvPr/>
        </p:nvSpPr>
        <p:spPr>
          <a:xfrm>
            <a:off x="7354408" y="1349564"/>
            <a:ext cx="626077"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③</a:t>
            </a:r>
          </a:p>
        </p:txBody>
      </p:sp>
      <p:sp>
        <p:nvSpPr>
          <p:cNvPr id="11" name="テキスト ボックス 10">
            <a:extLst>
              <a:ext uri="{FF2B5EF4-FFF2-40B4-BE49-F238E27FC236}">
                <a16:creationId xmlns:a16="http://schemas.microsoft.com/office/drawing/2014/main" id="{E4C722AE-0AEA-4A09-A7D5-9B3AFFABAB23}"/>
              </a:ext>
            </a:extLst>
          </p:cNvPr>
          <p:cNvSpPr txBox="1"/>
          <p:nvPr/>
        </p:nvSpPr>
        <p:spPr>
          <a:xfrm>
            <a:off x="10443608" y="1349564"/>
            <a:ext cx="526861"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④</a:t>
            </a:r>
          </a:p>
        </p:txBody>
      </p:sp>
      <p:sp>
        <p:nvSpPr>
          <p:cNvPr id="16" name="吹き出し: 角を丸めた四角形 15">
            <a:extLst>
              <a:ext uri="{FF2B5EF4-FFF2-40B4-BE49-F238E27FC236}">
                <a16:creationId xmlns:a16="http://schemas.microsoft.com/office/drawing/2014/main" id="{32CBC389-811A-4CC2-9ECA-FAEFF02B7803}"/>
              </a:ext>
            </a:extLst>
          </p:cNvPr>
          <p:cNvSpPr/>
          <p:nvPr/>
        </p:nvSpPr>
        <p:spPr>
          <a:xfrm>
            <a:off x="567500" y="2589834"/>
            <a:ext cx="2135376" cy="815467"/>
          </a:xfrm>
          <a:prstGeom prst="wedgeRoundRectCallout">
            <a:avLst>
              <a:gd name="adj1" fmla="val -13021"/>
              <a:gd name="adj2" fmla="val 7645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いいよ</a:t>
            </a:r>
          </a:p>
        </p:txBody>
      </p:sp>
      <p:sp>
        <p:nvSpPr>
          <p:cNvPr id="17" name="吹き出し: 角を丸めた四角形 16">
            <a:extLst>
              <a:ext uri="{FF2B5EF4-FFF2-40B4-BE49-F238E27FC236}">
                <a16:creationId xmlns:a16="http://schemas.microsoft.com/office/drawing/2014/main" id="{68F0FA9E-396F-41F2-B3F3-E687B4FE42F4}"/>
              </a:ext>
            </a:extLst>
          </p:cNvPr>
          <p:cNvSpPr/>
          <p:nvPr/>
        </p:nvSpPr>
        <p:spPr>
          <a:xfrm>
            <a:off x="3624592" y="2613533"/>
            <a:ext cx="2135376" cy="815467"/>
          </a:xfrm>
          <a:prstGeom prst="wedgeRoundRectCallout">
            <a:avLst>
              <a:gd name="adj1" fmla="val -13021"/>
              <a:gd name="adj2" fmla="val 7645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いいよ</a:t>
            </a:r>
          </a:p>
        </p:txBody>
      </p:sp>
      <p:sp>
        <p:nvSpPr>
          <p:cNvPr id="18" name="吹き出し: 角を丸めた四角形 17">
            <a:extLst>
              <a:ext uri="{FF2B5EF4-FFF2-40B4-BE49-F238E27FC236}">
                <a16:creationId xmlns:a16="http://schemas.microsoft.com/office/drawing/2014/main" id="{8D6FCBC2-9201-46AC-9155-A91F7A78EF7A}"/>
              </a:ext>
            </a:extLst>
          </p:cNvPr>
          <p:cNvSpPr/>
          <p:nvPr/>
        </p:nvSpPr>
        <p:spPr>
          <a:xfrm>
            <a:off x="6644043" y="2613533"/>
            <a:ext cx="2135376" cy="815467"/>
          </a:xfrm>
          <a:prstGeom prst="wedgeRoundRectCallout">
            <a:avLst>
              <a:gd name="adj1" fmla="val -13021"/>
              <a:gd name="adj2" fmla="val 7645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いいよ</a:t>
            </a:r>
          </a:p>
        </p:txBody>
      </p:sp>
      <p:sp>
        <p:nvSpPr>
          <p:cNvPr id="19" name="吹き出し: 角を丸めた四角形 18">
            <a:extLst>
              <a:ext uri="{FF2B5EF4-FFF2-40B4-BE49-F238E27FC236}">
                <a16:creationId xmlns:a16="http://schemas.microsoft.com/office/drawing/2014/main" id="{C944B73F-BA4A-41AB-BCB6-9066E733399E}"/>
              </a:ext>
            </a:extLst>
          </p:cNvPr>
          <p:cNvSpPr/>
          <p:nvPr/>
        </p:nvSpPr>
        <p:spPr>
          <a:xfrm>
            <a:off x="9639350" y="2589834"/>
            <a:ext cx="2135376" cy="815467"/>
          </a:xfrm>
          <a:prstGeom prst="wedgeRoundRectCallout">
            <a:avLst>
              <a:gd name="adj1" fmla="val -13021"/>
              <a:gd name="adj2" fmla="val 7645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いいよ</a:t>
            </a:r>
          </a:p>
        </p:txBody>
      </p:sp>
      <p:pic>
        <p:nvPicPr>
          <p:cNvPr id="20" name="図 19">
            <a:extLst>
              <a:ext uri="{FF2B5EF4-FFF2-40B4-BE49-F238E27FC236}">
                <a16:creationId xmlns:a16="http://schemas.microsoft.com/office/drawing/2014/main" id="{B5FC7AAF-AF69-463F-9DC0-2AC16081B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33" y="3739690"/>
            <a:ext cx="1544461" cy="2248803"/>
          </a:xfrm>
          <a:prstGeom prst="rect">
            <a:avLst/>
          </a:prstGeom>
        </p:spPr>
      </p:pic>
      <p:pic>
        <p:nvPicPr>
          <p:cNvPr id="22" name="図 21">
            <a:extLst>
              <a:ext uri="{FF2B5EF4-FFF2-40B4-BE49-F238E27FC236}">
                <a16:creationId xmlns:a16="http://schemas.microsoft.com/office/drawing/2014/main" id="{D9A63D3F-7A96-4E3A-A6E6-8E4264E067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151" y="3738496"/>
            <a:ext cx="1379535" cy="2240699"/>
          </a:xfrm>
          <a:prstGeom prst="rect">
            <a:avLst/>
          </a:prstGeom>
        </p:spPr>
      </p:pic>
      <p:pic>
        <p:nvPicPr>
          <p:cNvPr id="24" name="図 23">
            <a:extLst>
              <a:ext uri="{FF2B5EF4-FFF2-40B4-BE49-F238E27FC236}">
                <a16:creationId xmlns:a16="http://schemas.microsoft.com/office/drawing/2014/main" id="{B0EDE9D5-4AC3-4D4D-B07B-D163AEC03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6593" y="3730231"/>
            <a:ext cx="1430276" cy="2290145"/>
          </a:xfrm>
          <a:prstGeom prst="rect">
            <a:avLst/>
          </a:prstGeom>
        </p:spPr>
      </p:pic>
      <p:pic>
        <p:nvPicPr>
          <p:cNvPr id="26" name="図 25">
            <a:extLst>
              <a:ext uri="{FF2B5EF4-FFF2-40B4-BE49-F238E27FC236}">
                <a16:creationId xmlns:a16="http://schemas.microsoft.com/office/drawing/2014/main" id="{E10EAA1B-B335-4E70-9C12-DFA642C40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3903" y="3747874"/>
            <a:ext cx="1454911" cy="2272502"/>
          </a:xfrm>
          <a:prstGeom prst="rect">
            <a:avLst/>
          </a:prstGeom>
        </p:spPr>
      </p:pic>
    </p:spTree>
    <p:extLst>
      <p:ext uri="{BB962C8B-B14F-4D97-AF65-F5344CB8AC3E}">
        <p14:creationId xmlns:p14="http://schemas.microsoft.com/office/powerpoint/2010/main" val="5435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482ECB2B-B696-4DB8-BFCF-829B21EDBEB4}"/>
              </a:ext>
            </a:extLst>
          </p:cNvPr>
          <p:cNvSpPr>
            <a:spLocks noGrp="1"/>
          </p:cNvSpPr>
          <p:nvPr>
            <p:ph type="title"/>
          </p:nvPr>
        </p:nvSpPr>
        <p:spPr>
          <a:xfrm>
            <a:off x="841576" y="1046531"/>
            <a:ext cx="10865640" cy="4764937"/>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声と表情、しぐさをヒントに考えてみよう</a:t>
            </a:r>
          </a:p>
        </p:txBody>
      </p:sp>
    </p:spTree>
    <p:extLst>
      <p:ext uri="{BB962C8B-B14F-4D97-AF65-F5344CB8AC3E}">
        <p14:creationId xmlns:p14="http://schemas.microsoft.com/office/powerpoint/2010/main" val="388007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A85D02-2056-475F-A938-265DF3FA5E33}"/>
              </a:ext>
            </a:extLst>
          </p:cNvPr>
          <p:cNvSpPr>
            <a:spLocks noGrp="1"/>
          </p:cNvSpPr>
          <p:nvPr>
            <p:ph type="title"/>
          </p:nvPr>
        </p:nvSpPr>
        <p:spPr>
          <a:xfrm>
            <a:off x="945848" y="365125"/>
            <a:ext cx="6420729" cy="1325563"/>
          </a:xfrm>
        </p:spPr>
        <p:txBody>
          <a:bodyPr>
            <a:normAutofit/>
          </a:bodyPr>
          <a:lstStyle/>
          <a:p>
            <a:r>
              <a:rPr kumimoji="1" lang="ja-JP" altLang="en-US" sz="6600" dirty="0">
                <a:latin typeface="UD デジタル 教科書体 NK-B" panose="02020700000000000000" pitchFamily="18" charset="-128"/>
                <a:ea typeface="UD デジタル 教科書体 NK-B" panose="02020700000000000000" pitchFamily="18" charset="-128"/>
              </a:rPr>
              <a:t>答え合わせタイム</a:t>
            </a:r>
          </a:p>
        </p:txBody>
      </p:sp>
      <p:sp>
        <p:nvSpPr>
          <p:cNvPr id="3" name="コンテンツ プレースホルダー 2">
            <a:extLst>
              <a:ext uri="{FF2B5EF4-FFF2-40B4-BE49-F238E27FC236}">
                <a16:creationId xmlns:a16="http://schemas.microsoft.com/office/drawing/2014/main" id="{B62EFFD5-3340-4A6C-96B7-E6CBF1EFDDD6}"/>
              </a:ext>
            </a:extLst>
          </p:cNvPr>
          <p:cNvSpPr>
            <a:spLocks noGrp="1"/>
          </p:cNvSpPr>
          <p:nvPr>
            <p:ph idx="1"/>
          </p:nvPr>
        </p:nvSpPr>
        <p:spPr>
          <a:xfrm>
            <a:off x="1832113" y="1980369"/>
            <a:ext cx="4648200" cy="4351338"/>
          </a:xfrm>
        </p:spPr>
        <p:txBody>
          <a:bodyPr>
            <a:normAutofit fontScale="92500" lnSpcReduction="10000"/>
          </a:bodyPr>
          <a:lstStyle/>
          <a:p>
            <a:pPr marL="0" indent="0">
              <a:buNone/>
            </a:pPr>
            <a:r>
              <a:rPr kumimoji="1" lang="ja-JP" altLang="en-US" sz="8000" dirty="0">
                <a:latin typeface="UD デジタル 教科書体 NK-B" panose="02020700000000000000" pitchFamily="18" charset="-128"/>
                <a:ea typeface="UD デジタル 教科書体 NK-B" panose="02020700000000000000" pitchFamily="18" charset="-128"/>
              </a:rPr>
              <a:t>①　Ｂ</a:t>
            </a:r>
            <a:endParaRPr kumimoji="1" lang="en-US" altLang="ja-JP" sz="8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8000" dirty="0">
                <a:latin typeface="UD デジタル 教科書体 NK-B" panose="02020700000000000000" pitchFamily="18" charset="-128"/>
                <a:ea typeface="UD デジタル 教科書体 NK-B" panose="02020700000000000000" pitchFamily="18" charset="-128"/>
              </a:rPr>
              <a:t>②　Ａ</a:t>
            </a:r>
            <a:endParaRPr kumimoji="1" lang="en-US" altLang="ja-JP" sz="8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8000" dirty="0">
                <a:latin typeface="UD デジタル 教科書体 NK-B" panose="02020700000000000000" pitchFamily="18" charset="-128"/>
                <a:ea typeface="UD デジタル 教科書体 NK-B" panose="02020700000000000000" pitchFamily="18" charset="-128"/>
              </a:rPr>
              <a:t>③　Ｄ</a:t>
            </a:r>
            <a:endParaRPr kumimoji="1" lang="en-US" altLang="ja-JP" sz="8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8000" dirty="0">
                <a:latin typeface="UD デジタル 教科書体 NK-B" panose="02020700000000000000" pitchFamily="18" charset="-128"/>
                <a:ea typeface="UD デジタル 教科書体 NK-B" panose="02020700000000000000" pitchFamily="18" charset="-128"/>
              </a:rPr>
              <a:t>④　Ｃ</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E1D8A7ED-1A76-49B6-856B-32459B1DF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327" y="1980369"/>
            <a:ext cx="3760560" cy="3312281"/>
          </a:xfrm>
          <a:prstGeom prst="rect">
            <a:avLst/>
          </a:prstGeom>
        </p:spPr>
      </p:pic>
    </p:spTree>
    <p:extLst>
      <p:ext uri="{BB962C8B-B14F-4D97-AF65-F5344CB8AC3E}">
        <p14:creationId xmlns:p14="http://schemas.microsoft.com/office/powerpoint/2010/main" val="30006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E34EBE2-EDC2-4B37-9999-79D92D12C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481" y="928291"/>
            <a:ext cx="6290791" cy="5940878"/>
          </a:xfrm>
          <a:prstGeom prst="rect">
            <a:avLst/>
          </a:prstGeom>
        </p:spPr>
      </p:pic>
      <p:sp>
        <p:nvSpPr>
          <p:cNvPr id="9" name="吹き出し: 角を丸めた四角形 8">
            <a:extLst>
              <a:ext uri="{FF2B5EF4-FFF2-40B4-BE49-F238E27FC236}">
                <a16:creationId xmlns:a16="http://schemas.microsoft.com/office/drawing/2014/main" id="{50ED190C-09C6-4A77-B452-1763A13B0A10}"/>
              </a:ext>
            </a:extLst>
          </p:cNvPr>
          <p:cNvSpPr/>
          <p:nvPr/>
        </p:nvSpPr>
        <p:spPr>
          <a:xfrm>
            <a:off x="405034" y="1872761"/>
            <a:ext cx="4173837" cy="3112477"/>
          </a:xfrm>
          <a:prstGeom prst="wedgeRoundRectCallout">
            <a:avLst>
              <a:gd name="adj1" fmla="val 2213"/>
              <a:gd name="adj2" fmla="val -67774"/>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人と人との</a:t>
            </a:r>
            <a:endParaRPr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コミュニケーションにおいて、話す人のどのような情報が聞く人の印象に影響するか。</a:t>
            </a:r>
            <a:endParaRPr kumimoji="1" lang="ja-JP" altLang="en-US" sz="2800" dirty="0">
              <a:solidFill>
                <a:schemeClr val="tx1"/>
              </a:solidFill>
            </a:endParaRPr>
          </a:p>
        </p:txBody>
      </p:sp>
      <p:sp>
        <p:nvSpPr>
          <p:cNvPr id="5" name="タイトル 1">
            <a:extLst>
              <a:ext uri="{FF2B5EF4-FFF2-40B4-BE49-F238E27FC236}">
                <a16:creationId xmlns:a16="http://schemas.microsoft.com/office/drawing/2014/main" id="{2C028332-CD4F-4332-9676-7CB5D938037E}"/>
              </a:ext>
            </a:extLst>
          </p:cNvPr>
          <p:cNvSpPr txBox="1">
            <a:spLocks/>
          </p:cNvSpPr>
          <p:nvPr/>
        </p:nvSpPr>
        <p:spPr>
          <a:xfrm>
            <a:off x="723728" y="161130"/>
            <a:ext cx="4591929" cy="1238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K-B" panose="02020700000000000000" pitchFamily="18" charset="-128"/>
                <a:ea typeface="UD デジタル 教科書体 NK-B" panose="02020700000000000000" pitchFamily="18" charset="-128"/>
              </a:rPr>
              <a:t>メラビアンの法則</a:t>
            </a:r>
          </a:p>
        </p:txBody>
      </p:sp>
      <p:sp>
        <p:nvSpPr>
          <p:cNvPr id="4" name="タイトル 1">
            <a:extLst>
              <a:ext uri="{FF2B5EF4-FFF2-40B4-BE49-F238E27FC236}">
                <a16:creationId xmlns:a16="http://schemas.microsoft.com/office/drawing/2014/main" id="{088820C4-8081-42AF-9188-9E91088A276E}"/>
              </a:ext>
            </a:extLst>
          </p:cNvPr>
          <p:cNvSpPr>
            <a:spLocks noGrp="1"/>
          </p:cNvSpPr>
          <p:nvPr>
            <p:ph type="title"/>
          </p:nvPr>
        </p:nvSpPr>
        <p:spPr>
          <a:xfrm>
            <a:off x="5315658" y="6313556"/>
            <a:ext cx="5706570" cy="383314"/>
          </a:xfrm>
        </p:spPr>
        <p:txBody>
          <a:bodyPr>
            <a:normAutofit fontScale="90000"/>
          </a:bodyPr>
          <a:lstStyle/>
          <a:p>
            <a:r>
              <a:rPr kumimoji="1" lang="ja-JP" altLang="en-US" sz="3600" dirty="0">
                <a:latin typeface="UD デジタル 教科書体 NK-B" panose="02020700000000000000" pitchFamily="18" charset="-128"/>
                <a:ea typeface="UD デジタル 教科書体 NK-B" panose="02020700000000000000" pitchFamily="18" charset="-128"/>
              </a:rPr>
              <a:t>　　　　聞く人　　　　　　　　話す人</a:t>
            </a:r>
          </a:p>
        </p:txBody>
      </p:sp>
      <p:sp>
        <p:nvSpPr>
          <p:cNvPr id="2" name="思考の吹き出し: 雲形 1">
            <a:extLst>
              <a:ext uri="{FF2B5EF4-FFF2-40B4-BE49-F238E27FC236}">
                <a16:creationId xmlns:a16="http://schemas.microsoft.com/office/drawing/2014/main" id="{DEBA59CA-CE4B-4B64-A363-EDC57F120721}"/>
              </a:ext>
            </a:extLst>
          </p:cNvPr>
          <p:cNvSpPr/>
          <p:nvPr/>
        </p:nvSpPr>
        <p:spPr>
          <a:xfrm>
            <a:off x="5671930" y="161130"/>
            <a:ext cx="3578087" cy="1238592"/>
          </a:xfrm>
          <a:prstGeom prst="cloudCallout">
            <a:avLst>
              <a:gd name="adj1" fmla="val -10925"/>
              <a:gd name="adj2" fmla="val 7205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rPr>
              <a:t>この人は</a:t>
            </a:r>
            <a:endParaRPr lang="en-US" altLang="ja-JP"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rPr>
              <a:t>どんな感じの人？</a:t>
            </a:r>
            <a:endParaRPr lang="ja-JP" altLang="en-US" sz="2000" dirty="0">
              <a:solidFill>
                <a:schemeClr val="bg2">
                  <a:lumMod val="50000"/>
                </a:schemeClr>
              </a:solidFill>
            </a:endParaRPr>
          </a:p>
        </p:txBody>
      </p:sp>
    </p:spTree>
    <p:extLst>
      <p:ext uri="{BB962C8B-B14F-4D97-AF65-F5344CB8AC3E}">
        <p14:creationId xmlns:p14="http://schemas.microsoft.com/office/powerpoint/2010/main" val="232754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BE3CABE-99FF-4E46-B15A-BCB637C62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35" y="640075"/>
            <a:ext cx="6182729" cy="6217925"/>
          </a:xfrm>
          <a:prstGeom prst="rect">
            <a:avLst/>
          </a:prstGeom>
        </p:spPr>
      </p:pic>
      <p:sp>
        <p:nvSpPr>
          <p:cNvPr id="2" name="タイトル 1">
            <a:extLst>
              <a:ext uri="{FF2B5EF4-FFF2-40B4-BE49-F238E27FC236}">
                <a16:creationId xmlns:a16="http://schemas.microsoft.com/office/drawing/2014/main" id="{A1B76417-E362-4F78-9B10-6DB33CAB382B}"/>
              </a:ext>
            </a:extLst>
          </p:cNvPr>
          <p:cNvSpPr>
            <a:spLocks noGrp="1"/>
          </p:cNvSpPr>
          <p:nvPr>
            <p:ph type="title"/>
          </p:nvPr>
        </p:nvSpPr>
        <p:spPr>
          <a:xfrm>
            <a:off x="198783" y="227140"/>
            <a:ext cx="4793974"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メラビアンの法則</a:t>
            </a:r>
          </a:p>
        </p:txBody>
      </p:sp>
      <p:sp>
        <p:nvSpPr>
          <p:cNvPr id="6" name="楕円 5">
            <a:extLst>
              <a:ext uri="{FF2B5EF4-FFF2-40B4-BE49-F238E27FC236}">
                <a16:creationId xmlns:a16="http://schemas.microsoft.com/office/drawing/2014/main" id="{5C1D6435-AD84-4D67-BACC-974F78CA5EEF}"/>
              </a:ext>
            </a:extLst>
          </p:cNvPr>
          <p:cNvSpPr/>
          <p:nvPr/>
        </p:nvSpPr>
        <p:spPr>
          <a:xfrm>
            <a:off x="3645434" y="3239590"/>
            <a:ext cx="1903843" cy="20979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円形 10">
            <a:extLst>
              <a:ext uri="{FF2B5EF4-FFF2-40B4-BE49-F238E27FC236}">
                <a16:creationId xmlns:a16="http://schemas.microsoft.com/office/drawing/2014/main" id="{C7FBF09C-FD74-4D11-B027-46D0118F6A98}"/>
              </a:ext>
            </a:extLst>
          </p:cNvPr>
          <p:cNvSpPr/>
          <p:nvPr/>
        </p:nvSpPr>
        <p:spPr>
          <a:xfrm>
            <a:off x="6096000" y="2713111"/>
            <a:ext cx="2656115" cy="2006117"/>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ln>
                  <a:solidFill>
                    <a:schemeClr val="accent2"/>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 </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視覚</a:t>
            </a:r>
            <a:endParaRPr kumimoji="1"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５５％</a:t>
            </a:r>
          </a:p>
        </p:txBody>
      </p:sp>
      <p:sp>
        <p:nvSpPr>
          <p:cNvPr id="9" name="吹き出し: 円形 8">
            <a:extLst>
              <a:ext uri="{FF2B5EF4-FFF2-40B4-BE49-F238E27FC236}">
                <a16:creationId xmlns:a16="http://schemas.microsoft.com/office/drawing/2014/main" id="{9AB87B65-C6F4-4164-922C-72118AA4F20B}"/>
              </a:ext>
            </a:extLst>
          </p:cNvPr>
          <p:cNvSpPr/>
          <p:nvPr/>
        </p:nvSpPr>
        <p:spPr>
          <a:xfrm>
            <a:off x="3063407" y="2745978"/>
            <a:ext cx="2656114" cy="2006117"/>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ln>
                  <a:solidFill>
                    <a:schemeClr val="accent2"/>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 </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聴覚</a:t>
            </a:r>
            <a:endParaRPr kumimoji="1"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３８</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a:t>
            </a:r>
          </a:p>
        </p:txBody>
      </p:sp>
      <p:sp>
        <p:nvSpPr>
          <p:cNvPr id="7" name="テキスト ボックス 6">
            <a:extLst>
              <a:ext uri="{FF2B5EF4-FFF2-40B4-BE49-F238E27FC236}">
                <a16:creationId xmlns:a16="http://schemas.microsoft.com/office/drawing/2014/main" id="{4F4A1B06-9C05-4A60-A7B8-936D72F70844}"/>
              </a:ext>
            </a:extLst>
          </p:cNvPr>
          <p:cNvSpPr txBox="1"/>
          <p:nvPr/>
        </p:nvSpPr>
        <p:spPr>
          <a:xfrm>
            <a:off x="9052135" y="4451420"/>
            <a:ext cx="3084844" cy="1200329"/>
          </a:xfrm>
          <a:prstGeom prst="rect">
            <a:avLst/>
          </a:prstGeom>
          <a:noFill/>
        </p:spPr>
        <p:txBody>
          <a:bodyPr wrap="square" rtlCol="0">
            <a:spAutoFit/>
          </a:bodyPr>
          <a:lstStyle/>
          <a:p>
            <a:r>
              <a:rPr kumimoji="1" lang="ja-JP" altLang="en-US" sz="3600" b="1" dirty="0">
                <a:latin typeface="UD デジタル 教科書体 N-R" panose="02020400000000000000" pitchFamily="17" charset="-128"/>
                <a:ea typeface="UD デジタル 教科書体 N-R" panose="02020400000000000000" pitchFamily="17" charset="-128"/>
              </a:rPr>
              <a:t>見た目、表情</a:t>
            </a:r>
            <a:endParaRPr kumimoji="1" lang="en-US" altLang="ja-JP" sz="3600" b="1" dirty="0">
              <a:latin typeface="UD デジタル 教科書体 N-R" panose="02020400000000000000" pitchFamily="17" charset="-128"/>
              <a:ea typeface="UD デジタル 教科書体 N-R" panose="02020400000000000000" pitchFamily="17" charset="-128"/>
            </a:endParaRPr>
          </a:p>
          <a:p>
            <a:r>
              <a:rPr lang="ja-JP" altLang="en-US" sz="3600" b="1" dirty="0">
                <a:latin typeface="UD デジタル 教科書体 N-R" panose="02020400000000000000" pitchFamily="17" charset="-128"/>
                <a:ea typeface="UD デジタル 教科書体 N-R" panose="02020400000000000000" pitchFamily="17" charset="-128"/>
              </a:rPr>
              <a:t>しぐさ、視線</a:t>
            </a:r>
            <a:endParaRPr kumimoji="1" lang="ja-JP" altLang="en-US" sz="3600" b="1"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C567B0ED-37C4-4D05-86FC-D788CF77FA17}"/>
              </a:ext>
            </a:extLst>
          </p:cNvPr>
          <p:cNvSpPr txBox="1"/>
          <p:nvPr/>
        </p:nvSpPr>
        <p:spPr>
          <a:xfrm>
            <a:off x="351583" y="4497004"/>
            <a:ext cx="3084844" cy="1200329"/>
          </a:xfrm>
          <a:prstGeom prst="rect">
            <a:avLst/>
          </a:prstGeom>
          <a:noFill/>
        </p:spPr>
        <p:txBody>
          <a:bodyPr wrap="square" rtlCol="0">
            <a:spAutoFit/>
          </a:bodyPr>
          <a:lstStyle/>
          <a:p>
            <a:r>
              <a:rPr lang="ja-JP" altLang="en-US" sz="3600" b="1" dirty="0">
                <a:latin typeface="UD デジタル 教科書体 N-R" panose="02020400000000000000" pitchFamily="17" charset="-128"/>
                <a:ea typeface="UD デジタル 教科書体 N-R" panose="02020400000000000000" pitchFamily="17" charset="-128"/>
              </a:rPr>
              <a:t>声の大きさ</a:t>
            </a:r>
            <a:endParaRPr lang="en-US" altLang="ja-JP" sz="3600" b="1" dirty="0">
              <a:latin typeface="UD デジタル 教科書体 N-R" panose="02020400000000000000" pitchFamily="17" charset="-128"/>
              <a:ea typeface="UD デジタル 教科書体 N-R" panose="02020400000000000000" pitchFamily="17" charset="-128"/>
            </a:endParaRPr>
          </a:p>
          <a:p>
            <a:r>
              <a:rPr kumimoji="1" lang="ja-JP" altLang="en-US" sz="3600" b="1" dirty="0">
                <a:latin typeface="UD デジタル 教科書体 N-R" panose="02020400000000000000" pitchFamily="17" charset="-128"/>
                <a:ea typeface="UD デジタル 教科書体 N-R" panose="02020400000000000000" pitchFamily="17" charset="-128"/>
              </a:rPr>
              <a:t>トーン、速さ</a:t>
            </a:r>
            <a:endParaRPr kumimoji="1" lang="en-US" altLang="ja-JP" sz="3600" b="1" dirty="0">
              <a:latin typeface="UD デジタル 教科書体 N-R" panose="02020400000000000000" pitchFamily="17" charset="-128"/>
              <a:ea typeface="UD デジタル 教科書体 N-R" panose="02020400000000000000" pitchFamily="17" charset="-128"/>
            </a:endParaRPr>
          </a:p>
        </p:txBody>
      </p:sp>
      <p:sp>
        <p:nvSpPr>
          <p:cNvPr id="14" name="吹き出し: 円形 13">
            <a:extLst>
              <a:ext uri="{FF2B5EF4-FFF2-40B4-BE49-F238E27FC236}">
                <a16:creationId xmlns:a16="http://schemas.microsoft.com/office/drawing/2014/main" id="{D3FD027F-8965-4C94-92A9-02F8810816C5}"/>
              </a:ext>
            </a:extLst>
          </p:cNvPr>
          <p:cNvSpPr/>
          <p:nvPr/>
        </p:nvSpPr>
        <p:spPr>
          <a:xfrm>
            <a:off x="3774066" y="865007"/>
            <a:ext cx="3747249" cy="1708262"/>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話の内容</a:t>
            </a:r>
            <a:endParaRPr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pPr algn="ctr"/>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７％</a:t>
            </a:r>
          </a:p>
        </p:txBody>
      </p:sp>
      <p:pic>
        <p:nvPicPr>
          <p:cNvPr id="1028" name="Picture 4" descr="https://1.bp.blogspot.com/-eFhIZotUMZE/XAnwLoGiCrI/AAAAAAABQu8/C0Lr0JtHfTM1I1ZJl877s43-8FDgu_mdgCLcBGAs/s800/sense_gokan_woman2_choukaku.png">
            <a:extLst>
              <a:ext uri="{FF2B5EF4-FFF2-40B4-BE49-F238E27FC236}">
                <a16:creationId xmlns:a16="http://schemas.microsoft.com/office/drawing/2014/main" id="{8D99CE73-961A-4344-B471-7E94E7249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16" y="2399045"/>
            <a:ext cx="1733097" cy="2097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jpRjpuGOcas/XAnwIRCqK6I/AAAAAAABQuQ/B5t2x9gqXP8hgHzAMMYJwms6YEXrlzsEwCLcBGAs/s800/sense_gokan_man1_shikaku.png">
            <a:extLst>
              <a:ext uri="{FF2B5EF4-FFF2-40B4-BE49-F238E27FC236}">
                <a16:creationId xmlns:a16="http://schemas.microsoft.com/office/drawing/2014/main" id="{551A567E-0815-48E3-97EE-C483786ED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6790" y="2399044"/>
            <a:ext cx="1733097" cy="209796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7B84AF8F-4CF4-437A-8872-0FB07BB7D977}"/>
              </a:ext>
            </a:extLst>
          </p:cNvPr>
          <p:cNvGrpSpPr/>
          <p:nvPr/>
        </p:nvGrpSpPr>
        <p:grpSpPr>
          <a:xfrm>
            <a:off x="6576113" y="101439"/>
            <a:ext cx="1999621" cy="1603470"/>
            <a:chOff x="6645998" y="81901"/>
            <a:chExt cx="1999621" cy="1603470"/>
          </a:xfrm>
        </p:grpSpPr>
        <p:pic>
          <p:nvPicPr>
            <p:cNvPr id="1034" name="Picture 10" descr="https://3.bp.blogspot.com/-YM6xc7-ds7A/Urlmi93MA4I/AAAAAAAAcHM/c6z2wUO_OnI/s800/fukidashi_bw03.png">
              <a:extLst>
                <a:ext uri="{FF2B5EF4-FFF2-40B4-BE49-F238E27FC236}">
                  <a16:creationId xmlns:a16="http://schemas.microsoft.com/office/drawing/2014/main" id="{8C86D9FC-8234-413C-BFCF-E901B067B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998" y="81901"/>
              <a:ext cx="1999621" cy="1603470"/>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79784FDF-E894-41AB-9282-1CF8687A9C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260573" y="179302"/>
              <a:ext cx="743409" cy="1291183"/>
            </a:xfrm>
            <a:prstGeom prst="rect">
              <a:avLst/>
            </a:prstGeom>
          </p:spPr>
        </p:pic>
      </p:grpSp>
    </p:spTree>
    <p:extLst>
      <p:ext uri="{BB962C8B-B14F-4D97-AF65-F5344CB8AC3E}">
        <p14:creationId xmlns:p14="http://schemas.microsoft.com/office/powerpoint/2010/main" val="130911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wipe(down)">
                                      <p:cBhvr>
                                        <p:cTn id="11" dur="500"/>
                                        <p:tgtEl>
                                          <p:spTgt spid="103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down)">
                                      <p:cBhvr>
                                        <p:cTn id="23" dur="500"/>
                                        <p:tgtEl>
                                          <p:spTgt spid="10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2B6A78-8B26-4C1D-B5C7-DD82AAA21EFC}"/>
              </a:ext>
            </a:extLst>
          </p:cNvPr>
          <p:cNvPicPr>
            <a:picLocks noChangeAspect="1"/>
          </p:cNvPicPr>
          <p:nvPr/>
        </p:nvPicPr>
        <p:blipFill>
          <a:blip r:embed="rId3"/>
          <a:stretch>
            <a:fillRect/>
          </a:stretch>
        </p:blipFill>
        <p:spPr>
          <a:xfrm>
            <a:off x="8609427" y="145319"/>
            <a:ext cx="3555710" cy="6121557"/>
          </a:xfrm>
          <a:prstGeom prst="rect">
            <a:avLst/>
          </a:prstGeom>
        </p:spPr>
      </p:pic>
      <p:pic>
        <p:nvPicPr>
          <p:cNvPr id="3" name="図 2">
            <a:extLst>
              <a:ext uri="{FF2B5EF4-FFF2-40B4-BE49-F238E27FC236}">
                <a16:creationId xmlns:a16="http://schemas.microsoft.com/office/drawing/2014/main" id="{B08B4B6D-E324-408D-BCC5-D5E8F3459640}"/>
              </a:ext>
            </a:extLst>
          </p:cNvPr>
          <p:cNvPicPr>
            <a:picLocks noChangeAspect="1"/>
          </p:cNvPicPr>
          <p:nvPr/>
        </p:nvPicPr>
        <p:blipFill rotWithShape="1">
          <a:blip r:embed="rId4">
            <a:extLst>
              <a:ext uri="{28A0092B-C50C-407E-A947-70E740481C1C}">
                <a14:useLocalDpi xmlns:a14="http://schemas.microsoft.com/office/drawing/2010/main" val="0"/>
              </a:ext>
            </a:extLst>
          </a:blip>
          <a:srcRect b="19099"/>
          <a:stretch/>
        </p:blipFill>
        <p:spPr>
          <a:xfrm>
            <a:off x="8737225" y="1918146"/>
            <a:ext cx="3454775" cy="3398108"/>
          </a:xfrm>
          <a:prstGeom prst="rect">
            <a:avLst/>
          </a:prstGeom>
        </p:spPr>
      </p:pic>
      <p:sp>
        <p:nvSpPr>
          <p:cNvPr id="5" name="吹き出し: 角を丸めた四角形 4">
            <a:extLst>
              <a:ext uri="{FF2B5EF4-FFF2-40B4-BE49-F238E27FC236}">
                <a16:creationId xmlns:a16="http://schemas.microsoft.com/office/drawing/2014/main" id="{9C6CA6C2-98BC-483A-BE9B-7F577E9B39CF}"/>
              </a:ext>
            </a:extLst>
          </p:cNvPr>
          <p:cNvSpPr/>
          <p:nvPr/>
        </p:nvSpPr>
        <p:spPr>
          <a:xfrm>
            <a:off x="138433" y="738809"/>
            <a:ext cx="8470994" cy="2690191"/>
          </a:xfrm>
          <a:prstGeom prst="wedgeRoundRectCallout">
            <a:avLst>
              <a:gd name="adj1" fmla="val 58638"/>
              <a:gd name="adj2" fmla="val 4164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7" name="図 6">
            <a:extLst>
              <a:ext uri="{FF2B5EF4-FFF2-40B4-BE49-F238E27FC236}">
                <a16:creationId xmlns:a16="http://schemas.microsoft.com/office/drawing/2014/main" id="{4C7F878C-97FA-4D7B-AB11-D93115A6FA18}"/>
              </a:ext>
            </a:extLst>
          </p:cNvPr>
          <p:cNvPicPr>
            <a:picLocks noChangeAspect="1"/>
          </p:cNvPicPr>
          <p:nvPr/>
        </p:nvPicPr>
        <p:blipFill>
          <a:blip r:embed="rId5"/>
          <a:stretch>
            <a:fillRect/>
          </a:stretch>
        </p:blipFill>
        <p:spPr>
          <a:xfrm>
            <a:off x="479255" y="1407783"/>
            <a:ext cx="9419136" cy="1664352"/>
          </a:xfrm>
          <a:prstGeom prst="rect">
            <a:avLst/>
          </a:prstGeom>
        </p:spPr>
      </p:pic>
    </p:spTree>
    <p:extLst>
      <p:ext uri="{BB962C8B-B14F-4D97-AF65-F5344CB8AC3E}">
        <p14:creationId xmlns:p14="http://schemas.microsoft.com/office/powerpoint/2010/main" val="17364954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2601</Words>
  <Application>Microsoft Office PowerPoint</Application>
  <PresentationFormat>ワイド画面</PresentationFormat>
  <Paragraphs>325</Paragraphs>
  <Slides>26</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ＭＳ ゴシック</vt:lpstr>
      <vt:lpstr>UD デジタル 教科書体 N-B</vt:lpstr>
      <vt:lpstr>UD デジタル 教科書体 NK-B</vt:lpstr>
      <vt:lpstr>UD デジタル 教科書体 NK-R</vt:lpstr>
      <vt:lpstr>UD デジタル 教科書体 NP-B</vt:lpstr>
      <vt:lpstr>UD デジタル 教科書体 N-R</vt:lpstr>
      <vt:lpstr>メイリオ</vt:lpstr>
      <vt:lpstr>游ゴシック</vt:lpstr>
      <vt:lpstr>游ゴシック Light</vt:lpstr>
      <vt:lpstr>Arial</vt:lpstr>
      <vt:lpstr>Office テーマ</vt:lpstr>
      <vt:lpstr>PowerPoint プレゼンテーション</vt:lpstr>
      <vt:lpstr>PowerPoint プレゼンテーション</vt:lpstr>
      <vt:lpstr>A　何かたのまれてＯＫのときの「いいよ」</vt:lpstr>
      <vt:lpstr>イラストの文字と表情をヒントに考えてみよう</vt:lpstr>
      <vt:lpstr>声と表情、しぐさをヒントに考えてみよう</vt:lpstr>
      <vt:lpstr>答え合わせタイム</vt:lpstr>
      <vt:lpstr>　　　　聞く人　　　　　　　　話す人</vt:lpstr>
      <vt:lpstr>メラビアンの法則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岩永 諒子</dc:creator>
  <cp:lastModifiedBy>原田 利香</cp:lastModifiedBy>
  <cp:revision>218</cp:revision>
  <cp:lastPrinted>2022-02-21T01:05:50Z</cp:lastPrinted>
  <dcterms:created xsi:type="dcterms:W3CDTF">2021-06-16T07:09:56Z</dcterms:created>
  <dcterms:modified xsi:type="dcterms:W3CDTF">2022-02-28T05:50:46Z</dcterms:modified>
</cp:coreProperties>
</file>