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</p:sldIdLst>
  <p:sldSz cx="9906000" cy="6858000" type="A4"/>
  <p:notesSz cx="9906000" cy="67849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89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43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921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0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704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471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74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114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980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498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89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693C-EC5F-414E-8C17-FCB0239E8D85}" type="datetimeFigureOut">
              <a:rPr kumimoji="1" lang="ja-JP" altLang="en-US" smtClean="0"/>
              <a:t>2020/9/24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4BF8-A1F3-4F55-A263-2E486BA668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960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5162AA33-BBCA-411C-896B-AA2E5D4FF28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049870" y="579434"/>
          <a:ext cx="454732" cy="615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32">
                  <a:extLst>
                    <a:ext uri="{9D8B030D-6E8A-4147-A177-3AD203B41FA5}">
                      <a16:colId xmlns:a16="http://schemas.microsoft.com/office/drawing/2014/main" val="3570701915"/>
                    </a:ext>
                  </a:extLst>
                </a:gridCol>
              </a:tblGrid>
              <a:tr h="24630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73060"/>
                  </a:ext>
                </a:extLst>
              </a:tr>
              <a:tr h="103249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212546"/>
                  </a:ext>
                </a:extLst>
              </a:tr>
              <a:tr h="94428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354970"/>
                  </a:ext>
                </a:extLst>
              </a:tr>
              <a:tr h="171130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991970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22A0602-CCCA-47D2-887D-42DF87A6A6F9}"/>
              </a:ext>
            </a:extLst>
          </p:cNvPr>
          <p:cNvSpPr txBox="1"/>
          <p:nvPr/>
        </p:nvSpPr>
        <p:spPr>
          <a:xfrm>
            <a:off x="2038098" y="608947"/>
            <a:ext cx="1292662" cy="17022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/>
              <a:t>　山場</a:t>
            </a:r>
            <a:endParaRPr kumimoji="1" lang="en-US" altLang="ja-JP" sz="1200" dirty="0"/>
          </a:p>
          <a:p>
            <a:r>
              <a:rPr kumimoji="1" lang="ja-JP" altLang="en-US" sz="1200" dirty="0"/>
              <a:t>　　主人公の心情や主</a:t>
            </a:r>
            <a:endParaRPr kumimoji="1" lang="en-US" altLang="ja-JP" sz="1200" dirty="0"/>
          </a:p>
          <a:p>
            <a:r>
              <a:rPr kumimoji="1" lang="ja-JP" altLang="en-US" sz="1200" dirty="0"/>
              <a:t>　　人公を取り巻く状</a:t>
            </a:r>
            <a:endParaRPr kumimoji="1" lang="en-US" altLang="ja-JP" sz="1200" dirty="0"/>
          </a:p>
          <a:p>
            <a:r>
              <a:rPr kumimoji="1" lang="ja-JP" altLang="en-US" sz="1200" dirty="0"/>
              <a:t>　　況が大きく変化す</a:t>
            </a:r>
            <a:endParaRPr kumimoji="1" lang="en-US" altLang="ja-JP" sz="1200" dirty="0"/>
          </a:p>
          <a:p>
            <a:r>
              <a:rPr kumimoji="1" lang="ja-JP" altLang="en-US" sz="1200" dirty="0"/>
              <a:t>　　る出来事</a:t>
            </a:r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76FA108-C8E6-4391-A7CA-27D2DCC89814}"/>
              </a:ext>
            </a:extLst>
          </p:cNvPr>
          <p:cNvSpPr txBox="1"/>
          <p:nvPr/>
        </p:nvSpPr>
        <p:spPr>
          <a:xfrm>
            <a:off x="4363027" y="610595"/>
            <a:ext cx="2062103" cy="17657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承</a:t>
            </a:r>
            <a:endParaRPr kumimoji="1" lang="en-US" altLang="ja-JP" sz="1400" dirty="0"/>
          </a:p>
          <a:p>
            <a:r>
              <a:rPr kumimoji="1" lang="ja-JP" altLang="en-US" sz="1200" dirty="0"/>
              <a:t>　問題の提示</a:t>
            </a:r>
            <a:endParaRPr kumimoji="1" lang="en-US" altLang="ja-JP" sz="1200" dirty="0"/>
          </a:p>
          <a:p>
            <a:r>
              <a:rPr kumimoji="1" lang="ja-JP" altLang="en-US" sz="1200" dirty="0"/>
              <a:t>　・作品全体を通した</a:t>
            </a:r>
            <a:endParaRPr kumimoji="1" lang="en-US" altLang="ja-JP" sz="1200" dirty="0"/>
          </a:p>
          <a:p>
            <a:r>
              <a:rPr kumimoji="1" lang="ja-JP" altLang="en-US" sz="1200" dirty="0"/>
              <a:t>　　解決されるべき問</a:t>
            </a:r>
            <a:endParaRPr kumimoji="1" lang="en-US" altLang="ja-JP" sz="1200" dirty="0"/>
          </a:p>
          <a:p>
            <a:r>
              <a:rPr kumimoji="1" lang="ja-JP" altLang="en-US" sz="1200" dirty="0"/>
              <a:t>　　題の提示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r>
              <a:rPr kumimoji="1" lang="ja-JP" altLang="en-US" sz="1200" dirty="0"/>
              <a:t>　出来事</a:t>
            </a:r>
            <a:endParaRPr kumimoji="1" lang="en-US" altLang="ja-JP" sz="1200" dirty="0"/>
          </a:p>
          <a:p>
            <a:r>
              <a:rPr kumimoji="1" lang="ja-JP" altLang="en-US" sz="1200" dirty="0"/>
              <a:t>　・山場に向けて起き</a:t>
            </a:r>
            <a:endParaRPr kumimoji="1" lang="en-US" altLang="ja-JP" sz="1200" dirty="0"/>
          </a:p>
          <a:p>
            <a:r>
              <a:rPr kumimoji="1" lang="ja-JP" altLang="en-US" sz="1200" dirty="0"/>
              <a:t>　　る、いくつかの事</a:t>
            </a:r>
            <a:endParaRPr kumimoji="1" lang="en-US" altLang="ja-JP" sz="1200" dirty="0"/>
          </a:p>
          <a:p>
            <a:r>
              <a:rPr kumimoji="1" lang="ja-JP" altLang="en-US" sz="1200" dirty="0"/>
              <a:t>　　件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C5B7C7B-D431-42DF-8785-A90E4E782922}"/>
              </a:ext>
            </a:extLst>
          </p:cNvPr>
          <p:cNvSpPr txBox="1"/>
          <p:nvPr/>
        </p:nvSpPr>
        <p:spPr>
          <a:xfrm>
            <a:off x="3330760" y="610284"/>
            <a:ext cx="769441" cy="17657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転</a:t>
            </a:r>
            <a:endParaRPr kumimoji="1" lang="en-US" altLang="ja-JP" sz="1400" dirty="0"/>
          </a:p>
          <a:p>
            <a:r>
              <a:rPr kumimoji="1" lang="ja-JP" altLang="en-US" sz="1200" dirty="0"/>
              <a:t>　問題解決に関わる大</a:t>
            </a:r>
            <a:endParaRPr kumimoji="1" lang="en-US" altLang="ja-JP" sz="1200" dirty="0"/>
          </a:p>
          <a:p>
            <a:r>
              <a:rPr kumimoji="1" lang="ja-JP" altLang="en-US" sz="1200" dirty="0"/>
              <a:t>　きな出来事</a:t>
            </a:r>
            <a:endParaRPr kumimoji="1"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EF88054-6C2B-42D8-98A0-6CECF4BD5598}"/>
              </a:ext>
            </a:extLst>
          </p:cNvPr>
          <p:cNvSpPr txBox="1"/>
          <p:nvPr/>
        </p:nvSpPr>
        <p:spPr>
          <a:xfrm>
            <a:off x="6543282" y="614388"/>
            <a:ext cx="1692771" cy="17619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起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設定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・登場人物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・世界</a:t>
            </a:r>
            <a:endParaRPr kumimoji="1"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プロローグ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・読者を物語の世界　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　へ導く仕掛け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5431ED6-2B5B-4DF7-924E-520F412C4E38}"/>
              </a:ext>
            </a:extLst>
          </p:cNvPr>
          <p:cNvSpPr txBox="1"/>
          <p:nvPr/>
        </p:nvSpPr>
        <p:spPr>
          <a:xfrm>
            <a:off x="259493" y="648420"/>
            <a:ext cx="1692771" cy="1662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結</a:t>
            </a:r>
            <a:endParaRPr kumimoji="1" lang="en-US" altLang="ja-JP" sz="1400" dirty="0"/>
          </a:p>
          <a:p>
            <a:r>
              <a:rPr kumimoji="1" lang="ja-JP" altLang="en-US" sz="1200" dirty="0"/>
              <a:t>　問題の解決</a:t>
            </a:r>
            <a:endParaRPr kumimoji="1" lang="en-US" altLang="ja-JP" sz="1200" dirty="0"/>
          </a:p>
          <a:p>
            <a:r>
              <a:rPr kumimoji="1" lang="ja-JP" altLang="en-US" sz="1200" dirty="0"/>
              <a:t>　・作品全体を通した　</a:t>
            </a:r>
            <a:endParaRPr kumimoji="1" lang="en-US" altLang="ja-JP" sz="1200" dirty="0"/>
          </a:p>
          <a:p>
            <a:r>
              <a:rPr kumimoji="1" lang="ja-JP" altLang="en-US" sz="1200" dirty="0"/>
              <a:t>　　問題の解決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r>
              <a:rPr kumimoji="1" lang="ja-JP" altLang="en-US" sz="1200" dirty="0"/>
              <a:t>　エピローグ</a:t>
            </a:r>
            <a:endParaRPr kumimoji="1" lang="en-US" altLang="ja-JP" sz="1200" dirty="0"/>
          </a:p>
          <a:p>
            <a:r>
              <a:rPr kumimoji="1" lang="ja-JP" altLang="en-US" sz="1200" dirty="0"/>
              <a:t>　・課題解決後の世界</a:t>
            </a:r>
            <a:endParaRPr kumimoji="1" lang="en-US" altLang="ja-JP" sz="1200" dirty="0"/>
          </a:p>
          <a:p>
            <a:r>
              <a:rPr kumimoji="1" lang="ja-JP" altLang="en-US" sz="1200" dirty="0"/>
              <a:t>　・後日談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FB0B6D-2B18-472B-9CDC-89C2149B3BC5}"/>
              </a:ext>
            </a:extLst>
          </p:cNvPr>
          <p:cNvSpPr/>
          <p:nvPr/>
        </p:nvSpPr>
        <p:spPr>
          <a:xfrm>
            <a:off x="2086628" y="573498"/>
            <a:ext cx="2112393" cy="17376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8FDD1AE-B813-48BA-A646-2D53C5671066}"/>
              </a:ext>
            </a:extLst>
          </p:cNvPr>
          <p:cNvSpPr/>
          <p:nvPr/>
        </p:nvSpPr>
        <p:spPr>
          <a:xfrm>
            <a:off x="6551553" y="578626"/>
            <a:ext cx="1676227" cy="17378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AF9070-7D8C-4234-BD7E-AB14F705B167}"/>
              </a:ext>
            </a:extLst>
          </p:cNvPr>
          <p:cNvSpPr txBox="1"/>
          <p:nvPr/>
        </p:nvSpPr>
        <p:spPr>
          <a:xfrm>
            <a:off x="8835188" y="565377"/>
            <a:ext cx="669414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/>
              <a:t>学習シート②　</a:t>
            </a:r>
            <a:r>
              <a:rPr lang="ja-JP" altLang="en-US" sz="1050" dirty="0"/>
              <a:t>物語</a:t>
            </a:r>
            <a:r>
              <a:rPr lang="ja-JP" altLang="ja-JP" sz="1050" dirty="0"/>
              <a:t>の構成や展開の工</a:t>
            </a:r>
            <a:endParaRPr lang="en-US" altLang="ja-JP" sz="1050" dirty="0"/>
          </a:p>
          <a:p>
            <a:r>
              <a:rPr lang="ja-JP" altLang="ja-JP" sz="1050" dirty="0"/>
              <a:t>夫について語ろう</a:t>
            </a:r>
            <a:endParaRPr lang="en-US" altLang="ja-JP" sz="1050" dirty="0"/>
          </a:p>
          <a:p>
            <a:r>
              <a:rPr kumimoji="1" lang="ja-JP" altLang="en-US" sz="1050" dirty="0"/>
              <a:t>　　　　　　　　　　</a:t>
            </a:r>
            <a:endParaRPr kumimoji="1" lang="en-US" altLang="ja-JP" sz="105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334491-CD1E-4C3A-B9C8-4F9084049748}"/>
              </a:ext>
            </a:extLst>
          </p:cNvPr>
          <p:cNvSpPr txBox="1"/>
          <p:nvPr/>
        </p:nvSpPr>
        <p:spPr>
          <a:xfrm>
            <a:off x="9088574" y="4129033"/>
            <a:ext cx="346249" cy="765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/>
              <a:t>　組　　号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E3AB61C-BC78-43F5-9576-77642BCBBB44}"/>
              </a:ext>
            </a:extLst>
          </p:cNvPr>
          <p:cNvSpPr txBox="1"/>
          <p:nvPr/>
        </p:nvSpPr>
        <p:spPr>
          <a:xfrm>
            <a:off x="9096631" y="3064455"/>
            <a:ext cx="346249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/>
              <a:t>学習日　　／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9A8C972-2358-410A-A2AD-64E54AE4976C}"/>
              </a:ext>
            </a:extLst>
          </p:cNvPr>
          <p:cNvSpPr/>
          <p:nvPr/>
        </p:nvSpPr>
        <p:spPr>
          <a:xfrm>
            <a:off x="259493" y="573496"/>
            <a:ext cx="1705646" cy="1737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BE356DB-C523-484B-9C4F-A3AD7435F878}"/>
              </a:ext>
            </a:extLst>
          </p:cNvPr>
          <p:cNvSpPr/>
          <p:nvPr/>
        </p:nvSpPr>
        <p:spPr>
          <a:xfrm>
            <a:off x="4320688" y="565377"/>
            <a:ext cx="2112393" cy="1745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394432C-524B-4AAC-BC8E-74812D99A9CA}"/>
              </a:ext>
            </a:extLst>
          </p:cNvPr>
          <p:cNvSpPr/>
          <p:nvPr/>
        </p:nvSpPr>
        <p:spPr>
          <a:xfrm>
            <a:off x="6539118" y="2368896"/>
            <a:ext cx="1676228" cy="2545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4A8613-7FB3-4272-AC7D-D0590E5166B6}"/>
              </a:ext>
            </a:extLst>
          </p:cNvPr>
          <p:cNvSpPr txBox="1"/>
          <p:nvPr/>
        </p:nvSpPr>
        <p:spPr>
          <a:xfrm>
            <a:off x="6633152" y="2447739"/>
            <a:ext cx="1569660" cy="2458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900" b="1" dirty="0"/>
              <a:t>起について理解を深めるための質問</a:t>
            </a:r>
          </a:p>
          <a:p>
            <a:r>
              <a:rPr lang="ja-JP" altLang="en-US" sz="900" dirty="0"/>
              <a:t>①</a:t>
            </a:r>
            <a:r>
              <a:rPr lang="ja-JP" altLang="ja-JP" sz="900" dirty="0"/>
              <a:t>プロローグはありますか？</a:t>
            </a:r>
            <a:r>
              <a:rPr lang="ja-JP" altLang="en-US" sz="900" dirty="0"/>
              <a:t>どのような働き</a:t>
            </a:r>
            <a:endParaRPr lang="en-US" altLang="ja-JP" sz="900" dirty="0"/>
          </a:p>
          <a:p>
            <a:r>
              <a:rPr lang="ja-JP" altLang="en-US" sz="900" dirty="0"/>
              <a:t>　をしていますか？</a:t>
            </a:r>
            <a:endParaRPr lang="ja-JP" altLang="ja-JP" sz="900" dirty="0"/>
          </a:p>
          <a:p>
            <a:r>
              <a:rPr lang="ja-JP" altLang="en-US" sz="900" dirty="0"/>
              <a:t>②</a:t>
            </a:r>
            <a:r>
              <a:rPr lang="ja-JP" altLang="ja-JP" sz="900" dirty="0"/>
              <a:t>主な登場人物は、誰ですか？</a:t>
            </a:r>
          </a:p>
          <a:p>
            <a:r>
              <a:rPr lang="ja-JP" altLang="en-US" sz="900" dirty="0"/>
              <a:t>③</a:t>
            </a:r>
            <a:r>
              <a:rPr lang="ja-JP" altLang="ja-JP" sz="900" dirty="0"/>
              <a:t>主な登場人物の特徴や人間関係はどのよう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になっていますか？</a:t>
            </a:r>
          </a:p>
          <a:p>
            <a:r>
              <a:rPr lang="ja-JP" altLang="en-US" sz="900" dirty="0"/>
              <a:t>④</a:t>
            </a:r>
            <a:r>
              <a:rPr lang="ja-JP" altLang="ja-JP" sz="900" dirty="0"/>
              <a:t>主人公はどのような問題を経験する可能性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がありますか？</a:t>
            </a:r>
          </a:p>
          <a:p>
            <a:r>
              <a:rPr lang="ja-JP" altLang="en-US" sz="900" dirty="0"/>
              <a:t>⑤</a:t>
            </a:r>
            <a:r>
              <a:rPr lang="ja-JP" altLang="ja-JP" sz="900" dirty="0"/>
              <a:t>登場人物が生活する</a:t>
            </a:r>
            <a:r>
              <a:rPr lang="ja-JP" altLang="en-US" sz="900" dirty="0"/>
              <a:t>世界</a:t>
            </a:r>
            <a:r>
              <a:rPr lang="ja-JP" altLang="ja-JP" sz="900" dirty="0"/>
              <a:t>はどのようなとこ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ろですか？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1043A12-4B68-4CC5-8CEA-487B82223221}"/>
              </a:ext>
            </a:extLst>
          </p:cNvPr>
          <p:cNvSpPr/>
          <p:nvPr/>
        </p:nvSpPr>
        <p:spPr>
          <a:xfrm>
            <a:off x="259492" y="2360944"/>
            <a:ext cx="1715627" cy="2545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1AF38BB-814C-4E73-A906-C541C3CBC0D9}"/>
              </a:ext>
            </a:extLst>
          </p:cNvPr>
          <p:cNvSpPr/>
          <p:nvPr/>
        </p:nvSpPr>
        <p:spPr>
          <a:xfrm>
            <a:off x="2084562" y="2360944"/>
            <a:ext cx="2093799" cy="2545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3B54C60-6DB5-41A5-86A9-0E277653B21A}"/>
              </a:ext>
            </a:extLst>
          </p:cNvPr>
          <p:cNvSpPr/>
          <p:nvPr/>
        </p:nvSpPr>
        <p:spPr>
          <a:xfrm>
            <a:off x="4320688" y="2360944"/>
            <a:ext cx="2093799" cy="2545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2E7373-86DF-4E88-B30A-C238BB187905}"/>
              </a:ext>
            </a:extLst>
          </p:cNvPr>
          <p:cNvSpPr txBox="1"/>
          <p:nvPr/>
        </p:nvSpPr>
        <p:spPr>
          <a:xfrm>
            <a:off x="4977738" y="2447740"/>
            <a:ext cx="1431161" cy="24582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00" b="1" dirty="0"/>
              <a:t>承について理解を深めるための質問</a:t>
            </a:r>
            <a:endParaRPr lang="en-US" altLang="ja-JP" sz="900" b="1" dirty="0"/>
          </a:p>
          <a:p>
            <a:r>
              <a:rPr lang="ja-JP" altLang="en-US" sz="900" dirty="0"/>
              <a:t>①</a:t>
            </a:r>
            <a:r>
              <a:rPr lang="ja-JP" altLang="ja-JP" sz="900" dirty="0"/>
              <a:t>主人公が</a:t>
            </a:r>
            <a:r>
              <a:rPr lang="ja-JP" altLang="en-US" sz="900" dirty="0"/>
              <a:t>作品全体を通して対面している</a:t>
            </a:r>
            <a:r>
              <a:rPr lang="ja-JP" altLang="ja-JP" sz="900" dirty="0"/>
              <a:t>問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題は何ですか？</a:t>
            </a:r>
          </a:p>
          <a:p>
            <a:r>
              <a:rPr lang="ja-JP" altLang="en-US" sz="900" dirty="0"/>
              <a:t>②</a:t>
            </a:r>
            <a:r>
              <a:rPr lang="ja-JP" altLang="ja-JP" sz="900" dirty="0"/>
              <a:t>問題には他にどのような</a:t>
            </a:r>
            <a:r>
              <a:rPr lang="ja-JP" altLang="en-US" sz="900" dirty="0"/>
              <a:t>登場人物</a:t>
            </a:r>
            <a:r>
              <a:rPr lang="ja-JP" altLang="ja-JP" sz="900" dirty="0"/>
              <a:t>が関わっ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てい</a:t>
            </a:r>
            <a:r>
              <a:rPr lang="ja-JP" altLang="en-US" sz="900" dirty="0"/>
              <a:t>ます</a:t>
            </a:r>
            <a:r>
              <a:rPr lang="ja-JP" altLang="ja-JP" sz="900" dirty="0"/>
              <a:t>か？</a:t>
            </a:r>
          </a:p>
          <a:p>
            <a:r>
              <a:rPr lang="ja-JP" altLang="en-US" sz="900" dirty="0"/>
              <a:t>③</a:t>
            </a:r>
            <a:r>
              <a:rPr lang="ja-JP" altLang="ja-JP" sz="900" dirty="0"/>
              <a:t>物語の中で</a:t>
            </a:r>
            <a:r>
              <a:rPr lang="ja-JP" altLang="en-US" sz="900" dirty="0"/>
              <a:t>起こった</a:t>
            </a:r>
            <a:r>
              <a:rPr lang="ja-JP" altLang="ja-JP" sz="900" dirty="0"/>
              <a:t>問題</a:t>
            </a:r>
            <a:r>
              <a:rPr lang="ja-JP" altLang="en-US" sz="900" dirty="0"/>
              <a:t>の</a:t>
            </a:r>
            <a:r>
              <a:rPr lang="ja-JP" altLang="ja-JP" sz="900" dirty="0"/>
              <a:t>原因は何です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か？</a:t>
            </a:r>
          </a:p>
          <a:p>
            <a:r>
              <a:rPr lang="ja-JP" altLang="en-US" sz="900" dirty="0"/>
              <a:t>④</a:t>
            </a:r>
            <a:r>
              <a:rPr lang="ja-JP" altLang="ja-JP" sz="900" dirty="0"/>
              <a:t>問題の解決策として考えられるものは何で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すか？</a:t>
            </a:r>
            <a:endParaRPr kumimoji="1" lang="ja-JP" altLang="en-US" sz="9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4AF5B19-C1EF-4C33-A265-B5F4C6D882F3}"/>
              </a:ext>
            </a:extLst>
          </p:cNvPr>
          <p:cNvSpPr txBox="1"/>
          <p:nvPr/>
        </p:nvSpPr>
        <p:spPr>
          <a:xfrm>
            <a:off x="2871317" y="2447740"/>
            <a:ext cx="1292662" cy="2458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b="1" dirty="0"/>
              <a:t>転について理解を深めるための質問</a:t>
            </a:r>
          </a:p>
          <a:p>
            <a:r>
              <a:rPr kumimoji="1" lang="ja-JP" altLang="en-US" sz="900" dirty="0"/>
              <a:t>①問題は主人公にどのような影響を与えてい</a:t>
            </a:r>
            <a:endParaRPr kumimoji="1" lang="en-US" altLang="ja-JP" sz="900" dirty="0"/>
          </a:p>
          <a:p>
            <a:r>
              <a:rPr kumimoji="1" lang="ja-JP" altLang="en-US" sz="900" dirty="0"/>
              <a:t>　ますか？</a:t>
            </a:r>
          </a:p>
          <a:p>
            <a:r>
              <a:rPr kumimoji="1" lang="ja-JP" altLang="en-US" sz="900" dirty="0"/>
              <a:t>②その出来事はどのように主人公を理解する</a:t>
            </a:r>
            <a:endParaRPr kumimoji="1" lang="en-US" altLang="ja-JP" sz="900" dirty="0"/>
          </a:p>
          <a:p>
            <a:r>
              <a:rPr kumimoji="1" lang="ja-JP" altLang="en-US" sz="900" dirty="0"/>
              <a:t>　のに役立ちましたか？</a:t>
            </a:r>
          </a:p>
          <a:p>
            <a:r>
              <a:rPr kumimoji="1" lang="ja-JP" altLang="en-US" sz="900" dirty="0"/>
              <a:t>③クライマックスまでに、問題の解決策につ</a:t>
            </a:r>
            <a:endParaRPr kumimoji="1" lang="en-US" altLang="ja-JP" sz="900" dirty="0"/>
          </a:p>
          <a:p>
            <a:r>
              <a:rPr kumimoji="1" lang="ja-JP" altLang="en-US" sz="900" dirty="0"/>
              <a:t>　いて、作者はどのような手掛かりを与えて</a:t>
            </a:r>
            <a:endParaRPr kumimoji="1" lang="en-US" altLang="ja-JP" sz="900" dirty="0"/>
          </a:p>
          <a:p>
            <a:r>
              <a:rPr kumimoji="1" lang="ja-JP" altLang="en-US" sz="900" dirty="0"/>
              <a:t>　いますか？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DAE827C-F325-4D06-BDF3-0240C29B7A42}"/>
              </a:ext>
            </a:extLst>
          </p:cNvPr>
          <p:cNvSpPr txBox="1"/>
          <p:nvPr/>
        </p:nvSpPr>
        <p:spPr>
          <a:xfrm>
            <a:off x="822139" y="2447738"/>
            <a:ext cx="1154162" cy="2458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b="1" dirty="0"/>
              <a:t>結について理解を深めるための質問</a:t>
            </a:r>
          </a:p>
          <a:p>
            <a:r>
              <a:rPr kumimoji="1" lang="ja-JP" altLang="en-US" sz="900" dirty="0"/>
              <a:t>①問題はどのように解決されましたか？</a:t>
            </a:r>
          </a:p>
          <a:p>
            <a:r>
              <a:rPr kumimoji="1" lang="ja-JP" altLang="en-US" sz="900" dirty="0"/>
              <a:t>②変化したのは主人公ですか？登場人物が生</a:t>
            </a:r>
            <a:endParaRPr kumimoji="1" lang="en-US" altLang="ja-JP" sz="900" dirty="0"/>
          </a:p>
          <a:p>
            <a:r>
              <a:rPr kumimoji="1" lang="ja-JP" altLang="en-US" sz="900" dirty="0"/>
              <a:t>　活する世界ですか？</a:t>
            </a:r>
          </a:p>
          <a:p>
            <a:r>
              <a:rPr kumimoji="1" lang="ja-JP" altLang="en-US" sz="900" dirty="0"/>
              <a:t>③②の変化はどのような変化ですか？</a:t>
            </a:r>
            <a:endParaRPr kumimoji="1" lang="en-US" altLang="ja-JP" sz="900" dirty="0"/>
          </a:p>
          <a:p>
            <a:r>
              <a:rPr kumimoji="1" lang="ja-JP" altLang="en-US" sz="900" dirty="0"/>
              <a:t>④エピ</a:t>
            </a:r>
            <a:r>
              <a:rPr lang="ja-JP" altLang="ja-JP" sz="900" dirty="0"/>
              <a:t>ローグはありますか？</a:t>
            </a:r>
            <a:r>
              <a:rPr lang="ja-JP" altLang="en-US" sz="900" dirty="0"/>
              <a:t>どのような働き</a:t>
            </a:r>
            <a:endParaRPr lang="en-US" altLang="ja-JP" sz="900" dirty="0"/>
          </a:p>
          <a:p>
            <a:r>
              <a:rPr lang="ja-JP" altLang="en-US" sz="900" dirty="0"/>
              <a:t>　をしていますか？</a:t>
            </a:r>
            <a:r>
              <a:rPr kumimoji="1" lang="ja-JP" altLang="en-US" sz="900" dirty="0"/>
              <a:t>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ACECC0C-98F8-46C8-839D-78BEE71EE1A0}"/>
              </a:ext>
            </a:extLst>
          </p:cNvPr>
          <p:cNvSpPr txBox="1"/>
          <p:nvPr/>
        </p:nvSpPr>
        <p:spPr>
          <a:xfrm>
            <a:off x="8030278" y="573328"/>
            <a:ext cx="923330" cy="61856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/>
              <a:t>物語の構成や展開の工夫に気づくために、次の質問を意識しながら「スイミー」を再読しましょう。また、ひとつの場面だけではなく、場面と場面のつながりも考えて読みましょう。</a:t>
            </a:r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6C530FB-59EB-4DAA-B788-B18261402793}"/>
              </a:ext>
            </a:extLst>
          </p:cNvPr>
          <p:cNvSpPr/>
          <p:nvPr/>
        </p:nvSpPr>
        <p:spPr>
          <a:xfrm>
            <a:off x="259492" y="5000706"/>
            <a:ext cx="7943319" cy="169686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D88F84-9A9E-4019-87BD-B6BA3F170478}"/>
              </a:ext>
            </a:extLst>
          </p:cNvPr>
          <p:cNvSpPr txBox="1"/>
          <p:nvPr/>
        </p:nvSpPr>
        <p:spPr>
          <a:xfrm>
            <a:off x="239857" y="4974151"/>
            <a:ext cx="7940635" cy="17081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「スイミー」で考えて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kumimoji="1" lang="ja-JP" altLang="en-US" sz="105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みよう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起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小さな魚のきょうだい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たちが、たのしくくら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していた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主人公　スイミー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黒くて（伏線①）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およぐのがだれよりも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はやい（伏線②）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承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まぐろにおそわれた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（問題の提示）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きょうだいはのみこま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れた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にげたのはスイミーだ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け（伏線❷）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いろんな海の生き物に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出会って元気をとりも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どした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転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きょうだいたちに出会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った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きょうだいはこわがっ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ていた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スイミーは考えた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いろいろ・うんと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みんなで大きな魚のふ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り（状況の変化）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スイミーは「目」にな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った（伏線❶）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スイミーたちは、大き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な魚をおいはらうこと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ができるようになった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（問題の解決）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694218A4-D825-4110-8BC8-158180CB3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364" y="5519703"/>
            <a:ext cx="1359099" cy="76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4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5162AA33-BBCA-411C-896B-AA2E5D4FF28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049870" y="579434"/>
          <a:ext cx="454732" cy="615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32">
                  <a:extLst>
                    <a:ext uri="{9D8B030D-6E8A-4147-A177-3AD203B41FA5}">
                      <a16:colId xmlns:a16="http://schemas.microsoft.com/office/drawing/2014/main" val="3570701915"/>
                    </a:ext>
                  </a:extLst>
                </a:gridCol>
              </a:tblGrid>
              <a:tr h="24630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473060"/>
                  </a:ext>
                </a:extLst>
              </a:tr>
              <a:tr h="103249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212546"/>
                  </a:ext>
                </a:extLst>
              </a:tr>
              <a:tr h="94428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354970"/>
                  </a:ext>
                </a:extLst>
              </a:tr>
              <a:tr h="171130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991970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22A0602-CCCA-47D2-887D-42DF87A6A6F9}"/>
              </a:ext>
            </a:extLst>
          </p:cNvPr>
          <p:cNvSpPr txBox="1"/>
          <p:nvPr/>
        </p:nvSpPr>
        <p:spPr>
          <a:xfrm>
            <a:off x="2038098" y="608947"/>
            <a:ext cx="1292662" cy="17022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/>
              <a:t>　山場</a:t>
            </a:r>
            <a:endParaRPr kumimoji="1" lang="en-US" altLang="ja-JP" sz="1200" dirty="0"/>
          </a:p>
          <a:p>
            <a:r>
              <a:rPr kumimoji="1" lang="ja-JP" altLang="en-US" sz="1200" dirty="0"/>
              <a:t>　　主人公の心情や主</a:t>
            </a:r>
            <a:endParaRPr kumimoji="1" lang="en-US" altLang="ja-JP" sz="1200" dirty="0"/>
          </a:p>
          <a:p>
            <a:r>
              <a:rPr kumimoji="1" lang="ja-JP" altLang="en-US" sz="1200" dirty="0"/>
              <a:t>　　人公を取り巻く状</a:t>
            </a:r>
            <a:endParaRPr kumimoji="1" lang="en-US" altLang="ja-JP" sz="1200" dirty="0"/>
          </a:p>
          <a:p>
            <a:r>
              <a:rPr kumimoji="1" lang="ja-JP" altLang="en-US" sz="1200" dirty="0"/>
              <a:t>　　況が大きく変化す</a:t>
            </a:r>
            <a:endParaRPr kumimoji="1" lang="en-US" altLang="ja-JP" sz="1200" dirty="0"/>
          </a:p>
          <a:p>
            <a:r>
              <a:rPr kumimoji="1" lang="ja-JP" altLang="en-US" sz="1200" dirty="0"/>
              <a:t>　　る出来事</a:t>
            </a:r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76FA108-C8E6-4391-A7CA-27D2DCC89814}"/>
              </a:ext>
            </a:extLst>
          </p:cNvPr>
          <p:cNvSpPr txBox="1"/>
          <p:nvPr/>
        </p:nvSpPr>
        <p:spPr>
          <a:xfrm>
            <a:off x="4363027" y="610595"/>
            <a:ext cx="2062103" cy="17657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承</a:t>
            </a:r>
            <a:endParaRPr kumimoji="1" lang="en-US" altLang="ja-JP" sz="1400" dirty="0"/>
          </a:p>
          <a:p>
            <a:r>
              <a:rPr kumimoji="1" lang="ja-JP" altLang="en-US" sz="1200" dirty="0"/>
              <a:t>　問題の提示</a:t>
            </a:r>
            <a:endParaRPr kumimoji="1" lang="en-US" altLang="ja-JP" sz="1200" dirty="0"/>
          </a:p>
          <a:p>
            <a:r>
              <a:rPr kumimoji="1" lang="ja-JP" altLang="en-US" sz="1200" dirty="0"/>
              <a:t>　・作品全体を通した</a:t>
            </a:r>
            <a:endParaRPr kumimoji="1" lang="en-US" altLang="ja-JP" sz="1200" dirty="0"/>
          </a:p>
          <a:p>
            <a:r>
              <a:rPr kumimoji="1" lang="ja-JP" altLang="en-US" sz="1200" dirty="0"/>
              <a:t>　　解決されるべき問</a:t>
            </a:r>
            <a:endParaRPr kumimoji="1" lang="en-US" altLang="ja-JP" sz="1200" dirty="0"/>
          </a:p>
          <a:p>
            <a:r>
              <a:rPr kumimoji="1" lang="ja-JP" altLang="en-US" sz="1200" dirty="0"/>
              <a:t>　　題の提示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r>
              <a:rPr kumimoji="1" lang="ja-JP" altLang="en-US" sz="1200" dirty="0"/>
              <a:t>　出来事</a:t>
            </a:r>
            <a:endParaRPr kumimoji="1" lang="en-US" altLang="ja-JP" sz="1200" dirty="0"/>
          </a:p>
          <a:p>
            <a:r>
              <a:rPr kumimoji="1" lang="ja-JP" altLang="en-US" sz="1200" dirty="0"/>
              <a:t>　・山場に向けて起き</a:t>
            </a:r>
            <a:endParaRPr kumimoji="1" lang="en-US" altLang="ja-JP" sz="1200" dirty="0"/>
          </a:p>
          <a:p>
            <a:r>
              <a:rPr kumimoji="1" lang="ja-JP" altLang="en-US" sz="1200" dirty="0"/>
              <a:t>　　る、いくつかの事</a:t>
            </a:r>
            <a:endParaRPr kumimoji="1" lang="en-US" altLang="ja-JP" sz="1200" dirty="0"/>
          </a:p>
          <a:p>
            <a:r>
              <a:rPr kumimoji="1" lang="ja-JP" altLang="en-US" sz="1200" dirty="0"/>
              <a:t>　　件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C5B7C7B-D431-42DF-8785-A90E4E782922}"/>
              </a:ext>
            </a:extLst>
          </p:cNvPr>
          <p:cNvSpPr txBox="1"/>
          <p:nvPr/>
        </p:nvSpPr>
        <p:spPr>
          <a:xfrm>
            <a:off x="3330760" y="610284"/>
            <a:ext cx="769441" cy="17657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転</a:t>
            </a:r>
            <a:endParaRPr kumimoji="1" lang="en-US" altLang="ja-JP" sz="1400" dirty="0"/>
          </a:p>
          <a:p>
            <a:r>
              <a:rPr kumimoji="1" lang="ja-JP" altLang="en-US" sz="1200" dirty="0"/>
              <a:t>　問題解決に関わる大</a:t>
            </a:r>
            <a:endParaRPr kumimoji="1" lang="en-US" altLang="ja-JP" sz="1200" dirty="0"/>
          </a:p>
          <a:p>
            <a:r>
              <a:rPr kumimoji="1" lang="ja-JP" altLang="en-US" sz="1200" dirty="0"/>
              <a:t>　きな出来事</a:t>
            </a:r>
            <a:endParaRPr kumimoji="1"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EF88054-6C2B-42D8-98A0-6CECF4BD5598}"/>
              </a:ext>
            </a:extLst>
          </p:cNvPr>
          <p:cNvSpPr txBox="1"/>
          <p:nvPr/>
        </p:nvSpPr>
        <p:spPr>
          <a:xfrm>
            <a:off x="6543282" y="614388"/>
            <a:ext cx="1692771" cy="17619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起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設定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・登場人物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・世界</a:t>
            </a:r>
            <a:endParaRPr kumimoji="1"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プロローグ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・読者を物語の世界　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　へ導く仕掛け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5431ED6-2B5B-4DF7-924E-520F412C4E38}"/>
              </a:ext>
            </a:extLst>
          </p:cNvPr>
          <p:cNvSpPr txBox="1"/>
          <p:nvPr/>
        </p:nvSpPr>
        <p:spPr>
          <a:xfrm>
            <a:off x="259493" y="648420"/>
            <a:ext cx="1692771" cy="1662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結</a:t>
            </a:r>
            <a:endParaRPr kumimoji="1" lang="en-US" altLang="ja-JP" sz="1400" dirty="0"/>
          </a:p>
          <a:p>
            <a:r>
              <a:rPr kumimoji="1" lang="ja-JP" altLang="en-US" sz="1200" dirty="0"/>
              <a:t>　問題の解決</a:t>
            </a:r>
            <a:endParaRPr kumimoji="1" lang="en-US" altLang="ja-JP" sz="1200" dirty="0"/>
          </a:p>
          <a:p>
            <a:r>
              <a:rPr kumimoji="1" lang="ja-JP" altLang="en-US" sz="1200" dirty="0"/>
              <a:t>　・作品全体を通した　</a:t>
            </a:r>
            <a:endParaRPr kumimoji="1" lang="en-US" altLang="ja-JP" sz="1200" dirty="0"/>
          </a:p>
          <a:p>
            <a:r>
              <a:rPr kumimoji="1" lang="ja-JP" altLang="en-US" sz="1200" dirty="0"/>
              <a:t>　　問題の解決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r>
              <a:rPr kumimoji="1" lang="ja-JP" altLang="en-US" sz="1200" dirty="0"/>
              <a:t>　エピローグ</a:t>
            </a:r>
            <a:endParaRPr kumimoji="1" lang="en-US" altLang="ja-JP" sz="1200" dirty="0"/>
          </a:p>
          <a:p>
            <a:r>
              <a:rPr kumimoji="1" lang="ja-JP" altLang="en-US" sz="1200" dirty="0"/>
              <a:t>　・課題解決後の世界</a:t>
            </a:r>
            <a:endParaRPr kumimoji="1" lang="en-US" altLang="ja-JP" sz="1200" dirty="0"/>
          </a:p>
          <a:p>
            <a:r>
              <a:rPr kumimoji="1" lang="ja-JP" altLang="en-US" sz="1200" dirty="0"/>
              <a:t>　・後日談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FB0B6D-2B18-472B-9CDC-89C2149B3BC5}"/>
              </a:ext>
            </a:extLst>
          </p:cNvPr>
          <p:cNvSpPr/>
          <p:nvPr/>
        </p:nvSpPr>
        <p:spPr>
          <a:xfrm>
            <a:off x="2086628" y="573498"/>
            <a:ext cx="2112393" cy="17376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8FDD1AE-B813-48BA-A646-2D53C5671066}"/>
              </a:ext>
            </a:extLst>
          </p:cNvPr>
          <p:cNvSpPr/>
          <p:nvPr/>
        </p:nvSpPr>
        <p:spPr>
          <a:xfrm>
            <a:off x="6551553" y="578626"/>
            <a:ext cx="1676227" cy="17378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AF9070-7D8C-4234-BD7E-AB14F705B167}"/>
              </a:ext>
            </a:extLst>
          </p:cNvPr>
          <p:cNvSpPr txBox="1"/>
          <p:nvPr/>
        </p:nvSpPr>
        <p:spPr>
          <a:xfrm>
            <a:off x="8835188" y="565377"/>
            <a:ext cx="669414" cy="2381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/>
              <a:t>学習シート②　</a:t>
            </a:r>
            <a:r>
              <a:rPr lang="ja-JP" altLang="en-US" sz="1050" dirty="0"/>
              <a:t>物語</a:t>
            </a:r>
            <a:r>
              <a:rPr lang="ja-JP" altLang="ja-JP" sz="1050" dirty="0"/>
              <a:t>の構成や展開の工</a:t>
            </a:r>
            <a:endParaRPr lang="en-US" altLang="ja-JP" sz="1050" dirty="0"/>
          </a:p>
          <a:p>
            <a:r>
              <a:rPr lang="ja-JP" altLang="ja-JP" sz="1050" dirty="0"/>
              <a:t>夫について語ろう</a:t>
            </a:r>
            <a:endParaRPr lang="en-US" altLang="ja-JP" sz="1050" dirty="0"/>
          </a:p>
          <a:p>
            <a:r>
              <a:rPr kumimoji="1" lang="ja-JP" altLang="en-US" sz="1050" dirty="0"/>
              <a:t>　　　　　　　　　　</a:t>
            </a:r>
            <a:endParaRPr kumimoji="1" lang="en-US" altLang="ja-JP" sz="105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334491-CD1E-4C3A-B9C8-4F9084049748}"/>
              </a:ext>
            </a:extLst>
          </p:cNvPr>
          <p:cNvSpPr txBox="1"/>
          <p:nvPr/>
        </p:nvSpPr>
        <p:spPr>
          <a:xfrm>
            <a:off x="9088574" y="4129033"/>
            <a:ext cx="346249" cy="765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/>
              <a:t>　組　　号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E3AB61C-BC78-43F5-9576-77642BCBBB44}"/>
              </a:ext>
            </a:extLst>
          </p:cNvPr>
          <p:cNvSpPr txBox="1"/>
          <p:nvPr/>
        </p:nvSpPr>
        <p:spPr>
          <a:xfrm>
            <a:off x="9096631" y="3064455"/>
            <a:ext cx="346249" cy="9002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/>
              <a:t>学習日　　／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9A8C972-2358-410A-A2AD-64E54AE4976C}"/>
              </a:ext>
            </a:extLst>
          </p:cNvPr>
          <p:cNvSpPr/>
          <p:nvPr/>
        </p:nvSpPr>
        <p:spPr>
          <a:xfrm>
            <a:off x="259493" y="573496"/>
            <a:ext cx="1705646" cy="1737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BE356DB-C523-484B-9C4F-A3AD7435F878}"/>
              </a:ext>
            </a:extLst>
          </p:cNvPr>
          <p:cNvSpPr/>
          <p:nvPr/>
        </p:nvSpPr>
        <p:spPr>
          <a:xfrm>
            <a:off x="4320688" y="565377"/>
            <a:ext cx="2112393" cy="1745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394432C-524B-4AAC-BC8E-74812D99A9CA}"/>
              </a:ext>
            </a:extLst>
          </p:cNvPr>
          <p:cNvSpPr/>
          <p:nvPr/>
        </p:nvSpPr>
        <p:spPr>
          <a:xfrm>
            <a:off x="6539118" y="2368896"/>
            <a:ext cx="1676228" cy="2545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4A8613-7FB3-4272-AC7D-D0590E5166B6}"/>
              </a:ext>
            </a:extLst>
          </p:cNvPr>
          <p:cNvSpPr txBox="1"/>
          <p:nvPr/>
        </p:nvSpPr>
        <p:spPr>
          <a:xfrm>
            <a:off x="6633152" y="2447739"/>
            <a:ext cx="1569660" cy="2458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900" b="1" dirty="0"/>
              <a:t>起について理解を深めるための質問</a:t>
            </a:r>
          </a:p>
          <a:p>
            <a:r>
              <a:rPr lang="ja-JP" altLang="en-US" sz="900" dirty="0"/>
              <a:t>①</a:t>
            </a:r>
            <a:r>
              <a:rPr lang="ja-JP" altLang="ja-JP" sz="900" dirty="0"/>
              <a:t>プロローグはありますか？</a:t>
            </a:r>
            <a:r>
              <a:rPr lang="ja-JP" altLang="en-US" sz="900" dirty="0"/>
              <a:t>どのような働き　　</a:t>
            </a:r>
            <a:endParaRPr lang="en-US" altLang="ja-JP" sz="900" dirty="0"/>
          </a:p>
          <a:p>
            <a:r>
              <a:rPr lang="ja-JP" altLang="en-US" sz="900" dirty="0"/>
              <a:t>　をしていますか？</a:t>
            </a:r>
            <a:endParaRPr lang="ja-JP" altLang="ja-JP" sz="900" dirty="0"/>
          </a:p>
          <a:p>
            <a:r>
              <a:rPr lang="ja-JP" altLang="en-US" sz="900" dirty="0"/>
              <a:t>②</a:t>
            </a:r>
            <a:r>
              <a:rPr lang="ja-JP" altLang="ja-JP" sz="900" dirty="0"/>
              <a:t>主な登場人物は、誰ですか？</a:t>
            </a:r>
          </a:p>
          <a:p>
            <a:r>
              <a:rPr lang="ja-JP" altLang="en-US" sz="900" dirty="0"/>
              <a:t>③</a:t>
            </a:r>
            <a:r>
              <a:rPr lang="ja-JP" altLang="ja-JP" sz="900" dirty="0"/>
              <a:t>主な登場人物の特徴や人間関係はどのよう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になっていますか？</a:t>
            </a:r>
          </a:p>
          <a:p>
            <a:r>
              <a:rPr lang="ja-JP" altLang="en-US" sz="900" dirty="0"/>
              <a:t>④</a:t>
            </a:r>
            <a:r>
              <a:rPr lang="ja-JP" altLang="ja-JP" sz="900" dirty="0"/>
              <a:t>主人公はどのような問題を経験する可能性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がありますか？</a:t>
            </a:r>
          </a:p>
          <a:p>
            <a:r>
              <a:rPr lang="ja-JP" altLang="en-US" sz="900" dirty="0"/>
              <a:t>⑤</a:t>
            </a:r>
            <a:r>
              <a:rPr lang="ja-JP" altLang="ja-JP" sz="900" dirty="0"/>
              <a:t>登場人物が生活する</a:t>
            </a:r>
            <a:r>
              <a:rPr lang="ja-JP" altLang="en-US" sz="900" dirty="0"/>
              <a:t>世界</a:t>
            </a:r>
            <a:r>
              <a:rPr lang="ja-JP" altLang="ja-JP" sz="900" dirty="0"/>
              <a:t>はどのようなとこ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ろですか？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1043A12-4B68-4CC5-8CEA-487B82223221}"/>
              </a:ext>
            </a:extLst>
          </p:cNvPr>
          <p:cNvSpPr/>
          <p:nvPr/>
        </p:nvSpPr>
        <p:spPr>
          <a:xfrm>
            <a:off x="259492" y="2360944"/>
            <a:ext cx="1715627" cy="2545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1AF38BB-814C-4E73-A906-C541C3CBC0D9}"/>
              </a:ext>
            </a:extLst>
          </p:cNvPr>
          <p:cNvSpPr/>
          <p:nvPr/>
        </p:nvSpPr>
        <p:spPr>
          <a:xfrm>
            <a:off x="2084562" y="2360944"/>
            <a:ext cx="2093799" cy="2545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3B54C60-6DB5-41A5-86A9-0E277653B21A}"/>
              </a:ext>
            </a:extLst>
          </p:cNvPr>
          <p:cNvSpPr/>
          <p:nvPr/>
        </p:nvSpPr>
        <p:spPr>
          <a:xfrm>
            <a:off x="4320688" y="2360944"/>
            <a:ext cx="2093799" cy="2545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2E7373-86DF-4E88-B30A-C238BB187905}"/>
              </a:ext>
            </a:extLst>
          </p:cNvPr>
          <p:cNvSpPr txBox="1"/>
          <p:nvPr/>
        </p:nvSpPr>
        <p:spPr>
          <a:xfrm>
            <a:off x="4977738" y="2447740"/>
            <a:ext cx="1431161" cy="24582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00" b="1" dirty="0"/>
              <a:t>承について理解を深めるための質問</a:t>
            </a:r>
            <a:endParaRPr lang="en-US" altLang="ja-JP" sz="900" b="1" dirty="0"/>
          </a:p>
          <a:p>
            <a:r>
              <a:rPr lang="ja-JP" altLang="en-US" sz="900" dirty="0"/>
              <a:t>①</a:t>
            </a:r>
            <a:r>
              <a:rPr lang="ja-JP" altLang="ja-JP" sz="900" dirty="0"/>
              <a:t>主人公が</a:t>
            </a:r>
            <a:r>
              <a:rPr lang="ja-JP" altLang="en-US" sz="900" dirty="0"/>
              <a:t>作品全体を通して対面している</a:t>
            </a:r>
            <a:r>
              <a:rPr lang="ja-JP" altLang="ja-JP" sz="900" dirty="0"/>
              <a:t>問</a:t>
            </a:r>
            <a:r>
              <a:rPr lang="ja-JP" altLang="en-US" sz="900" dirty="0"/>
              <a:t>　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題は何ですか？</a:t>
            </a:r>
          </a:p>
          <a:p>
            <a:r>
              <a:rPr lang="ja-JP" altLang="en-US" sz="900" dirty="0"/>
              <a:t>②</a:t>
            </a:r>
            <a:r>
              <a:rPr lang="ja-JP" altLang="ja-JP" sz="900" dirty="0"/>
              <a:t>問題には他にどのような</a:t>
            </a:r>
            <a:r>
              <a:rPr lang="ja-JP" altLang="en-US" sz="900" dirty="0"/>
              <a:t>登場人物</a:t>
            </a:r>
            <a:r>
              <a:rPr lang="ja-JP" altLang="ja-JP" sz="900" dirty="0"/>
              <a:t>が関わっ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てい</a:t>
            </a:r>
            <a:r>
              <a:rPr lang="ja-JP" altLang="en-US" sz="900" dirty="0"/>
              <a:t>ます</a:t>
            </a:r>
            <a:r>
              <a:rPr lang="ja-JP" altLang="ja-JP" sz="900" dirty="0"/>
              <a:t>か？</a:t>
            </a:r>
          </a:p>
          <a:p>
            <a:r>
              <a:rPr lang="ja-JP" altLang="en-US" sz="900" dirty="0"/>
              <a:t>③</a:t>
            </a:r>
            <a:r>
              <a:rPr lang="ja-JP" altLang="ja-JP" sz="900" dirty="0"/>
              <a:t>物語の中で</a:t>
            </a:r>
            <a:r>
              <a:rPr lang="ja-JP" altLang="en-US" sz="900" dirty="0"/>
              <a:t>起こった</a:t>
            </a:r>
            <a:r>
              <a:rPr lang="ja-JP" altLang="ja-JP" sz="900" dirty="0"/>
              <a:t>問題</a:t>
            </a:r>
            <a:r>
              <a:rPr lang="ja-JP" altLang="en-US" sz="900" dirty="0"/>
              <a:t>の</a:t>
            </a:r>
            <a:r>
              <a:rPr lang="ja-JP" altLang="ja-JP" sz="900" dirty="0"/>
              <a:t>原因は何です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か？</a:t>
            </a:r>
          </a:p>
          <a:p>
            <a:r>
              <a:rPr lang="ja-JP" altLang="en-US" sz="900" dirty="0"/>
              <a:t>④</a:t>
            </a:r>
            <a:r>
              <a:rPr lang="ja-JP" altLang="ja-JP" sz="900" dirty="0"/>
              <a:t>問題の解決策として考えられるものは何で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ja-JP" sz="900" dirty="0"/>
              <a:t>すか？</a:t>
            </a:r>
            <a:endParaRPr kumimoji="1" lang="ja-JP" altLang="en-US" sz="9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4AF5B19-C1EF-4C33-A265-B5F4C6D882F3}"/>
              </a:ext>
            </a:extLst>
          </p:cNvPr>
          <p:cNvSpPr txBox="1"/>
          <p:nvPr/>
        </p:nvSpPr>
        <p:spPr>
          <a:xfrm>
            <a:off x="2871317" y="2447740"/>
            <a:ext cx="1292662" cy="2458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b="1" dirty="0"/>
              <a:t>転について理解を深めるための質問</a:t>
            </a:r>
          </a:p>
          <a:p>
            <a:r>
              <a:rPr kumimoji="1" lang="ja-JP" altLang="en-US" sz="900" dirty="0"/>
              <a:t>①問題は主人公にどのような影響を与えてい</a:t>
            </a:r>
            <a:endParaRPr kumimoji="1" lang="en-US" altLang="ja-JP" sz="900" dirty="0"/>
          </a:p>
          <a:p>
            <a:r>
              <a:rPr kumimoji="1" lang="ja-JP" altLang="en-US" sz="900" dirty="0"/>
              <a:t>　ますか？</a:t>
            </a:r>
          </a:p>
          <a:p>
            <a:r>
              <a:rPr kumimoji="1" lang="ja-JP" altLang="en-US" sz="900" dirty="0"/>
              <a:t>②その出来事はどのように主人公を理解する</a:t>
            </a:r>
            <a:endParaRPr kumimoji="1" lang="en-US" altLang="ja-JP" sz="900" dirty="0"/>
          </a:p>
          <a:p>
            <a:r>
              <a:rPr kumimoji="1" lang="ja-JP" altLang="en-US" sz="900" dirty="0"/>
              <a:t>　のに役立ちましたか？</a:t>
            </a:r>
          </a:p>
          <a:p>
            <a:r>
              <a:rPr kumimoji="1" lang="ja-JP" altLang="en-US" sz="900" dirty="0"/>
              <a:t>③クライマックスまでに、問題の解決策につ</a:t>
            </a:r>
            <a:endParaRPr kumimoji="1" lang="en-US" altLang="ja-JP" sz="900" dirty="0"/>
          </a:p>
          <a:p>
            <a:r>
              <a:rPr kumimoji="1" lang="ja-JP" altLang="en-US" sz="900" dirty="0"/>
              <a:t>　いて、作者はどのような手掛かりを与えて</a:t>
            </a:r>
            <a:endParaRPr kumimoji="1" lang="en-US" altLang="ja-JP" sz="900" dirty="0"/>
          </a:p>
          <a:p>
            <a:r>
              <a:rPr kumimoji="1" lang="ja-JP" altLang="en-US" sz="900" dirty="0"/>
              <a:t>　いますか？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DAE827C-F325-4D06-BDF3-0240C29B7A42}"/>
              </a:ext>
            </a:extLst>
          </p:cNvPr>
          <p:cNvSpPr txBox="1"/>
          <p:nvPr/>
        </p:nvSpPr>
        <p:spPr>
          <a:xfrm>
            <a:off x="822139" y="2447738"/>
            <a:ext cx="1154162" cy="2458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b="1" dirty="0"/>
              <a:t>結について理解を深めるための質問</a:t>
            </a:r>
          </a:p>
          <a:p>
            <a:r>
              <a:rPr kumimoji="1" lang="ja-JP" altLang="en-US" sz="900" dirty="0"/>
              <a:t>①問題はどのように解決されましたか？</a:t>
            </a:r>
          </a:p>
          <a:p>
            <a:r>
              <a:rPr kumimoji="1" lang="ja-JP" altLang="en-US" sz="900" dirty="0"/>
              <a:t>②変化したのは主人公ですか？登場人物が生</a:t>
            </a:r>
            <a:endParaRPr kumimoji="1" lang="en-US" altLang="ja-JP" sz="900" dirty="0"/>
          </a:p>
          <a:p>
            <a:r>
              <a:rPr kumimoji="1" lang="ja-JP" altLang="en-US" sz="900" dirty="0"/>
              <a:t>　活する世界ですか？</a:t>
            </a:r>
          </a:p>
          <a:p>
            <a:r>
              <a:rPr kumimoji="1" lang="ja-JP" altLang="en-US" sz="900" dirty="0"/>
              <a:t>③②の変化はどのような変化ですか？</a:t>
            </a:r>
            <a:endParaRPr kumimoji="1" lang="en-US" altLang="ja-JP" sz="900" dirty="0"/>
          </a:p>
          <a:p>
            <a:r>
              <a:rPr kumimoji="1" lang="ja-JP" altLang="en-US" sz="900" dirty="0"/>
              <a:t>④エピ</a:t>
            </a:r>
            <a:r>
              <a:rPr lang="ja-JP" altLang="ja-JP" sz="900" dirty="0"/>
              <a:t>ローグはありますか？</a:t>
            </a:r>
            <a:r>
              <a:rPr lang="ja-JP" altLang="en-US" sz="900" dirty="0"/>
              <a:t>どのような働き</a:t>
            </a:r>
            <a:endParaRPr lang="en-US" altLang="ja-JP" sz="900" dirty="0"/>
          </a:p>
          <a:p>
            <a:r>
              <a:rPr lang="ja-JP" altLang="en-US" sz="900" dirty="0"/>
              <a:t>　をしていますか？</a:t>
            </a:r>
            <a:r>
              <a:rPr kumimoji="1" lang="ja-JP" altLang="en-US" sz="900" dirty="0"/>
              <a:t>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ACECC0C-98F8-46C8-839D-78BEE71EE1A0}"/>
              </a:ext>
            </a:extLst>
          </p:cNvPr>
          <p:cNvSpPr txBox="1"/>
          <p:nvPr/>
        </p:nvSpPr>
        <p:spPr>
          <a:xfrm>
            <a:off x="8030278" y="573328"/>
            <a:ext cx="923330" cy="61856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/>
              <a:t>物語の構成や展開の工夫に気づくために、次の質問を意識しながら小学校で習った作品を再読しましょう。また、ひとつの場面だけではなく、場面と場面のつながりも考えて読みましょう。</a:t>
            </a:r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6C530FB-59EB-4DAA-B788-B18261402793}"/>
              </a:ext>
            </a:extLst>
          </p:cNvPr>
          <p:cNvSpPr/>
          <p:nvPr/>
        </p:nvSpPr>
        <p:spPr>
          <a:xfrm>
            <a:off x="259492" y="5000706"/>
            <a:ext cx="7943319" cy="169686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D88F84-9A9E-4019-87BD-B6BA3F170478}"/>
              </a:ext>
            </a:extLst>
          </p:cNvPr>
          <p:cNvSpPr txBox="1"/>
          <p:nvPr/>
        </p:nvSpPr>
        <p:spPr>
          <a:xfrm>
            <a:off x="7672672" y="4974151"/>
            <a:ext cx="507831" cy="184281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選択した作品名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　　　　　　　　　　　」</a:t>
            </a:r>
          </a:p>
        </p:txBody>
      </p:sp>
    </p:spTree>
    <p:extLst>
      <p:ext uri="{BB962C8B-B14F-4D97-AF65-F5344CB8AC3E}">
        <p14:creationId xmlns:p14="http://schemas.microsoft.com/office/powerpoint/2010/main" val="76233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3854</TotalTime>
  <Words>1254</Words>
  <Application>Microsoft Office PowerPoint</Application>
  <PresentationFormat>A4 210 x 297 mm</PresentationFormat>
  <Paragraphs>198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73</cp:revision>
  <cp:lastPrinted>2020-09-10T05:31:13Z</cp:lastPrinted>
  <dcterms:created xsi:type="dcterms:W3CDTF">2020-08-20T09:56:38Z</dcterms:created>
  <dcterms:modified xsi:type="dcterms:W3CDTF">2020-09-24T00:32:25Z</dcterms:modified>
</cp:coreProperties>
</file>