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63" r:id="rId2"/>
    <p:sldId id="257" r:id="rId3"/>
    <p:sldId id="262" r:id="rId4"/>
    <p:sldId id="258" r:id="rId5"/>
    <p:sldId id="264" r:id="rId6"/>
    <p:sldId id="259" r:id="rId7"/>
    <p:sldId id="260" r:id="rId8"/>
    <p:sldId id="265" r:id="rId9"/>
  </p:sldIdLst>
  <p:sldSz cx="9144000" cy="6858000" type="screen4x3"/>
  <p:notesSz cx="9869488"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CC3399"/>
    <a:srgbClr val="FF3399"/>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2"/>
      </p:bgRef>
    </p:bg>
    <p:spTree>
      <p:nvGrpSpPr>
        <p:cNvPr id="1" name=""/>
        <p:cNvGrpSpPr/>
        <p:nvPr/>
      </p:nvGrpSpPr>
      <p:grpSpPr>
        <a:xfrm>
          <a:off x="0" y="0"/>
          <a:ext cx="0" cy="0"/>
          <a:chOff x="0" y="0"/>
          <a:chExt cx="0" cy="0"/>
        </a:xfrm>
      </p:grpSpPr>
      <p:sp>
        <p:nvSpPr>
          <p:cNvPr id="7" name="正方形/長方形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2362200" y="4038600"/>
            <a:ext cx="6477000" cy="1828800"/>
          </a:xfrm>
        </p:spPr>
        <p:txBody>
          <a:bodyPr anchor="b"/>
          <a:lstStyle>
            <a:lvl1pPr>
              <a:defRPr cap="all" baseline="0"/>
            </a:lvl1pPr>
          </a:lstStyle>
          <a:p>
            <a:r>
              <a:rPr kumimoji="0" lang="ja-JP" altLang="en-US"/>
              <a:t>マスタ タイトルの書式設定</a:t>
            </a:r>
            <a:endParaRPr kumimoji="0" lang="en-US"/>
          </a:p>
        </p:txBody>
      </p:sp>
      <p:sp>
        <p:nvSpPr>
          <p:cNvPr id="9" name="サブタイトル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a:t>マスタ サブタイトルの書式設定</a:t>
            </a:r>
            <a:endParaRPr kumimoji="0" lang="en-US"/>
          </a:p>
        </p:txBody>
      </p:sp>
      <p:sp>
        <p:nvSpPr>
          <p:cNvPr id="28" name="日付プレースホルダ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2962344-B9F6-4177-9201-8CCAF435301F}" type="datetimeFigureOut">
              <a:rPr kumimoji="1" lang="ja-JP" altLang="en-US" smtClean="0"/>
              <a:t>2019/10/8</a:t>
            </a:fld>
            <a:endParaRPr kumimoji="1" lang="ja-JP" altLang="en-US"/>
          </a:p>
        </p:txBody>
      </p:sp>
      <p:sp>
        <p:nvSpPr>
          <p:cNvPr id="17" name="フッター プレースホルダ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kumimoji="1" lang="ja-JP" altLang="en-US"/>
          </a:p>
        </p:txBody>
      </p:sp>
      <p:sp>
        <p:nvSpPr>
          <p:cNvPr id="29" name="スライド番号プレースホルダ 28"/>
          <p:cNvSpPr>
            <a:spLocks noGrp="1"/>
          </p:cNvSpPr>
          <p:nvPr>
            <p:ph type="sldNum" sz="quarter" idx="12"/>
          </p:nvPr>
        </p:nvSpPr>
        <p:spPr>
          <a:xfrm>
            <a:off x="8001000" y="228600"/>
            <a:ext cx="838200" cy="381000"/>
          </a:xfrm>
        </p:spPr>
        <p:txBody>
          <a:bodyPr/>
          <a:lstStyle>
            <a:lvl1pPr>
              <a:defRPr>
                <a:solidFill>
                  <a:schemeClr val="tx2"/>
                </a:solidFill>
              </a:defRPr>
            </a:lvl1pPr>
          </a:lstStyle>
          <a:p>
            <a:fld id="{D5FDA222-445A-4570-AE17-AC96330BA6D5}"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02962344-B9F6-4177-9201-8CCAF435301F}" type="datetimeFigureOut">
              <a:rPr kumimoji="1" lang="ja-JP" altLang="en-US" smtClean="0"/>
              <a:t>2019/10/8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5FDA222-445A-4570-AE17-AC96330BA6D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bg>
      <p:bgRef idx="1001">
        <a:schemeClr val="bg1"/>
      </p:bgRef>
    </p:bg>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53200" y="609600"/>
            <a:ext cx="2057400" cy="5516563"/>
          </a:xfrm>
        </p:spPr>
        <p:txBody>
          <a:bodyPr vert="eaVert"/>
          <a:lstStyle/>
          <a:p>
            <a:r>
              <a:rPr kumimoji="0" lang="ja-JP" altLang="en-US"/>
              <a:t>マスタ タイトルの書式設定</a:t>
            </a:r>
            <a:endParaRPr kumimoji="0" lang="en-US"/>
          </a:p>
        </p:txBody>
      </p:sp>
      <p:sp>
        <p:nvSpPr>
          <p:cNvPr id="3" name="縦書きテキスト プレースホルダ 2"/>
          <p:cNvSpPr>
            <a:spLocks noGrp="1"/>
          </p:cNvSpPr>
          <p:nvPr>
            <p:ph type="body" orient="vert" idx="1"/>
          </p:nvPr>
        </p:nvSpPr>
        <p:spPr>
          <a:xfrm>
            <a:off x="457200" y="609600"/>
            <a:ext cx="5562600" cy="5516564"/>
          </a:xfrm>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a:xfrm>
            <a:off x="6553200" y="6248402"/>
            <a:ext cx="2209800" cy="365125"/>
          </a:xfrm>
        </p:spPr>
        <p:txBody>
          <a:bodyPr/>
          <a:lstStyle/>
          <a:p>
            <a:fld id="{02962344-B9F6-4177-9201-8CCAF435301F}" type="datetimeFigureOut">
              <a:rPr kumimoji="1" lang="ja-JP" altLang="en-US" smtClean="0"/>
              <a:t>2019/10/8</a:t>
            </a:fld>
            <a:endParaRPr kumimoji="1" lang="ja-JP" altLang="en-US"/>
          </a:p>
        </p:txBody>
      </p:sp>
      <p:sp>
        <p:nvSpPr>
          <p:cNvPr id="5" name="フッター プレースホルダ 4"/>
          <p:cNvSpPr>
            <a:spLocks noGrp="1"/>
          </p:cNvSpPr>
          <p:nvPr>
            <p:ph type="ftr" sz="quarter" idx="11"/>
          </p:nvPr>
        </p:nvSpPr>
        <p:spPr>
          <a:xfrm>
            <a:off x="457201" y="6248207"/>
            <a:ext cx="5573483" cy="365125"/>
          </a:xfrm>
        </p:spPr>
        <p:txBody>
          <a:bodyPr/>
          <a:lstStyle/>
          <a:p>
            <a:endParaRPr kumimoji="1" lang="ja-JP" altLang="en-US"/>
          </a:p>
        </p:txBody>
      </p:sp>
      <p:sp>
        <p:nvSpPr>
          <p:cNvPr id="7" name="正方形/長方形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正方形/長方形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正方形/長方形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rot="5400000">
            <a:off x="5989638" y="144462"/>
            <a:ext cx="533400" cy="244476"/>
          </a:xfrm>
        </p:spPr>
        <p:txBody>
          <a:bodyPr/>
          <a:lstStyle/>
          <a:p>
            <a:fld id="{D5FDA222-445A-4570-AE17-AC96330BA6D5}"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12648" y="228600"/>
            <a:ext cx="8153400" cy="990600"/>
          </a:xfrm>
        </p:spPr>
        <p:txBody>
          <a:bodyPr/>
          <a:lstStyle/>
          <a:p>
            <a:r>
              <a:rPr kumimoji="0" lang="ja-JP" altLang="en-US"/>
              <a:t>マスタ タイトルの書式設定</a:t>
            </a:r>
            <a:endParaRPr kumimoji="0" lang="en-US"/>
          </a:p>
        </p:txBody>
      </p:sp>
      <p:sp>
        <p:nvSpPr>
          <p:cNvPr id="4" name="日付プレースホルダ 3"/>
          <p:cNvSpPr>
            <a:spLocks noGrp="1"/>
          </p:cNvSpPr>
          <p:nvPr>
            <p:ph type="dt" sz="half" idx="10"/>
          </p:nvPr>
        </p:nvSpPr>
        <p:spPr/>
        <p:txBody>
          <a:bodyPr/>
          <a:lstStyle/>
          <a:p>
            <a:fld id="{02962344-B9F6-4177-9201-8CCAF435301F}" type="datetimeFigureOut">
              <a:rPr kumimoji="1" lang="ja-JP" altLang="en-US" smtClean="0"/>
              <a:t>2019/10/8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lvl1pPr>
              <a:defRPr>
                <a:solidFill>
                  <a:srgbClr val="FFFFFF"/>
                </a:solidFill>
              </a:defRPr>
            </a:lvl1pPr>
          </a:lstStyle>
          <a:p>
            <a:fld id="{D5FDA222-445A-4570-AE17-AC96330BA6D5}" type="slidenum">
              <a:rPr kumimoji="1" lang="ja-JP" altLang="en-US" smtClean="0"/>
              <a:t>‹#›</a:t>
            </a:fld>
            <a:endParaRPr kumimoji="1" lang="ja-JP" altLang="en-US"/>
          </a:p>
        </p:txBody>
      </p:sp>
      <p:sp>
        <p:nvSpPr>
          <p:cNvPr id="8" name="コンテンツ プレースホルダ 7"/>
          <p:cNvSpPr>
            <a:spLocks noGrp="1"/>
          </p:cNvSpPr>
          <p:nvPr>
            <p:ph sz="quarter" idx="1"/>
          </p:nvPr>
        </p:nvSpPr>
        <p:spPr>
          <a:xfrm>
            <a:off x="612648" y="1600200"/>
            <a:ext cx="8153400" cy="4495800"/>
          </a:xfrm>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a:t>マスタ テキストの書式設定</a:t>
            </a:r>
          </a:p>
        </p:txBody>
      </p:sp>
      <p:sp>
        <p:nvSpPr>
          <p:cNvPr id="7" name="正方形/長方形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ja-JP" altLang="en-US"/>
              <a:t>マスタ タイトルの書式設定</a:t>
            </a:r>
            <a:endParaRPr kumimoji="0" lang="en-US"/>
          </a:p>
        </p:txBody>
      </p:sp>
      <p:sp>
        <p:nvSpPr>
          <p:cNvPr id="12" name="日付プレースホルダ 11"/>
          <p:cNvSpPr>
            <a:spLocks noGrp="1"/>
          </p:cNvSpPr>
          <p:nvPr>
            <p:ph type="dt" sz="half" idx="10"/>
          </p:nvPr>
        </p:nvSpPr>
        <p:spPr/>
        <p:txBody>
          <a:bodyPr/>
          <a:lstStyle/>
          <a:p>
            <a:fld id="{02962344-B9F6-4177-9201-8CCAF435301F}" type="datetimeFigureOut">
              <a:rPr kumimoji="1" lang="ja-JP" altLang="en-US" smtClean="0"/>
              <a:t>2019/10/8</a:t>
            </a:fld>
            <a:endParaRPr kumimoji="1" lang="ja-JP" altLang="en-US"/>
          </a:p>
        </p:txBody>
      </p:sp>
      <p:sp>
        <p:nvSpPr>
          <p:cNvPr id="13" name="スライド番号プレースホルダ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5FDA222-445A-4570-AE17-AC96330BA6D5}" type="slidenum">
              <a:rPr kumimoji="1" lang="ja-JP" altLang="en-US" smtClean="0"/>
              <a:t>‹#›</a:t>
            </a:fld>
            <a:endParaRPr kumimoji="1" lang="ja-JP" altLang="en-US"/>
          </a:p>
        </p:txBody>
      </p:sp>
      <p:sp>
        <p:nvSpPr>
          <p:cNvPr id="14" name="フッター プレースホルダ 13"/>
          <p:cNvSpPr>
            <a:spLocks noGrp="1"/>
          </p:cNvSpPr>
          <p:nvPr>
            <p:ph type="ftr" sz="quarter" idx="12"/>
          </p:nvPr>
        </p:nvSpPr>
        <p:spPr/>
        <p:txBody>
          <a:bodyPr/>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9" name="コンテンツ プレースホルダ 8"/>
          <p:cNvSpPr>
            <a:spLocks noGrp="1"/>
          </p:cNvSpPr>
          <p:nvPr>
            <p:ph sz="quarter" idx="1"/>
          </p:nvPr>
        </p:nvSpPr>
        <p:spPr>
          <a:xfrm>
            <a:off x="609600" y="1589567"/>
            <a:ext cx="3886200" cy="4572000"/>
          </a:xfrm>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1" name="コンテンツ プレースホルダ 10"/>
          <p:cNvSpPr>
            <a:spLocks noGrp="1"/>
          </p:cNvSpPr>
          <p:nvPr>
            <p:ph sz="quarter" idx="2"/>
          </p:nvPr>
        </p:nvSpPr>
        <p:spPr>
          <a:xfrm>
            <a:off x="4844901" y="1589567"/>
            <a:ext cx="3886200" cy="4572000"/>
          </a:xfrm>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8" name="日付プレースホルダ 7"/>
          <p:cNvSpPr>
            <a:spLocks noGrp="1"/>
          </p:cNvSpPr>
          <p:nvPr>
            <p:ph type="dt" sz="half" idx="15"/>
          </p:nvPr>
        </p:nvSpPr>
        <p:spPr/>
        <p:txBody>
          <a:bodyPr rtlCol="0"/>
          <a:lstStyle/>
          <a:p>
            <a:fld id="{02962344-B9F6-4177-9201-8CCAF435301F}" type="datetimeFigureOut">
              <a:rPr kumimoji="1" lang="ja-JP" altLang="en-US" smtClean="0"/>
              <a:t>2019/10/8</a:t>
            </a:fld>
            <a:endParaRPr kumimoji="1" lang="ja-JP" altLang="en-US"/>
          </a:p>
        </p:txBody>
      </p:sp>
      <p:sp>
        <p:nvSpPr>
          <p:cNvPr id="10" name="スライド番号プレースホルダ 9"/>
          <p:cNvSpPr>
            <a:spLocks noGrp="1"/>
          </p:cNvSpPr>
          <p:nvPr>
            <p:ph type="sldNum" sz="quarter" idx="16"/>
          </p:nvPr>
        </p:nvSpPr>
        <p:spPr/>
        <p:txBody>
          <a:bodyPr rtlCol="0"/>
          <a:lstStyle/>
          <a:p>
            <a:fld id="{D5FDA222-445A-4570-AE17-AC96330BA6D5}" type="slidenum">
              <a:rPr kumimoji="1" lang="ja-JP" altLang="en-US" smtClean="0"/>
              <a:t>‹#›</a:t>
            </a:fld>
            <a:endParaRPr kumimoji="1" lang="ja-JP" altLang="en-US"/>
          </a:p>
        </p:txBody>
      </p:sp>
      <p:sp>
        <p:nvSpPr>
          <p:cNvPr id="12" name="フッター プレースホルダ 11"/>
          <p:cNvSpPr>
            <a:spLocks noGrp="1"/>
          </p:cNvSpPr>
          <p:nvPr>
            <p:ph type="ftr" sz="quarter" idx="17"/>
          </p:nvPr>
        </p:nvSpPr>
        <p:spPr/>
        <p:txBody>
          <a:bodyPr rtlCol="0"/>
          <a:lstStyle/>
          <a:p>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3400" y="273050"/>
            <a:ext cx="8153400" cy="869950"/>
          </a:xfrm>
        </p:spPr>
        <p:txBody>
          <a:bodyPr anchor="ctr"/>
          <a:lstStyle>
            <a:lvl1pPr>
              <a:defRPr/>
            </a:lvl1pPr>
          </a:lstStyle>
          <a:p>
            <a:r>
              <a:rPr kumimoji="0" lang="ja-JP" altLang="en-US"/>
              <a:t>マスタ タイトルの書式設定</a:t>
            </a:r>
            <a:endParaRPr kumimoji="0" lang="en-US"/>
          </a:p>
        </p:txBody>
      </p:sp>
      <p:sp>
        <p:nvSpPr>
          <p:cNvPr id="11" name="コンテンツ プレースホルダ 10"/>
          <p:cNvSpPr>
            <a:spLocks noGrp="1"/>
          </p:cNvSpPr>
          <p:nvPr>
            <p:ph sz="quarter" idx="2"/>
          </p:nvPr>
        </p:nvSpPr>
        <p:spPr>
          <a:xfrm>
            <a:off x="609600" y="2438400"/>
            <a:ext cx="3886200" cy="3581400"/>
          </a:xfrm>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3" name="コンテンツ プレースホルダ 12"/>
          <p:cNvSpPr>
            <a:spLocks noGrp="1"/>
          </p:cNvSpPr>
          <p:nvPr>
            <p:ph sz="quarter" idx="4"/>
          </p:nvPr>
        </p:nvSpPr>
        <p:spPr>
          <a:xfrm>
            <a:off x="4800600" y="2438400"/>
            <a:ext cx="3886200" cy="3581400"/>
          </a:xfrm>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0" name="日付プレースホルダ 9"/>
          <p:cNvSpPr>
            <a:spLocks noGrp="1"/>
          </p:cNvSpPr>
          <p:nvPr>
            <p:ph type="dt" sz="half" idx="15"/>
          </p:nvPr>
        </p:nvSpPr>
        <p:spPr/>
        <p:txBody>
          <a:bodyPr rtlCol="0"/>
          <a:lstStyle/>
          <a:p>
            <a:fld id="{02962344-B9F6-4177-9201-8CCAF435301F}" type="datetimeFigureOut">
              <a:rPr kumimoji="1" lang="ja-JP" altLang="en-US" smtClean="0"/>
              <a:t>2019/10/8</a:t>
            </a:fld>
            <a:endParaRPr kumimoji="1" lang="ja-JP" altLang="en-US"/>
          </a:p>
        </p:txBody>
      </p:sp>
      <p:sp>
        <p:nvSpPr>
          <p:cNvPr id="12" name="スライド番号プレースホルダ 11"/>
          <p:cNvSpPr>
            <a:spLocks noGrp="1"/>
          </p:cNvSpPr>
          <p:nvPr>
            <p:ph type="sldNum" sz="quarter" idx="16"/>
          </p:nvPr>
        </p:nvSpPr>
        <p:spPr/>
        <p:txBody>
          <a:bodyPr rtlCol="0"/>
          <a:lstStyle/>
          <a:p>
            <a:fld id="{D5FDA222-445A-4570-AE17-AC96330BA6D5}" type="slidenum">
              <a:rPr kumimoji="1" lang="ja-JP" altLang="en-US" smtClean="0"/>
              <a:t>‹#›</a:t>
            </a:fld>
            <a:endParaRPr kumimoji="1" lang="ja-JP" altLang="en-US"/>
          </a:p>
        </p:txBody>
      </p:sp>
      <p:sp>
        <p:nvSpPr>
          <p:cNvPr id="14" name="フッター プレースホルダ 13"/>
          <p:cNvSpPr>
            <a:spLocks noGrp="1"/>
          </p:cNvSpPr>
          <p:nvPr>
            <p:ph type="ftr" sz="quarter" idx="17"/>
          </p:nvPr>
        </p:nvSpPr>
        <p:spPr/>
        <p:txBody>
          <a:bodyPr rtlCol="0"/>
          <a:lstStyle/>
          <a:p>
            <a:endParaRPr kumimoji="1" lang="ja-JP" altLang="en-US"/>
          </a:p>
        </p:txBody>
      </p:sp>
      <p:sp>
        <p:nvSpPr>
          <p:cNvPr id="16" name="テキスト プレースホルダ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ja-JP" altLang="en-US"/>
              <a:t>マスタ テキストの書式設定</a:t>
            </a:r>
          </a:p>
        </p:txBody>
      </p:sp>
      <p:sp>
        <p:nvSpPr>
          <p:cNvPr id="15" name="テキスト プレースホルダ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ja-JP" altLang="en-US"/>
              <a:t>マスタ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3" name="日付プレースホルダ 2"/>
          <p:cNvSpPr>
            <a:spLocks noGrp="1"/>
          </p:cNvSpPr>
          <p:nvPr>
            <p:ph type="dt" sz="half" idx="10"/>
          </p:nvPr>
        </p:nvSpPr>
        <p:spPr/>
        <p:txBody>
          <a:bodyPr/>
          <a:lstStyle/>
          <a:p>
            <a:fld id="{02962344-B9F6-4177-9201-8CCAF435301F}" type="datetimeFigureOut">
              <a:rPr kumimoji="1" lang="ja-JP" altLang="en-US" smtClean="0"/>
              <a:t>2019/10/8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lvl1pPr>
              <a:defRPr>
                <a:solidFill>
                  <a:srgbClr val="FFFFFF"/>
                </a:solidFill>
              </a:defRPr>
            </a:lvl1pPr>
          </a:lstStyle>
          <a:p>
            <a:fld id="{D5FDA222-445A-4570-AE17-AC96330BA6D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2962344-B9F6-4177-9201-8CCAF435301F}" type="datetimeFigureOut">
              <a:rPr kumimoji="1" lang="ja-JP" altLang="en-US" smtClean="0"/>
              <a:t>2019/10/8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a:xfrm>
            <a:off x="0" y="6248400"/>
            <a:ext cx="533400" cy="381000"/>
          </a:xfrm>
        </p:spPr>
        <p:txBody>
          <a:bodyPr/>
          <a:lstStyle>
            <a:lvl1pPr>
              <a:defRPr>
                <a:solidFill>
                  <a:schemeClr val="tx2"/>
                </a:solidFill>
              </a:defRPr>
            </a:lvl1pPr>
          </a:lstStyle>
          <a:p>
            <a:fld id="{D5FDA222-445A-4570-AE17-AC96330BA6D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3050"/>
            <a:ext cx="8077200" cy="869950"/>
          </a:xfrm>
        </p:spPr>
        <p:txBody>
          <a:bodyPr anchor="ctr"/>
          <a:lstStyle>
            <a:lvl1pPr algn="l">
              <a:buNone/>
              <a:defRPr sz="4400" b="0"/>
            </a:lvl1pPr>
          </a:lstStyle>
          <a:p>
            <a:r>
              <a:rPr kumimoji="0" lang="ja-JP" altLang="en-US"/>
              <a:t>マスタ タイトルの書式設定</a:t>
            </a:r>
            <a:endParaRPr kumimoji="0" lang="en-US"/>
          </a:p>
        </p:txBody>
      </p:sp>
      <p:sp>
        <p:nvSpPr>
          <p:cNvPr id="5" name="日付プレースホルダ 4"/>
          <p:cNvSpPr>
            <a:spLocks noGrp="1"/>
          </p:cNvSpPr>
          <p:nvPr>
            <p:ph type="dt" sz="half" idx="10"/>
          </p:nvPr>
        </p:nvSpPr>
        <p:spPr/>
        <p:txBody>
          <a:bodyPr/>
          <a:lstStyle/>
          <a:p>
            <a:fld id="{02962344-B9F6-4177-9201-8CCAF435301F}" type="datetimeFigureOut">
              <a:rPr kumimoji="1" lang="ja-JP" altLang="en-US" smtClean="0"/>
              <a:t>2019/10/8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rgbClr val="FFFFFF"/>
                </a:solidFill>
              </a:defRPr>
            </a:lvl1pPr>
          </a:lstStyle>
          <a:p>
            <a:fld id="{D5FDA222-445A-4570-AE17-AC96330BA6D5}" type="slidenum">
              <a:rPr kumimoji="1" lang="ja-JP" altLang="en-US" smtClean="0"/>
              <a:t>‹#›</a:t>
            </a:fld>
            <a:endParaRPr kumimoji="1" lang="ja-JP" altLang="en-US"/>
          </a:p>
        </p:txBody>
      </p:sp>
      <p:sp>
        <p:nvSpPr>
          <p:cNvPr id="3" name="テキスト プレースホルダ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ja-JP" altLang="en-US"/>
              <a:t>マスタ テキストの書式設定</a:t>
            </a:r>
          </a:p>
        </p:txBody>
      </p:sp>
      <p:sp>
        <p:nvSpPr>
          <p:cNvPr id="9" name="コンテンツ プレースホルダ 8"/>
          <p:cNvSpPr>
            <a:spLocks noGrp="1"/>
          </p:cNvSpPr>
          <p:nvPr>
            <p:ph sz="quarter" idx="1"/>
          </p:nvPr>
        </p:nvSpPr>
        <p:spPr>
          <a:xfrm>
            <a:off x="2362200" y="1752600"/>
            <a:ext cx="6400800" cy="4419600"/>
          </a:xfrm>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3">
        <a:schemeClr val="bg2"/>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a:t>マスタ テキストの書式設定</a:t>
            </a:r>
          </a:p>
        </p:txBody>
      </p:sp>
      <p:sp>
        <p:nvSpPr>
          <p:cNvPr id="8" name="正方形/長方形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ja-JP" altLang="en-US"/>
              <a:t>マスタ タイトルの書式設定</a:t>
            </a:r>
            <a:endParaRPr kumimoji="0" lang="en-US"/>
          </a:p>
        </p:txBody>
      </p:sp>
      <p:sp>
        <p:nvSpPr>
          <p:cNvPr id="11" name="正方形/長方形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日付プレースホルダ 11"/>
          <p:cNvSpPr>
            <a:spLocks noGrp="1"/>
          </p:cNvSpPr>
          <p:nvPr>
            <p:ph type="dt" sz="half" idx="10"/>
          </p:nvPr>
        </p:nvSpPr>
        <p:spPr>
          <a:xfrm>
            <a:off x="6248400" y="6248400"/>
            <a:ext cx="2667000" cy="365125"/>
          </a:xfrm>
        </p:spPr>
        <p:txBody>
          <a:bodyPr rtlCol="0"/>
          <a:lstStyle/>
          <a:p>
            <a:fld id="{02962344-B9F6-4177-9201-8CCAF435301F}" type="datetimeFigureOut">
              <a:rPr kumimoji="1" lang="ja-JP" altLang="en-US" smtClean="0"/>
              <a:t>2019/10/8</a:t>
            </a:fld>
            <a:endParaRPr kumimoji="1" lang="ja-JP" altLang="en-US"/>
          </a:p>
        </p:txBody>
      </p:sp>
      <p:sp>
        <p:nvSpPr>
          <p:cNvPr id="13" name="スライド番号プレースホルダ 12"/>
          <p:cNvSpPr>
            <a:spLocks noGrp="1"/>
          </p:cNvSpPr>
          <p:nvPr>
            <p:ph type="sldNum" sz="quarter" idx="11"/>
          </p:nvPr>
        </p:nvSpPr>
        <p:spPr>
          <a:xfrm>
            <a:off x="0" y="4667249"/>
            <a:ext cx="1447800" cy="663578"/>
          </a:xfrm>
        </p:spPr>
        <p:txBody>
          <a:bodyPr rtlCol="0"/>
          <a:lstStyle>
            <a:lvl1pPr>
              <a:defRPr sz="2800"/>
            </a:lvl1pPr>
          </a:lstStyle>
          <a:p>
            <a:fld id="{D5FDA222-445A-4570-AE17-AC96330BA6D5}" type="slidenum">
              <a:rPr kumimoji="1" lang="ja-JP" altLang="en-US" smtClean="0"/>
              <a:t>‹#›</a:t>
            </a:fld>
            <a:endParaRPr kumimoji="1" lang="ja-JP" altLang="en-US"/>
          </a:p>
        </p:txBody>
      </p:sp>
      <p:sp>
        <p:nvSpPr>
          <p:cNvPr id="14" name="フッター プレースホルダ 13"/>
          <p:cNvSpPr>
            <a:spLocks noGrp="1"/>
          </p:cNvSpPr>
          <p:nvPr>
            <p:ph type="ftr" sz="quarter" idx="12"/>
          </p:nvPr>
        </p:nvSpPr>
        <p:spPr>
          <a:xfrm>
            <a:off x="1600200" y="6248206"/>
            <a:ext cx="4572000" cy="365125"/>
          </a:xfrm>
        </p:spPr>
        <p:txBody>
          <a:bodyPr rtlCol="0"/>
          <a:lstStyle/>
          <a:p>
            <a:endParaRPr kumimoji="1" lang="ja-JP" altLang="en-US"/>
          </a:p>
        </p:txBody>
      </p:sp>
      <p:sp>
        <p:nvSpPr>
          <p:cNvPr id="3" name="図プレースホルダ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ja-JP" altLang="en-US"/>
              <a:t>アイコンをクリックして図を追加</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 21"/>
          <p:cNvSpPr>
            <a:spLocks noGrp="1"/>
          </p:cNvSpPr>
          <p:nvPr>
            <p:ph type="title"/>
          </p:nvPr>
        </p:nvSpPr>
        <p:spPr>
          <a:xfrm>
            <a:off x="609600" y="228600"/>
            <a:ext cx="8153400" cy="990600"/>
          </a:xfrm>
          <a:prstGeom prst="rect">
            <a:avLst/>
          </a:prstGeom>
        </p:spPr>
        <p:txBody>
          <a:bodyPr vert="horz" anchor="ctr">
            <a:normAutofit/>
          </a:bodyPr>
          <a:lstStyle/>
          <a:p>
            <a:r>
              <a:rPr kumimoji="0" lang="ja-JP" altLang="en-US"/>
              <a:t>マスタ タイトルの書式設定</a:t>
            </a:r>
            <a:endParaRPr kumimoji="0" lang="en-US"/>
          </a:p>
        </p:txBody>
      </p:sp>
      <p:sp>
        <p:nvSpPr>
          <p:cNvPr id="13" name="テキスト プレースホルダ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ja-JP" altLang="en-US"/>
              <a:t>マスタ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14" name="日付プレースホルダ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2962344-B9F6-4177-9201-8CCAF435301F}" type="datetimeFigureOut">
              <a:rPr kumimoji="1" lang="ja-JP" altLang="en-US" smtClean="0"/>
              <a:t>2019/10/8</a:t>
            </a:fld>
            <a:endParaRPr kumimoji="1" lang="ja-JP" altLang="en-US"/>
          </a:p>
        </p:txBody>
      </p:sp>
      <p:sp>
        <p:nvSpPr>
          <p:cNvPr id="3" name="フッター プレースホルダ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kumimoji="1" lang="ja-JP" altLang="en-US"/>
          </a:p>
        </p:txBody>
      </p:sp>
      <p:sp>
        <p:nvSpPr>
          <p:cNvPr id="7" name="正方形/長方形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スライド番号プレースホルダ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5FDA222-445A-4570-AE17-AC96330BA6D5}"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1"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1"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1"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1"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1"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1"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74E65B-00BD-4601-8FB9-5083F15830A9}"/>
              </a:ext>
            </a:extLst>
          </p:cNvPr>
          <p:cNvSpPr>
            <a:spLocks noGrp="1"/>
          </p:cNvSpPr>
          <p:nvPr>
            <p:ph type="ctrTitle"/>
          </p:nvPr>
        </p:nvSpPr>
        <p:spPr>
          <a:xfrm>
            <a:off x="1333500" y="1844824"/>
            <a:ext cx="6477000" cy="1944216"/>
          </a:xfrm>
        </p:spPr>
        <p:txBody>
          <a:bodyPr>
            <a:normAutofit/>
          </a:bodyPr>
          <a:lstStyle/>
          <a:p>
            <a:pPr algn="ctr"/>
            <a:r>
              <a:rPr kumimoji="1" lang="en-US" altLang="ja-JP" dirty="0">
                <a:latin typeface="Britannic Bold" panose="020B0903060703020204" pitchFamily="34" charset="0"/>
              </a:rPr>
              <a:t>Power</a:t>
            </a:r>
            <a:r>
              <a:rPr kumimoji="1" lang="ja-JP" altLang="en-US" dirty="0">
                <a:latin typeface="Britannic Bold" panose="020B0903060703020204" pitchFamily="34" charset="0"/>
              </a:rPr>
              <a:t>　</a:t>
            </a:r>
            <a:r>
              <a:rPr kumimoji="1" lang="en-US" altLang="ja-JP" dirty="0">
                <a:latin typeface="Britannic Bold" panose="020B0903060703020204" pitchFamily="34" charset="0"/>
              </a:rPr>
              <a:t>Point</a:t>
            </a:r>
            <a:r>
              <a:rPr kumimoji="1" lang="ja-JP" altLang="en-US" dirty="0"/>
              <a:t>資料</a:t>
            </a:r>
            <a:br>
              <a:rPr kumimoji="1" lang="en-US" altLang="ja-JP" dirty="0"/>
            </a:br>
            <a:r>
              <a:rPr kumimoji="1" lang="ja-JP" altLang="en-US" dirty="0"/>
              <a:t>３</a:t>
            </a:r>
            <a:r>
              <a:rPr lang="ja-JP" altLang="en-US" dirty="0"/>
              <a:t>時間目</a:t>
            </a:r>
            <a:r>
              <a:rPr kumimoji="1" lang="ja-JP" altLang="en-US" dirty="0"/>
              <a:t>　中間発表会</a:t>
            </a:r>
          </a:p>
        </p:txBody>
      </p:sp>
    </p:spTree>
    <p:extLst>
      <p:ext uri="{BB962C8B-B14F-4D97-AF65-F5344CB8AC3E}">
        <p14:creationId xmlns:p14="http://schemas.microsoft.com/office/powerpoint/2010/main" val="2918745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ルーブリックを確認しよう！</a:t>
            </a:r>
          </a:p>
        </p:txBody>
      </p:sp>
      <p:graphicFrame>
        <p:nvGraphicFramePr>
          <p:cNvPr id="4" name="表 3"/>
          <p:cNvGraphicFramePr>
            <a:graphicFrameLocks noGrp="1"/>
          </p:cNvGraphicFramePr>
          <p:nvPr>
            <p:extLst>
              <p:ext uri="{D42A27DB-BD31-4B8C-83A1-F6EECF244321}">
                <p14:modId xmlns:p14="http://schemas.microsoft.com/office/powerpoint/2010/main" val="2438654707"/>
              </p:ext>
            </p:extLst>
          </p:nvPr>
        </p:nvGraphicFramePr>
        <p:xfrm>
          <a:off x="395536" y="1700809"/>
          <a:ext cx="8496944" cy="4695341"/>
        </p:xfrm>
        <a:graphic>
          <a:graphicData uri="http://schemas.openxmlformats.org/drawingml/2006/table">
            <a:tbl>
              <a:tblPr/>
              <a:tblGrid>
                <a:gridCol w="50405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944216">
                  <a:extLst>
                    <a:ext uri="{9D8B030D-6E8A-4147-A177-3AD203B41FA5}">
                      <a16:colId xmlns:a16="http://schemas.microsoft.com/office/drawing/2014/main" val="20003"/>
                    </a:ext>
                  </a:extLst>
                </a:gridCol>
                <a:gridCol w="2520280">
                  <a:extLst>
                    <a:ext uri="{9D8B030D-6E8A-4147-A177-3AD203B41FA5}">
                      <a16:colId xmlns:a16="http://schemas.microsoft.com/office/drawing/2014/main" val="20004"/>
                    </a:ext>
                  </a:extLst>
                </a:gridCol>
              </a:tblGrid>
              <a:tr h="580541">
                <a:tc>
                  <a:txBody>
                    <a:bodyPr/>
                    <a:lstStyle/>
                    <a:p>
                      <a:pPr algn="just">
                        <a:spcAft>
                          <a:spcPts val="0"/>
                        </a:spcAft>
                      </a:pPr>
                      <a:endParaRPr lang="en-US" sz="1800" kern="100" dirty="0">
                        <a:latin typeface="ＭＳ Ｐゴシック"/>
                        <a:ea typeface="游明朝"/>
                        <a:cs typeface="ＭＳ ゴシック"/>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a:spcAft>
                          <a:spcPts val="0"/>
                        </a:spcAft>
                      </a:pPr>
                      <a:r>
                        <a:rPr lang="ja-JP" altLang="en-US" sz="2000" kern="100" dirty="0">
                          <a:latin typeface="HGPｺﾞｼｯｸE" pitchFamily="50" charset="-128"/>
                          <a:ea typeface="HGPｺﾞｼｯｸE" pitchFamily="50" charset="-128"/>
                          <a:cs typeface="ＭＳ ゴシック"/>
                        </a:rPr>
                        <a:t>①　</a:t>
                      </a:r>
                      <a:r>
                        <a:rPr lang="ja-JP" sz="2000" kern="100" dirty="0">
                          <a:latin typeface="HGPｺﾞｼｯｸE" pitchFamily="50" charset="-128"/>
                          <a:ea typeface="HGPｺﾞｼｯｸE" pitchFamily="50" charset="-128"/>
                          <a:cs typeface="ＭＳ ゴシック"/>
                        </a:rPr>
                        <a:t>声</a:t>
                      </a:r>
                      <a:endParaRPr lang="ja-JP" sz="2000" kern="100" dirty="0">
                        <a:latin typeface="HGPｺﾞｼｯｸE" pitchFamily="50" charset="-128"/>
                        <a:ea typeface="HGPｺﾞｼｯｸE" pitchFamily="50" charset="-128"/>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pPr>
                      <a:r>
                        <a:rPr lang="ja-JP" altLang="en-US" sz="1600" kern="100" dirty="0">
                          <a:latin typeface="HGPｺﾞｼｯｸE" pitchFamily="50" charset="-128"/>
                          <a:ea typeface="HGPｺﾞｼｯｸE" pitchFamily="50" charset="-128"/>
                          <a:cs typeface="ＭＳ ゴシック"/>
                        </a:rPr>
                        <a:t>②　アイコンタクト</a:t>
                      </a:r>
                      <a:endParaRPr lang="en-US" altLang="ja-JP" sz="1600" kern="100" dirty="0">
                        <a:latin typeface="HGPｺﾞｼｯｸE" pitchFamily="50" charset="-128"/>
                        <a:ea typeface="HGPｺﾞｼｯｸE" pitchFamily="50" charset="-128"/>
                        <a:cs typeface="ＭＳ ゴシック"/>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pPr>
                      <a:r>
                        <a:rPr lang="ja-JP" altLang="en-US" sz="1600" kern="100" dirty="0">
                          <a:latin typeface="+mj-ea"/>
                          <a:ea typeface="+mj-ea"/>
                          <a:cs typeface="ＭＳ ゴシック"/>
                        </a:rPr>
                        <a:t>③　ビジュアルエイド</a:t>
                      </a:r>
                      <a:endParaRPr lang="ja-JP" sz="1600" kern="100" dirty="0">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pPr>
                      <a:r>
                        <a:rPr lang="ja-JP" altLang="en-US" sz="2000" kern="100" dirty="0">
                          <a:latin typeface="HGPｺﾞｼｯｸE" pitchFamily="50" charset="-128"/>
                          <a:ea typeface="HGPｺﾞｼｯｸE" pitchFamily="50" charset="-128"/>
                          <a:cs typeface="Times New Roman"/>
                        </a:rPr>
                        <a:t>工夫</a:t>
                      </a:r>
                      <a:endParaRPr lang="ja-JP" sz="2000" kern="100" dirty="0">
                        <a:latin typeface="HGPｺﾞｼｯｸE" pitchFamily="50" charset="-128"/>
                        <a:ea typeface="HGPｺﾞｼｯｸE" pitchFamily="50" charset="-128"/>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1294651">
                <a:tc>
                  <a:txBody>
                    <a:bodyPr/>
                    <a:lstStyle/>
                    <a:p>
                      <a:pPr algn="ctr">
                        <a:spcAft>
                          <a:spcPts val="0"/>
                        </a:spcAft>
                      </a:pPr>
                      <a:r>
                        <a:rPr lang="en-US" sz="2000" kern="100" dirty="0">
                          <a:latin typeface="+mj-ea"/>
                          <a:ea typeface="+mj-ea"/>
                          <a:cs typeface="ＭＳ ゴシック"/>
                        </a:rPr>
                        <a:t>A</a:t>
                      </a:r>
                      <a:endParaRPr lang="en-US" altLang="ja-JP" sz="2000" kern="100" dirty="0">
                        <a:latin typeface="+mj-ea"/>
                        <a:ea typeface="+mj-ea"/>
                        <a:cs typeface="ＭＳ ゴシック"/>
                      </a:endParaRPr>
                    </a:p>
                    <a:p>
                      <a:pPr algn="ctr">
                        <a:spcAft>
                          <a:spcPts val="0"/>
                        </a:spcAft>
                      </a:pPr>
                      <a:r>
                        <a:rPr lang="ja-JP" sz="2000" kern="100" dirty="0">
                          <a:latin typeface="+mj-ea"/>
                          <a:ea typeface="+mj-ea"/>
                          <a:cs typeface="ＭＳ ゴシック"/>
                        </a:rPr>
                        <a:t>５点</a:t>
                      </a:r>
                      <a:endParaRPr lang="ja-JP" sz="2000" kern="100" dirty="0">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spcAft>
                          <a:spcPts val="0"/>
                        </a:spcAft>
                      </a:pPr>
                      <a:r>
                        <a:rPr lang="ja-JP" altLang="en-US" sz="1800" kern="100" dirty="0">
                          <a:latin typeface="+mj-ea"/>
                          <a:ea typeface="+mj-ea"/>
                          <a:cs typeface="Times New Roman"/>
                        </a:rPr>
                        <a:t>聞き手に聞き取りやすいようにはっきりと大きな声で発表している。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聞き手にアイコンタクトを取りながら発表している。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話に合わせてタイミングよく写真やジェスチャーを使っている。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spcAft>
                          <a:spcPts val="0"/>
                        </a:spcAft>
                      </a:pPr>
                      <a:r>
                        <a:rPr lang="ja-JP" altLang="en-US" sz="1800" kern="100" dirty="0">
                          <a:latin typeface="+mj-ea"/>
                          <a:ea typeface="+mj-ea"/>
                          <a:cs typeface="Times New Roman"/>
                        </a:rPr>
                        <a:t>□　聞き取りやすいス　</a:t>
                      </a: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ピードで発表している。</a:t>
                      </a:r>
                      <a:endParaRPr lang="en-US" altLang="ja-JP" sz="1800" kern="100" dirty="0">
                        <a:latin typeface="+mj-ea"/>
                        <a:ea typeface="+mj-ea"/>
                        <a:cs typeface="Times New Roman"/>
                      </a:endParaRPr>
                    </a:p>
                    <a:p>
                      <a:pPr algn="just">
                        <a:spcAft>
                          <a:spcPts val="0"/>
                        </a:spcAft>
                      </a:pP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効果的な間を取</a:t>
                      </a:r>
                      <a:r>
                        <a:rPr lang="ja-JP" altLang="en-US" sz="1800" kern="100" dirty="0" err="1">
                          <a:latin typeface="+mj-ea"/>
                          <a:ea typeface="+mj-ea"/>
                          <a:cs typeface="Times New Roman"/>
                        </a:rPr>
                        <a:t>っ</a:t>
                      </a: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ている。</a:t>
                      </a:r>
                      <a:endParaRPr lang="en-US" altLang="ja-JP" sz="1800" kern="100" dirty="0">
                        <a:latin typeface="+mj-ea"/>
                        <a:ea typeface="+mj-ea"/>
                        <a:cs typeface="Times New Roman"/>
                      </a:endParaRPr>
                    </a:p>
                    <a:p>
                      <a:pPr algn="just">
                        <a:spcAft>
                          <a:spcPts val="0"/>
                        </a:spcAft>
                      </a:pP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表情が豊かである。</a:t>
                      </a:r>
                      <a:endParaRPr lang="en-US" altLang="ja-JP" sz="1800" kern="100" dirty="0">
                        <a:latin typeface="+mj-ea"/>
                        <a:ea typeface="+mj-ea"/>
                        <a:cs typeface="Times New Roman"/>
                      </a:endParaRPr>
                    </a:p>
                    <a:p>
                      <a:pPr algn="just">
                        <a:spcAft>
                          <a:spcPts val="0"/>
                        </a:spcAft>
                      </a:pP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ビジュアルエイドをさ</a:t>
                      </a: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し示しながら発表して</a:t>
                      </a: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いる。</a:t>
                      </a:r>
                      <a:endParaRPr lang="en-US" altLang="ja-JP" sz="1800" kern="100" dirty="0">
                        <a:latin typeface="+mj-ea"/>
                        <a:ea typeface="+mj-ea"/>
                        <a:cs typeface="Times New Roman"/>
                      </a:endParaRPr>
                    </a:p>
                    <a:p>
                      <a:pPr algn="just">
                        <a:spcAft>
                          <a:spcPts val="0"/>
                        </a:spcAft>
                      </a:pP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伝えたい部分を</a:t>
                      </a: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ゆっくり言ったり２回</a:t>
                      </a:r>
                      <a:endParaRPr lang="en-US" altLang="ja-JP" sz="1800" kern="100" dirty="0">
                        <a:latin typeface="+mj-ea"/>
                        <a:ea typeface="+mj-ea"/>
                        <a:cs typeface="Times New Roman"/>
                      </a:endParaRPr>
                    </a:p>
                    <a:p>
                      <a:pPr algn="dist">
                        <a:spcAft>
                          <a:spcPts val="0"/>
                        </a:spcAft>
                      </a:pPr>
                      <a:r>
                        <a:rPr lang="ja-JP" altLang="en-US" sz="1800" kern="100" dirty="0">
                          <a:latin typeface="+mj-ea"/>
                          <a:ea typeface="+mj-ea"/>
                          <a:cs typeface="Times New Roman"/>
                        </a:rPr>
                        <a:t>　繰り返したりしている。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1294651">
                <a:tc>
                  <a:txBody>
                    <a:bodyPr/>
                    <a:lstStyle/>
                    <a:p>
                      <a:pPr algn="ctr">
                        <a:spcAft>
                          <a:spcPts val="0"/>
                        </a:spcAft>
                      </a:pPr>
                      <a:r>
                        <a:rPr lang="en-US" sz="2000" kern="100" dirty="0">
                          <a:latin typeface="+mj-ea"/>
                          <a:ea typeface="+mj-ea"/>
                          <a:cs typeface="ＭＳ ゴシック"/>
                        </a:rPr>
                        <a:t>B</a:t>
                      </a:r>
                      <a:endParaRPr lang="en-US" altLang="ja-JP" sz="2000" kern="100" dirty="0">
                        <a:latin typeface="+mj-ea"/>
                        <a:ea typeface="+mj-ea"/>
                        <a:cs typeface="ＭＳ ゴシック"/>
                      </a:endParaRPr>
                    </a:p>
                    <a:p>
                      <a:pPr algn="ctr">
                        <a:spcAft>
                          <a:spcPts val="0"/>
                        </a:spcAft>
                      </a:pPr>
                      <a:r>
                        <a:rPr lang="ja-JP" sz="2000" kern="100" dirty="0">
                          <a:latin typeface="+mj-ea"/>
                          <a:ea typeface="+mj-ea"/>
                          <a:cs typeface="ＭＳ ゴシック"/>
                        </a:rPr>
                        <a:t>３点</a:t>
                      </a:r>
                      <a:endParaRPr lang="ja-JP" sz="2000" kern="100" dirty="0">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spcAft>
                          <a:spcPts val="0"/>
                        </a:spcAft>
                      </a:pPr>
                      <a:r>
                        <a:rPr lang="ja-JP" altLang="en-US" sz="1800" kern="100" dirty="0">
                          <a:latin typeface="+mj-ea"/>
                          <a:ea typeface="+mj-ea"/>
                          <a:cs typeface="Times New Roman"/>
                        </a:rPr>
                        <a:t>時々聞き取りにくい声で発表している。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時々原稿に目を落としながら発表している。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写真やジェスチャーを使っている。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just">
                        <a:spcAft>
                          <a:spcPts val="0"/>
                        </a:spcAft>
                      </a:pP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1294651">
                <a:tc>
                  <a:txBody>
                    <a:bodyPr/>
                    <a:lstStyle/>
                    <a:p>
                      <a:pPr algn="ctr">
                        <a:spcAft>
                          <a:spcPts val="0"/>
                        </a:spcAft>
                      </a:pPr>
                      <a:r>
                        <a:rPr lang="en-US" sz="2000" kern="100" dirty="0">
                          <a:latin typeface="+mj-ea"/>
                          <a:ea typeface="+mj-ea"/>
                          <a:cs typeface="ＭＳ ゴシック"/>
                        </a:rPr>
                        <a:t>C</a:t>
                      </a:r>
                      <a:endParaRPr lang="en-US" altLang="ja-JP" sz="2000" kern="100" dirty="0">
                        <a:latin typeface="+mj-ea"/>
                        <a:ea typeface="+mj-ea"/>
                        <a:cs typeface="ＭＳ ゴシック"/>
                      </a:endParaRPr>
                    </a:p>
                    <a:p>
                      <a:pPr algn="ctr">
                        <a:spcAft>
                          <a:spcPts val="0"/>
                        </a:spcAft>
                      </a:pPr>
                      <a:r>
                        <a:rPr lang="ja-JP" sz="2000" kern="100" dirty="0">
                          <a:latin typeface="+mj-ea"/>
                          <a:ea typeface="+mj-ea"/>
                          <a:cs typeface="ＭＳ ゴシック"/>
                        </a:rPr>
                        <a:t>１点</a:t>
                      </a:r>
                      <a:endParaRPr lang="ja-JP" sz="2000" kern="100" dirty="0">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spcAft>
                          <a:spcPts val="0"/>
                        </a:spcAft>
                      </a:pPr>
                      <a:r>
                        <a:rPr lang="ja-JP" altLang="en-US" sz="1800" kern="100" dirty="0">
                          <a:latin typeface="+mj-ea"/>
                          <a:ea typeface="+mj-ea"/>
                          <a:cs typeface="Times New Roman"/>
                        </a:rPr>
                        <a:t>聞き取りにくい声で発表している。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原稿を読んでいる。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写真やジェスチャーを使っていない。</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just">
                        <a:spcAft>
                          <a:spcPts val="0"/>
                        </a:spcAft>
                      </a:pP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a:extLst>
              <a:ext uri="{FF2B5EF4-FFF2-40B4-BE49-F238E27FC236}">
                <a16:creationId xmlns:a16="http://schemas.microsoft.com/office/drawing/2014/main" id="{728900DF-5EEA-479E-AD46-DD0B9FB1DE56}"/>
              </a:ext>
            </a:extLst>
          </p:cNvPr>
          <p:cNvGraphicFramePr>
            <a:graphicFrameLocks noGrp="1"/>
          </p:cNvGraphicFramePr>
          <p:nvPr>
            <p:extLst>
              <p:ext uri="{D42A27DB-BD31-4B8C-83A1-F6EECF244321}">
                <p14:modId xmlns:p14="http://schemas.microsoft.com/office/powerpoint/2010/main" val="177380862"/>
              </p:ext>
            </p:extLst>
          </p:nvPr>
        </p:nvGraphicFramePr>
        <p:xfrm>
          <a:off x="395536" y="1700809"/>
          <a:ext cx="8640960" cy="4732391"/>
        </p:xfrm>
        <a:graphic>
          <a:graphicData uri="http://schemas.openxmlformats.org/drawingml/2006/table">
            <a:tbl>
              <a:tblPr/>
              <a:tblGrid>
                <a:gridCol w="508328">
                  <a:extLst>
                    <a:ext uri="{9D8B030D-6E8A-4147-A177-3AD203B41FA5}">
                      <a16:colId xmlns:a16="http://schemas.microsoft.com/office/drawing/2014/main" val="20000"/>
                    </a:ext>
                  </a:extLst>
                </a:gridCol>
                <a:gridCol w="1888074">
                  <a:extLst>
                    <a:ext uri="{9D8B030D-6E8A-4147-A177-3AD203B41FA5}">
                      <a16:colId xmlns:a16="http://schemas.microsoft.com/office/drawing/2014/main" val="20001"/>
                    </a:ext>
                  </a:extLst>
                </a:gridCol>
                <a:gridCol w="1888074">
                  <a:extLst>
                    <a:ext uri="{9D8B030D-6E8A-4147-A177-3AD203B41FA5}">
                      <a16:colId xmlns:a16="http://schemas.microsoft.com/office/drawing/2014/main" val="20002"/>
                    </a:ext>
                  </a:extLst>
                </a:gridCol>
                <a:gridCol w="1888074">
                  <a:extLst>
                    <a:ext uri="{9D8B030D-6E8A-4147-A177-3AD203B41FA5}">
                      <a16:colId xmlns:a16="http://schemas.microsoft.com/office/drawing/2014/main" val="20003"/>
                    </a:ext>
                  </a:extLst>
                </a:gridCol>
                <a:gridCol w="2468410">
                  <a:extLst>
                    <a:ext uri="{9D8B030D-6E8A-4147-A177-3AD203B41FA5}">
                      <a16:colId xmlns:a16="http://schemas.microsoft.com/office/drawing/2014/main" val="20004"/>
                    </a:ext>
                  </a:extLst>
                </a:gridCol>
              </a:tblGrid>
              <a:tr h="648071">
                <a:tc>
                  <a:txBody>
                    <a:bodyPr/>
                    <a:lstStyle/>
                    <a:p>
                      <a:pPr algn="just">
                        <a:spcAft>
                          <a:spcPts val="0"/>
                        </a:spcAft>
                      </a:pPr>
                      <a:endParaRPr lang="en-US" sz="1800" kern="100" dirty="0">
                        <a:latin typeface="ＭＳ Ｐゴシック"/>
                        <a:ea typeface="游明朝"/>
                        <a:cs typeface="ＭＳ ゴシック"/>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a:spcAft>
                          <a:spcPts val="0"/>
                        </a:spcAft>
                      </a:pPr>
                      <a:r>
                        <a:rPr lang="ja-JP" altLang="en-US" sz="2000" kern="100" dirty="0">
                          <a:latin typeface="HGPｺﾞｼｯｸE" pitchFamily="50" charset="-128"/>
                          <a:ea typeface="HGPｺﾞｼｯｸE" pitchFamily="50" charset="-128"/>
                          <a:cs typeface="ＭＳ ゴシック"/>
                        </a:rPr>
                        <a:t>①　</a:t>
                      </a:r>
                      <a:r>
                        <a:rPr lang="ja-JP" sz="2000" kern="100" dirty="0">
                          <a:latin typeface="HGPｺﾞｼｯｸE" pitchFamily="50" charset="-128"/>
                          <a:ea typeface="HGPｺﾞｼｯｸE" pitchFamily="50" charset="-128"/>
                          <a:cs typeface="ＭＳ ゴシック"/>
                        </a:rPr>
                        <a:t>声</a:t>
                      </a:r>
                      <a:endParaRPr lang="ja-JP" sz="2000" kern="100" dirty="0">
                        <a:latin typeface="HGPｺﾞｼｯｸE" pitchFamily="50" charset="-128"/>
                        <a:ea typeface="HGPｺﾞｼｯｸE" pitchFamily="50" charset="-128"/>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pPr>
                      <a:r>
                        <a:rPr lang="ja-JP" altLang="en-US" sz="1800" kern="100" dirty="0">
                          <a:latin typeface="HGPｺﾞｼｯｸE" pitchFamily="50" charset="-128"/>
                          <a:ea typeface="HGPｺﾞｼｯｸE" pitchFamily="50" charset="-128"/>
                          <a:cs typeface="ＭＳ ゴシック"/>
                        </a:rPr>
                        <a:t>②　アイコンタクト</a:t>
                      </a:r>
                      <a:endParaRPr lang="en-US" altLang="ja-JP" sz="1800" kern="100" dirty="0">
                        <a:latin typeface="HGPｺﾞｼｯｸE" pitchFamily="50" charset="-128"/>
                        <a:ea typeface="HGPｺﾞｼｯｸE" pitchFamily="50" charset="-128"/>
                        <a:cs typeface="ＭＳ ゴシック"/>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pPr>
                      <a:r>
                        <a:rPr lang="ja-JP" altLang="en-US" sz="1600" kern="100" dirty="0">
                          <a:latin typeface="+mj-ea"/>
                          <a:ea typeface="+mj-ea"/>
                          <a:cs typeface="ＭＳ ゴシック"/>
                        </a:rPr>
                        <a:t>③　ビジュアルエイド</a:t>
                      </a:r>
                      <a:endParaRPr lang="ja-JP" sz="1600" kern="100" dirty="0">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pPr>
                      <a:r>
                        <a:rPr lang="ja-JP" altLang="en-US" sz="2000" kern="100" dirty="0">
                          <a:latin typeface="HGPｺﾞｼｯｸE" pitchFamily="50" charset="-128"/>
                          <a:ea typeface="HGPｺﾞｼｯｸE" pitchFamily="50" charset="-128"/>
                          <a:cs typeface="Times New Roman"/>
                        </a:rPr>
                        <a:t>工夫</a:t>
                      </a:r>
                      <a:endParaRPr lang="ja-JP" sz="2000" kern="100" dirty="0">
                        <a:latin typeface="HGPｺﾞｼｯｸE" pitchFamily="50" charset="-128"/>
                        <a:ea typeface="HGPｺﾞｼｯｸE" pitchFamily="50" charset="-128"/>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1294651">
                <a:tc>
                  <a:txBody>
                    <a:bodyPr/>
                    <a:lstStyle/>
                    <a:p>
                      <a:pPr algn="ctr">
                        <a:spcAft>
                          <a:spcPts val="0"/>
                        </a:spcAft>
                      </a:pPr>
                      <a:r>
                        <a:rPr lang="en-US" sz="2000" kern="100" dirty="0">
                          <a:latin typeface="+mj-ea"/>
                          <a:ea typeface="+mj-ea"/>
                          <a:cs typeface="ＭＳ ゴシック"/>
                        </a:rPr>
                        <a:t>A</a:t>
                      </a:r>
                      <a:endParaRPr lang="en-US" altLang="ja-JP" sz="2000" kern="100" dirty="0">
                        <a:latin typeface="+mj-ea"/>
                        <a:ea typeface="+mj-ea"/>
                        <a:cs typeface="ＭＳ ゴシック"/>
                      </a:endParaRPr>
                    </a:p>
                    <a:p>
                      <a:pPr algn="ctr">
                        <a:spcAft>
                          <a:spcPts val="0"/>
                        </a:spcAft>
                      </a:pPr>
                      <a:r>
                        <a:rPr lang="ja-JP" sz="2000" kern="100" dirty="0">
                          <a:latin typeface="+mj-ea"/>
                          <a:ea typeface="+mj-ea"/>
                          <a:cs typeface="ＭＳ ゴシック"/>
                        </a:rPr>
                        <a:t>５点</a:t>
                      </a:r>
                      <a:endParaRPr lang="ja-JP" sz="2000" kern="100" dirty="0">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spcAft>
                          <a:spcPts val="0"/>
                        </a:spcAft>
                      </a:pPr>
                      <a:r>
                        <a:rPr lang="ja-JP" altLang="en-US" sz="1800" kern="100" dirty="0">
                          <a:latin typeface="+mj-ea"/>
                          <a:ea typeface="+mj-ea"/>
                          <a:cs typeface="Times New Roman"/>
                        </a:rPr>
                        <a:t>聞き手に聞き取りやすいようにはっきりと大きな声で発表している。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聞き手にアイコンタクトを取りながら発表している。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話に合わせてタイミングよく写真やジェスチャーを使っている。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spcAft>
                          <a:spcPts val="0"/>
                        </a:spcAft>
                      </a:pPr>
                      <a:r>
                        <a:rPr lang="ja-JP" altLang="en-US" sz="1800" kern="100" dirty="0">
                          <a:latin typeface="+mj-ea"/>
                          <a:ea typeface="+mj-ea"/>
                          <a:cs typeface="Times New Roman"/>
                        </a:rPr>
                        <a:t>□　</a:t>
                      </a:r>
                      <a:r>
                        <a:rPr lang="ja-JP" altLang="en-US" sz="1600" kern="100" dirty="0">
                          <a:latin typeface="+mj-ea"/>
                          <a:ea typeface="+mj-ea"/>
                          <a:cs typeface="Times New Roman"/>
                        </a:rPr>
                        <a:t>聞き取りやすいス</a:t>
                      </a:r>
                      <a:endParaRPr lang="en-US" altLang="ja-JP" sz="1600" kern="100" dirty="0">
                        <a:latin typeface="+mj-ea"/>
                        <a:ea typeface="+mj-ea"/>
                        <a:cs typeface="Times New Roman"/>
                      </a:endParaRPr>
                    </a:p>
                    <a:p>
                      <a:pPr algn="just">
                        <a:spcAft>
                          <a:spcPts val="0"/>
                        </a:spcAft>
                      </a:pPr>
                      <a:r>
                        <a:rPr lang="ja-JP" altLang="en-US" sz="1600" kern="100" dirty="0">
                          <a:latin typeface="+mj-ea"/>
                          <a:ea typeface="+mj-ea"/>
                          <a:cs typeface="Times New Roman"/>
                        </a:rPr>
                        <a:t>　ピードで発表している。</a:t>
                      </a:r>
                      <a:endParaRPr lang="en-US" altLang="ja-JP" sz="1600" kern="100" dirty="0">
                        <a:latin typeface="+mj-ea"/>
                        <a:ea typeface="+mj-ea"/>
                        <a:cs typeface="Times New Roman"/>
                      </a:endParaRPr>
                    </a:p>
                    <a:p>
                      <a:pPr algn="just">
                        <a:spcAft>
                          <a:spcPts val="0"/>
                        </a:spcAft>
                      </a:pP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効果的な間を取</a:t>
                      </a:r>
                      <a:r>
                        <a:rPr lang="ja-JP" altLang="en-US" sz="1800" kern="100" dirty="0" err="1">
                          <a:latin typeface="+mj-ea"/>
                          <a:ea typeface="+mj-ea"/>
                          <a:cs typeface="Times New Roman"/>
                        </a:rPr>
                        <a:t>っ</a:t>
                      </a: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ている。</a:t>
                      </a:r>
                      <a:endParaRPr lang="en-US" altLang="ja-JP" sz="1800" kern="100" dirty="0">
                        <a:latin typeface="+mj-ea"/>
                        <a:ea typeface="+mj-ea"/>
                        <a:cs typeface="Times New Roman"/>
                      </a:endParaRPr>
                    </a:p>
                    <a:p>
                      <a:pPr algn="just">
                        <a:spcAft>
                          <a:spcPts val="0"/>
                        </a:spcAft>
                      </a:pP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表情が豊かである。</a:t>
                      </a:r>
                      <a:endParaRPr lang="en-US" altLang="ja-JP" sz="1800" kern="100" dirty="0">
                        <a:latin typeface="+mj-ea"/>
                        <a:ea typeface="+mj-ea"/>
                        <a:cs typeface="Times New Roman"/>
                      </a:endParaRPr>
                    </a:p>
                    <a:p>
                      <a:pPr algn="just">
                        <a:spcAft>
                          <a:spcPts val="0"/>
                        </a:spcAft>
                      </a:pP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ビジュアルエイドを</a:t>
                      </a: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さし示しながら発表し</a:t>
                      </a: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ている。</a:t>
                      </a:r>
                      <a:endParaRPr lang="en-US" altLang="ja-JP" sz="1800" kern="100" dirty="0">
                        <a:latin typeface="+mj-ea"/>
                        <a:ea typeface="+mj-ea"/>
                        <a:cs typeface="Times New Roman"/>
                      </a:endParaRPr>
                    </a:p>
                    <a:p>
                      <a:pPr algn="just">
                        <a:spcAft>
                          <a:spcPts val="0"/>
                        </a:spcAft>
                      </a:pP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伝えたい部分を</a:t>
                      </a: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ゆっくり言ったり２回</a:t>
                      </a: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繰り返したりしている。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1294651">
                <a:tc>
                  <a:txBody>
                    <a:bodyPr/>
                    <a:lstStyle/>
                    <a:p>
                      <a:pPr algn="ctr">
                        <a:spcAft>
                          <a:spcPts val="0"/>
                        </a:spcAft>
                      </a:pPr>
                      <a:r>
                        <a:rPr lang="en-US" sz="2000" kern="100" dirty="0">
                          <a:latin typeface="+mj-ea"/>
                          <a:ea typeface="+mj-ea"/>
                          <a:cs typeface="ＭＳ ゴシック"/>
                        </a:rPr>
                        <a:t>B</a:t>
                      </a:r>
                      <a:endParaRPr lang="en-US" altLang="ja-JP" sz="2000" kern="100" dirty="0">
                        <a:latin typeface="+mj-ea"/>
                        <a:ea typeface="+mj-ea"/>
                        <a:cs typeface="ＭＳ ゴシック"/>
                      </a:endParaRPr>
                    </a:p>
                    <a:p>
                      <a:pPr algn="ctr">
                        <a:spcAft>
                          <a:spcPts val="0"/>
                        </a:spcAft>
                      </a:pPr>
                      <a:r>
                        <a:rPr lang="ja-JP" sz="2000" kern="100" dirty="0">
                          <a:latin typeface="+mj-ea"/>
                          <a:ea typeface="+mj-ea"/>
                          <a:cs typeface="ＭＳ ゴシック"/>
                        </a:rPr>
                        <a:t>３点</a:t>
                      </a:r>
                      <a:endParaRPr lang="ja-JP" sz="2000" kern="100" dirty="0">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spcAft>
                          <a:spcPts val="0"/>
                        </a:spcAft>
                      </a:pPr>
                      <a:r>
                        <a:rPr lang="ja-JP" altLang="en-US" sz="1800" kern="100" dirty="0">
                          <a:latin typeface="+mj-ea"/>
                          <a:ea typeface="+mj-ea"/>
                          <a:cs typeface="Times New Roman"/>
                        </a:rPr>
                        <a:t>時々聞き取りにくい声で発表している。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時々原稿に目を落としながら発表している。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写真やジェスチャーを使っている。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just">
                        <a:spcAft>
                          <a:spcPts val="0"/>
                        </a:spcAft>
                      </a:pP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1294651">
                <a:tc>
                  <a:txBody>
                    <a:bodyPr/>
                    <a:lstStyle/>
                    <a:p>
                      <a:pPr algn="ctr">
                        <a:spcAft>
                          <a:spcPts val="0"/>
                        </a:spcAft>
                      </a:pPr>
                      <a:r>
                        <a:rPr lang="en-US" sz="2000" kern="100" dirty="0">
                          <a:latin typeface="+mj-ea"/>
                          <a:ea typeface="+mj-ea"/>
                          <a:cs typeface="ＭＳ ゴシック"/>
                        </a:rPr>
                        <a:t>C</a:t>
                      </a:r>
                      <a:endParaRPr lang="en-US" altLang="ja-JP" sz="2000" kern="100" dirty="0">
                        <a:latin typeface="+mj-ea"/>
                        <a:ea typeface="+mj-ea"/>
                        <a:cs typeface="ＭＳ ゴシック"/>
                      </a:endParaRPr>
                    </a:p>
                    <a:p>
                      <a:pPr algn="ctr">
                        <a:spcAft>
                          <a:spcPts val="0"/>
                        </a:spcAft>
                      </a:pPr>
                      <a:r>
                        <a:rPr lang="ja-JP" sz="2000" kern="100" dirty="0">
                          <a:latin typeface="+mj-ea"/>
                          <a:ea typeface="+mj-ea"/>
                          <a:cs typeface="ＭＳ ゴシック"/>
                        </a:rPr>
                        <a:t>１点</a:t>
                      </a:r>
                      <a:endParaRPr lang="ja-JP" sz="2000" kern="100" dirty="0">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spcAft>
                          <a:spcPts val="0"/>
                        </a:spcAft>
                      </a:pPr>
                      <a:r>
                        <a:rPr lang="ja-JP" altLang="en-US" sz="1800" kern="100" dirty="0">
                          <a:latin typeface="+mj-ea"/>
                          <a:ea typeface="+mj-ea"/>
                          <a:cs typeface="Times New Roman"/>
                        </a:rPr>
                        <a:t>聞き取りにくい声で発表している。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原稿を読んでいる。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写真やジェスチャーを使っていない。</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just">
                        <a:spcAft>
                          <a:spcPts val="0"/>
                        </a:spcAft>
                      </a:pP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2" name="タイトル 1"/>
          <p:cNvSpPr>
            <a:spLocks noGrp="1"/>
          </p:cNvSpPr>
          <p:nvPr>
            <p:ph type="title"/>
          </p:nvPr>
        </p:nvSpPr>
        <p:spPr/>
        <p:txBody>
          <a:bodyPr/>
          <a:lstStyle/>
          <a:p>
            <a:r>
              <a:rPr kumimoji="1" lang="ja-JP" altLang="en-US" dirty="0"/>
              <a:t>目指すレベルを○でかこもう！</a:t>
            </a:r>
          </a:p>
        </p:txBody>
      </p:sp>
      <p:sp>
        <p:nvSpPr>
          <p:cNvPr id="3" name="円: 塗りつぶしなし 2">
            <a:extLst>
              <a:ext uri="{FF2B5EF4-FFF2-40B4-BE49-F238E27FC236}">
                <a16:creationId xmlns:a16="http://schemas.microsoft.com/office/drawing/2014/main" id="{EDC1873C-D68F-4EF5-87B2-13CA11DF9F11}"/>
              </a:ext>
            </a:extLst>
          </p:cNvPr>
          <p:cNvSpPr/>
          <p:nvPr/>
        </p:nvSpPr>
        <p:spPr>
          <a:xfrm>
            <a:off x="666789" y="1819432"/>
            <a:ext cx="2285357" cy="2113624"/>
          </a:xfrm>
          <a:prstGeom prst="donut">
            <a:avLst>
              <a:gd name="adj" fmla="val 2423"/>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フレーム (半分) 4">
            <a:extLst>
              <a:ext uri="{FF2B5EF4-FFF2-40B4-BE49-F238E27FC236}">
                <a16:creationId xmlns:a16="http://schemas.microsoft.com/office/drawing/2014/main" id="{4B0C4A09-F9F3-44CC-B482-F138CF544B5D}"/>
              </a:ext>
            </a:extLst>
          </p:cNvPr>
          <p:cNvSpPr/>
          <p:nvPr/>
        </p:nvSpPr>
        <p:spPr>
          <a:xfrm rot="13379504">
            <a:off x="6754232" y="1903832"/>
            <a:ext cx="208773" cy="638107"/>
          </a:xfrm>
          <a:prstGeom prst="halfFram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フレーム (半分) 10">
            <a:extLst>
              <a:ext uri="{FF2B5EF4-FFF2-40B4-BE49-F238E27FC236}">
                <a16:creationId xmlns:a16="http://schemas.microsoft.com/office/drawing/2014/main" id="{23413A92-8452-4E1E-835A-898E6487B7F2}"/>
              </a:ext>
            </a:extLst>
          </p:cNvPr>
          <p:cNvSpPr/>
          <p:nvPr/>
        </p:nvSpPr>
        <p:spPr>
          <a:xfrm rot="13379504">
            <a:off x="6789164" y="3509507"/>
            <a:ext cx="214125" cy="742668"/>
          </a:xfrm>
          <a:prstGeom prst="halfFram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円: 塗りつぶしなし 11">
            <a:extLst>
              <a:ext uri="{FF2B5EF4-FFF2-40B4-BE49-F238E27FC236}">
                <a16:creationId xmlns:a16="http://schemas.microsoft.com/office/drawing/2014/main" id="{8CB7B5F2-081C-4A89-9B82-5ECFB46FABFD}"/>
              </a:ext>
            </a:extLst>
          </p:cNvPr>
          <p:cNvSpPr/>
          <p:nvPr/>
        </p:nvSpPr>
        <p:spPr>
          <a:xfrm>
            <a:off x="2624157" y="3180167"/>
            <a:ext cx="2072430" cy="1944216"/>
          </a:xfrm>
          <a:prstGeom prst="donut">
            <a:avLst>
              <a:gd name="adj" fmla="val 2423"/>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円: 塗りつぶしなし 14">
            <a:extLst>
              <a:ext uri="{FF2B5EF4-FFF2-40B4-BE49-F238E27FC236}">
                <a16:creationId xmlns:a16="http://schemas.microsoft.com/office/drawing/2014/main" id="{E0D8DE1B-B569-4484-8C85-1D24DC863B84}"/>
              </a:ext>
            </a:extLst>
          </p:cNvPr>
          <p:cNvSpPr/>
          <p:nvPr/>
        </p:nvSpPr>
        <p:spPr>
          <a:xfrm>
            <a:off x="4402969" y="1780218"/>
            <a:ext cx="2285357" cy="2113624"/>
          </a:xfrm>
          <a:prstGeom prst="donut">
            <a:avLst>
              <a:gd name="adj" fmla="val 2423"/>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763200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11" grpId="0" animBg="1"/>
      <p:bldP spid="12"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発表練習メニュー</a:t>
            </a:r>
          </a:p>
        </p:txBody>
      </p:sp>
      <p:sp>
        <p:nvSpPr>
          <p:cNvPr id="3" name="コンテンツ プレースホルダ 2"/>
          <p:cNvSpPr>
            <a:spLocks noGrp="1"/>
          </p:cNvSpPr>
          <p:nvPr>
            <p:ph sz="quarter" idx="1"/>
          </p:nvPr>
        </p:nvSpPr>
        <p:spPr>
          <a:xfrm>
            <a:off x="458950" y="1853025"/>
            <a:ext cx="6624736" cy="4392488"/>
          </a:xfrm>
        </p:spPr>
        <p:txBody>
          <a:bodyPr>
            <a:noAutofit/>
          </a:bodyPr>
          <a:lstStyle/>
          <a:p>
            <a:pPr marL="514350" indent="-514350">
              <a:buNone/>
            </a:pPr>
            <a:r>
              <a:rPr lang="ja-JP" altLang="en-US" sz="2800" dirty="0">
                <a:solidFill>
                  <a:schemeClr val="accent2"/>
                </a:solidFill>
              </a:rPr>
              <a:t>１</a:t>
            </a:r>
            <a:r>
              <a:rPr lang="ja-JP" altLang="en-US" sz="2800" dirty="0"/>
              <a:t>　原稿を３回読む。</a:t>
            </a:r>
            <a:r>
              <a:rPr kumimoji="1" lang="en-US" altLang="ja-JP" sz="2800" dirty="0"/>
              <a:t> </a:t>
            </a:r>
          </a:p>
          <a:p>
            <a:pPr marL="514350" indent="-514350">
              <a:buNone/>
            </a:pPr>
            <a:r>
              <a:rPr lang="ja-JP" altLang="en-US" sz="2800" dirty="0">
                <a:solidFill>
                  <a:schemeClr val="accent2"/>
                </a:solidFill>
              </a:rPr>
              <a:t>２</a:t>
            </a:r>
            <a:r>
              <a:rPr lang="ja-JP" altLang="en-US" sz="2800" dirty="0"/>
              <a:t>　</a:t>
            </a:r>
            <a:r>
              <a:rPr lang="en-US" altLang="ja-JP" sz="2800" dirty="0"/>
              <a:t>Read and look-up</a:t>
            </a:r>
            <a:r>
              <a:rPr lang="ja-JP" altLang="en-US" sz="2800" dirty="0"/>
              <a:t>で３回読む。</a:t>
            </a:r>
            <a:endParaRPr lang="en-US" altLang="ja-JP" sz="2800" dirty="0"/>
          </a:p>
          <a:p>
            <a:pPr marL="514350" indent="-514350">
              <a:buNone/>
            </a:pPr>
            <a:r>
              <a:rPr lang="ja-JP" altLang="en-US" sz="2800" dirty="0">
                <a:solidFill>
                  <a:schemeClr val="accent2"/>
                </a:solidFill>
              </a:rPr>
              <a:t>３</a:t>
            </a:r>
            <a:r>
              <a:rPr lang="ja-JP" altLang="en-US" sz="2800" dirty="0"/>
              <a:t>　黒板のＢを見ながら３回練習する。</a:t>
            </a:r>
            <a:endParaRPr lang="en-US" altLang="ja-JP" sz="2800" dirty="0"/>
          </a:p>
          <a:p>
            <a:pPr marL="514350" indent="-514350">
              <a:buNone/>
            </a:pPr>
            <a:r>
              <a:rPr lang="ja-JP" altLang="en-US" sz="2800" dirty="0">
                <a:solidFill>
                  <a:schemeClr val="accent2"/>
                </a:solidFill>
              </a:rPr>
              <a:t>４　</a:t>
            </a:r>
            <a:r>
              <a:rPr lang="ja-JP" altLang="en-US" sz="2800" dirty="0"/>
              <a:t>黒板のＡ⇔Ｂ⇔Ｃと視線を動かしながら３回練習する。</a:t>
            </a:r>
            <a:endParaRPr lang="en-US" altLang="ja-JP" sz="2800" dirty="0"/>
          </a:p>
          <a:p>
            <a:pPr marL="514350" indent="-514350">
              <a:buNone/>
            </a:pPr>
            <a:r>
              <a:rPr lang="ja-JP" altLang="en-US" sz="2800" dirty="0">
                <a:solidFill>
                  <a:schemeClr val="accent2"/>
                </a:solidFill>
              </a:rPr>
              <a:t>５</a:t>
            </a:r>
            <a:r>
              <a:rPr lang="ja-JP" altLang="en-US" sz="2800" dirty="0"/>
              <a:t>　ビジュアルエイドを用いながら</a:t>
            </a:r>
            <a:endParaRPr lang="en-US" altLang="ja-JP" sz="2800" dirty="0"/>
          </a:p>
          <a:p>
            <a:pPr marL="742950" indent="-742950">
              <a:buNone/>
            </a:pPr>
            <a:r>
              <a:rPr lang="ja-JP" altLang="en-US" sz="2800" dirty="0"/>
              <a:t>　 ３回練習する。</a:t>
            </a:r>
            <a:endParaRPr lang="en-US" altLang="ja-JP" sz="2800" dirty="0"/>
          </a:p>
          <a:p>
            <a:pPr marL="514350" indent="-514350">
              <a:buNone/>
            </a:pPr>
            <a:r>
              <a:rPr lang="ja-JP" altLang="en-US" sz="2800" dirty="0">
                <a:solidFill>
                  <a:schemeClr val="accent2"/>
                </a:solidFill>
              </a:rPr>
              <a:t>６　</a:t>
            </a:r>
            <a:r>
              <a:rPr lang="ja-JP" altLang="en-US" sz="2800" dirty="0"/>
              <a:t>工夫の項目を取り入れて３回練習する。　</a:t>
            </a:r>
            <a:endParaRPr lang="en-US" altLang="ja-JP" sz="2800" dirty="0"/>
          </a:p>
        </p:txBody>
      </p:sp>
      <p:sp>
        <p:nvSpPr>
          <p:cNvPr id="4" name="ホームベース 3"/>
          <p:cNvSpPr/>
          <p:nvPr/>
        </p:nvSpPr>
        <p:spPr>
          <a:xfrm flipH="1">
            <a:off x="7092280" y="1853025"/>
            <a:ext cx="1872208"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発音確認</a:t>
            </a:r>
          </a:p>
        </p:txBody>
      </p:sp>
      <p:sp>
        <p:nvSpPr>
          <p:cNvPr id="6" name="ホームベース 5"/>
          <p:cNvSpPr/>
          <p:nvPr/>
        </p:nvSpPr>
        <p:spPr>
          <a:xfrm flipH="1">
            <a:off x="7139753" y="2830638"/>
            <a:ext cx="1872208"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effectLst>
                  <a:outerShdw blurRad="38100" dist="38100" dir="2700000" algn="tl">
                    <a:srgbClr val="000000">
                      <a:alpha val="43137"/>
                    </a:srgbClr>
                  </a:outerShdw>
                </a:effectLst>
              </a:rPr>
              <a:t>アイコンタクト</a:t>
            </a:r>
          </a:p>
        </p:txBody>
      </p:sp>
      <p:sp>
        <p:nvSpPr>
          <p:cNvPr id="7" name="ホームベース 6"/>
          <p:cNvSpPr/>
          <p:nvPr/>
        </p:nvSpPr>
        <p:spPr>
          <a:xfrm flipH="1">
            <a:off x="7092280" y="4291310"/>
            <a:ext cx="1872208" cy="484632"/>
          </a:xfrm>
          <a:prstGeom prst="homePlate">
            <a:avLst>
              <a:gd name="adj" fmla="val 38822"/>
            </a:avLst>
          </a:prstGeom>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kumimoji="1" lang="en-US" altLang="ja-JP" sz="1600" dirty="0"/>
          </a:p>
          <a:p>
            <a:pPr algn="ctr"/>
            <a:endParaRPr lang="en-US" altLang="ja-JP" sz="1600" dirty="0"/>
          </a:p>
          <a:p>
            <a:pPr algn="ctr"/>
            <a:r>
              <a:rPr kumimoji="1" lang="ja-JP" altLang="en-US" b="1" dirty="0"/>
              <a:t>ビジュアルエイド</a:t>
            </a:r>
            <a:endParaRPr kumimoji="1" lang="en-US" altLang="ja-JP" b="1" dirty="0"/>
          </a:p>
        </p:txBody>
      </p:sp>
      <p:sp>
        <p:nvSpPr>
          <p:cNvPr id="8" name="ホームベース 7"/>
          <p:cNvSpPr/>
          <p:nvPr/>
        </p:nvSpPr>
        <p:spPr>
          <a:xfrm flipH="1">
            <a:off x="7139753" y="5373216"/>
            <a:ext cx="1800200"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effectLst>
                  <a:outerShdw blurRad="38100" dist="38100" dir="2700000" algn="tl">
                    <a:srgbClr val="000000">
                      <a:alpha val="43137"/>
                    </a:srgbClr>
                  </a:outerShdw>
                </a:effectLst>
              </a:rPr>
              <a:t>工夫</a:t>
            </a:r>
          </a:p>
        </p:txBody>
      </p:sp>
      <p:sp>
        <p:nvSpPr>
          <p:cNvPr id="9" name="ドーナツ 8"/>
          <p:cNvSpPr/>
          <p:nvPr/>
        </p:nvSpPr>
        <p:spPr>
          <a:xfrm>
            <a:off x="374719" y="3324398"/>
            <a:ext cx="544196" cy="2669197"/>
          </a:xfrm>
          <a:prstGeom prst="donut">
            <a:avLst>
              <a:gd name="adj" fmla="val 2440"/>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矢印: 下 9">
            <a:extLst>
              <a:ext uri="{FF2B5EF4-FFF2-40B4-BE49-F238E27FC236}">
                <a16:creationId xmlns:a16="http://schemas.microsoft.com/office/drawing/2014/main" id="{22E60718-8032-45B1-A303-FD75798D7120}"/>
              </a:ext>
            </a:extLst>
          </p:cNvPr>
          <p:cNvSpPr/>
          <p:nvPr/>
        </p:nvSpPr>
        <p:spPr>
          <a:xfrm>
            <a:off x="7833541" y="3396071"/>
            <a:ext cx="484632" cy="6531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1" fill="hold" grpId="0" nodeType="clickEffect">
                                  <p:stCondLst>
                                    <p:cond delay="0"/>
                                  </p:stCondLst>
                                  <p:childTnLst>
                                    <p:set>
                                      <p:cBhvr>
                                        <p:cTn id="39" dur="1" fill="hold">
                                          <p:stCondLst>
                                            <p:cond delay="0"/>
                                          </p:stCondLst>
                                        </p:cTn>
                                        <p:tgtEl>
                                          <p:spTgt spid="4"/>
                                        </p:tgtEl>
                                        <p:attrNameLst>
                                          <p:attrName>style.visibility</p:attrName>
                                        </p:attrNameLst>
                                      </p:cBhvr>
                                      <p:to>
                                        <p:strVal val="visible"/>
                                      </p:to>
                                    </p:set>
                                    <p:anim calcmode="lin" valueType="num">
                                      <p:cBhvr additive="base">
                                        <p:cTn id="40" dur="500" fill="hold"/>
                                        <p:tgtEl>
                                          <p:spTgt spid="4"/>
                                        </p:tgtEl>
                                        <p:attrNameLst>
                                          <p:attrName>ppt_x</p:attrName>
                                        </p:attrNameLst>
                                      </p:cBhvr>
                                      <p:tavLst>
                                        <p:tav tm="0">
                                          <p:val>
                                            <p:strVal val="#ppt_x"/>
                                          </p:val>
                                        </p:tav>
                                        <p:tav tm="100000">
                                          <p:val>
                                            <p:strVal val="#ppt_x"/>
                                          </p:val>
                                        </p:tav>
                                      </p:tavLst>
                                    </p:anim>
                                    <p:anim calcmode="lin" valueType="num">
                                      <p:cBhvr additive="base">
                                        <p:cTn id="41"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1"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additive="base">
                                        <p:cTn id="46" dur="500" fill="hold"/>
                                        <p:tgtEl>
                                          <p:spTgt spid="10"/>
                                        </p:tgtEl>
                                        <p:attrNameLst>
                                          <p:attrName>ppt_x</p:attrName>
                                        </p:attrNameLst>
                                      </p:cBhvr>
                                      <p:tavLst>
                                        <p:tav tm="0">
                                          <p:val>
                                            <p:strVal val="#ppt_x"/>
                                          </p:val>
                                        </p:tav>
                                        <p:tav tm="100000">
                                          <p:val>
                                            <p:strVal val="#ppt_x"/>
                                          </p:val>
                                        </p:tav>
                                      </p:tavLst>
                                    </p:anim>
                                    <p:anim calcmode="lin" valueType="num">
                                      <p:cBhvr additive="base">
                                        <p:cTn id="47"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1" fill="hold" grpId="0" nodeType="clickEffect">
                                  <p:stCondLst>
                                    <p:cond delay="0"/>
                                  </p:stCondLst>
                                  <p:childTnLst>
                                    <p:set>
                                      <p:cBhvr>
                                        <p:cTn id="51" dur="1" fill="hold">
                                          <p:stCondLst>
                                            <p:cond delay="0"/>
                                          </p:stCondLst>
                                        </p:cTn>
                                        <p:tgtEl>
                                          <p:spTgt spid="6"/>
                                        </p:tgtEl>
                                        <p:attrNameLst>
                                          <p:attrName>style.visibility</p:attrName>
                                        </p:attrNameLst>
                                      </p:cBhvr>
                                      <p:to>
                                        <p:strVal val="visible"/>
                                      </p:to>
                                    </p:set>
                                    <p:anim calcmode="lin" valueType="num">
                                      <p:cBhvr additive="base">
                                        <p:cTn id="52" dur="500" fill="hold"/>
                                        <p:tgtEl>
                                          <p:spTgt spid="6"/>
                                        </p:tgtEl>
                                        <p:attrNameLst>
                                          <p:attrName>ppt_x</p:attrName>
                                        </p:attrNameLst>
                                      </p:cBhvr>
                                      <p:tavLst>
                                        <p:tav tm="0">
                                          <p:val>
                                            <p:strVal val="#ppt_x"/>
                                          </p:val>
                                        </p:tav>
                                        <p:tav tm="100000">
                                          <p:val>
                                            <p:strVal val="#ppt_x"/>
                                          </p:val>
                                        </p:tav>
                                      </p:tavLst>
                                    </p:anim>
                                    <p:anim calcmode="lin" valueType="num">
                                      <p:cBhvr additive="base">
                                        <p:cTn id="53"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1" fill="hold" grpId="0" nodeType="clickEffect">
                                  <p:stCondLst>
                                    <p:cond delay="0"/>
                                  </p:stCondLst>
                                  <p:childTnLst>
                                    <p:set>
                                      <p:cBhvr>
                                        <p:cTn id="57" dur="1" fill="hold">
                                          <p:stCondLst>
                                            <p:cond delay="0"/>
                                          </p:stCondLst>
                                        </p:cTn>
                                        <p:tgtEl>
                                          <p:spTgt spid="7"/>
                                        </p:tgtEl>
                                        <p:attrNameLst>
                                          <p:attrName>style.visibility</p:attrName>
                                        </p:attrNameLst>
                                      </p:cBhvr>
                                      <p:to>
                                        <p:strVal val="visible"/>
                                      </p:to>
                                    </p:set>
                                    <p:anim calcmode="lin" valueType="num">
                                      <p:cBhvr additive="base">
                                        <p:cTn id="58" dur="500" fill="hold"/>
                                        <p:tgtEl>
                                          <p:spTgt spid="7"/>
                                        </p:tgtEl>
                                        <p:attrNameLst>
                                          <p:attrName>ppt_x</p:attrName>
                                        </p:attrNameLst>
                                      </p:cBhvr>
                                      <p:tavLst>
                                        <p:tav tm="0">
                                          <p:val>
                                            <p:strVal val="#ppt_x"/>
                                          </p:val>
                                        </p:tav>
                                        <p:tav tm="100000">
                                          <p:val>
                                            <p:strVal val="#ppt_x"/>
                                          </p:val>
                                        </p:tav>
                                      </p:tavLst>
                                    </p:anim>
                                    <p:anim calcmode="lin" valueType="num">
                                      <p:cBhvr additive="base">
                                        <p:cTn id="59"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1" fill="hold" grpId="0" nodeType="clickEffect">
                                  <p:stCondLst>
                                    <p:cond delay="0"/>
                                  </p:stCondLst>
                                  <p:childTnLst>
                                    <p:set>
                                      <p:cBhvr>
                                        <p:cTn id="63" dur="1" fill="hold">
                                          <p:stCondLst>
                                            <p:cond delay="0"/>
                                          </p:stCondLst>
                                        </p:cTn>
                                        <p:tgtEl>
                                          <p:spTgt spid="8"/>
                                        </p:tgtEl>
                                        <p:attrNameLst>
                                          <p:attrName>style.visibility</p:attrName>
                                        </p:attrNameLst>
                                      </p:cBhvr>
                                      <p:to>
                                        <p:strVal val="visible"/>
                                      </p:to>
                                    </p:set>
                                    <p:anim calcmode="lin" valueType="num">
                                      <p:cBhvr additive="base">
                                        <p:cTn id="64" dur="500" fill="hold"/>
                                        <p:tgtEl>
                                          <p:spTgt spid="8"/>
                                        </p:tgtEl>
                                        <p:attrNameLst>
                                          <p:attrName>ppt_x</p:attrName>
                                        </p:attrNameLst>
                                      </p:cBhvr>
                                      <p:tavLst>
                                        <p:tav tm="0">
                                          <p:val>
                                            <p:strVal val="#ppt_x"/>
                                          </p:val>
                                        </p:tav>
                                        <p:tav tm="100000">
                                          <p:val>
                                            <p:strVal val="#ppt_x"/>
                                          </p:val>
                                        </p:tav>
                                      </p:tavLst>
                                    </p:anim>
                                    <p:anim calcmode="lin" valueType="num">
                                      <p:cBhvr additive="base">
                                        <p:cTn id="6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9"/>
                                        </p:tgtEl>
                                        <p:attrNameLst>
                                          <p:attrName>style.visibility</p:attrName>
                                        </p:attrNameLst>
                                      </p:cBhvr>
                                      <p:to>
                                        <p:strVal val="visible"/>
                                      </p:to>
                                    </p:set>
                                    <p:animEffect transition="in" filter="fade">
                                      <p:cBhvr>
                                        <p:cTn id="70" dur="1000"/>
                                        <p:tgtEl>
                                          <p:spTgt spid="9"/>
                                        </p:tgtEl>
                                      </p:cBhvr>
                                    </p:animEffect>
                                    <p:anim calcmode="lin" valueType="num">
                                      <p:cBhvr>
                                        <p:cTn id="71" dur="1000" fill="hold"/>
                                        <p:tgtEl>
                                          <p:spTgt spid="9"/>
                                        </p:tgtEl>
                                        <p:attrNameLst>
                                          <p:attrName>ppt_x</p:attrName>
                                        </p:attrNameLst>
                                      </p:cBhvr>
                                      <p:tavLst>
                                        <p:tav tm="0">
                                          <p:val>
                                            <p:strVal val="#ppt_x"/>
                                          </p:val>
                                        </p:tav>
                                        <p:tav tm="100000">
                                          <p:val>
                                            <p:strVal val="#ppt_x"/>
                                          </p:val>
                                        </p:tav>
                                      </p:tavLst>
                                    </p:anim>
                                    <p:anim calcmode="lin" valueType="num">
                                      <p:cBhvr>
                                        <p:cTn id="7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a:t>ルーブリックをもとに練習しよう！</a:t>
            </a:r>
          </a:p>
        </p:txBody>
      </p:sp>
      <p:graphicFrame>
        <p:nvGraphicFramePr>
          <p:cNvPr id="4" name="表 3"/>
          <p:cNvGraphicFramePr>
            <a:graphicFrameLocks noGrp="1"/>
          </p:cNvGraphicFramePr>
          <p:nvPr>
            <p:extLst>
              <p:ext uri="{D42A27DB-BD31-4B8C-83A1-F6EECF244321}">
                <p14:modId xmlns:p14="http://schemas.microsoft.com/office/powerpoint/2010/main" val="426161052"/>
              </p:ext>
            </p:extLst>
          </p:nvPr>
        </p:nvGraphicFramePr>
        <p:xfrm>
          <a:off x="395536" y="1700809"/>
          <a:ext cx="8496944" cy="4695341"/>
        </p:xfrm>
        <a:graphic>
          <a:graphicData uri="http://schemas.openxmlformats.org/drawingml/2006/table">
            <a:tbl>
              <a:tblPr/>
              <a:tblGrid>
                <a:gridCol w="50405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944216">
                  <a:extLst>
                    <a:ext uri="{9D8B030D-6E8A-4147-A177-3AD203B41FA5}">
                      <a16:colId xmlns:a16="http://schemas.microsoft.com/office/drawing/2014/main" val="20003"/>
                    </a:ext>
                  </a:extLst>
                </a:gridCol>
                <a:gridCol w="2520280">
                  <a:extLst>
                    <a:ext uri="{9D8B030D-6E8A-4147-A177-3AD203B41FA5}">
                      <a16:colId xmlns:a16="http://schemas.microsoft.com/office/drawing/2014/main" val="20004"/>
                    </a:ext>
                  </a:extLst>
                </a:gridCol>
              </a:tblGrid>
              <a:tr h="580541">
                <a:tc>
                  <a:txBody>
                    <a:bodyPr/>
                    <a:lstStyle/>
                    <a:p>
                      <a:pPr algn="just">
                        <a:spcAft>
                          <a:spcPts val="0"/>
                        </a:spcAft>
                      </a:pPr>
                      <a:endParaRPr lang="en-US" sz="1800" kern="100" dirty="0">
                        <a:latin typeface="ＭＳ Ｐゴシック"/>
                        <a:ea typeface="游明朝"/>
                        <a:cs typeface="ＭＳ ゴシック"/>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a:spcAft>
                          <a:spcPts val="0"/>
                        </a:spcAft>
                      </a:pPr>
                      <a:r>
                        <a:rPr lang="ja-JP" altLang="en-US" sz="2000" kern="100" dirty="0">
                          <a:latin typeface="HGPｺﾞｼｯｸE" pitchFamily="50" charset="-128"/>
                          <a:ea typeface="HGPｺﾞｼｯｸE" pitchFamily="50" charset="-128"/>
                          <a:cs typeface="ＭＳ ゴシック"/>
                        </a:rPr>
                        <a:t>①　</a:t>
                      </a:r>
                      <a:r>
                        <a:rPr lang="ja-JP" sz="2000" kern="100" dirty="0">
                          <a:latin typeface="HGPｺﾞｼｯｸE" pitchFamily="50" charset="-128"/>
                          <a:ea typeface="HGPｺﾞｼｯｸE" pitchFamily="50" charset="-128"/>
                          <a:cs typeface="ＭＳ ゴシック"/>
                        </a:rPr>
                        <a:t>声</a:t>
                      </a:r>
                      <a:endParaRPr lang="ja-JP" sz="2000" kern="100" dirty="0">
                        <a:latin typeface="HGPｺﾞｼｯｸE" pitchFamily="50" charset="-128"/>
                        <a:ea typeface="HGPｺﾞｼｯｸE" pitchFamily="50" charset="-128"/>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pPr>
                      <a:r>
                        <a:rPr lang="ja-JP" altLang="en-US" sz="1600" kern="100" dirty="0">
                          <a:latin typeface="HGPｺﾞｼｯｸE" pitchFamily="50" charset="-128"/>
                          <a:ea typeface="HGPｺﾞｼｯｸE" pitchFamily="50" charset="-128"/>
                          <a:cs typeface="ＭＳ ゴシック"/>
                        </a:rPr>
                        <a:t>②　アイコンタクト</a:t>
                      </a:r>
                      <a:endParaRPr lang="en-US" altLang="ja-JP" sz="1600" kern="100" dirty="0">
                        <a:latin typeface="HGPｺﾞｼｯｸE" pitchFamily="50" charset="-128"/>
                        <a:ea typeface="HGPｺﾞｼｯｸE" pitchFamily="50" charset="-128"/>
                        <a:cs typeface="ＭＳ ゴシック"/>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pPr>
                      <a:r>
                        <a:rPr lang="ja-JP" altLang="en-US" sz="1600" kern="100" dirty="0">
                          <a:latin typeface="+mj-ea"/>
                          <a:ea typeface="+mj-ea"/>
                          <a:cs typeface="ＭＳ ゴシック"/>
                        </a:rPr>
                        <a:t>③　ビジュアルエイド</a:t>
                      </a:r>
                      <a:endParaRPr lang="ja-JP" sz="1600" kern="100" dirty="0">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pPr>
                      <a:r>
                        <a:rPr lang="ja-JP" altLang="en-US" sz="2000" kern="100" dirty="0">
                          <a:latin typeface="HGPｺﾞｼｯｸE" pitchFamily="50" charset="-128"/>
                          <a:ea typeface="HGPｺﾞｼｯｸE" pitchFamily="50" charset="-128"/>
                          <a:cs typeface="Times New Roman"/>
                        </a:rPr>
                        <a:t>工夫</a:t>
                      </a:r>
                      <a:endParaRPr lang="ja-JP" sz="2000" kern="100" dirty="0">
                        <a:latin typeface="HGPｺﾞｼｯｸE" pitchFamily="50" charset="-128"/>
                        <a:ea typeface="HGPｺﾞｼｯｸE" pitchFamily="50" charset="-128"/>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1294651">
                <a:tc>
                  <a:txBody>
                    <a:bodyPr/>
                    <a:lstStyle/>
                    <a:p>
                      <a:pPr algn="ctr">
                        <a:spcAft>
                          <a:spcPts val="0"/>
                        </a:spcAft>
                      </a:pPr>
                      <a:r>
                        <a:rPr lang="en-US" sz="2000" kern="100" dirty="0">
                          <a:latin typeface="+mj-ea"/>
                          <a:ea typeface="+mj-ea"/>
                          <a:cs typeface="ＭＳ ゴシック"/>
                        </a:rPr>
                        <a:t>A</a:t>
                      </a:r>
                      <a:endParaRPr lang="en-US" altLang="ja-JP" sz="2000" kern="100" dirty="0">
                        <a:latin typeface="+mj-ea"/>
                        <a:ea typeface="+mj-ea"/>
                        <a:cs typeface="ＭＳ ゴシック"/>
                      </a:endParaRPr>
                    </a:p>
                    <a:p>
                      <a:pPr algn="ctr">
                        <a:spcAft>
                          <a:spcPts val="0"/>
                        </a:spcAft>
                      </a:pPr>
                      <a:r>
                        <a:rPr lang="ja-JP" sz="2000" kern="100" dirty="0">
                          <a:latin typeface="+mj-ea"/>
                          <a:ea typeface="+mj-ea"/>
                          <a:cs typeface="ＭＳ ゴシック"/>
                        </a:rPr>
                        <a:t>５点</a:t>
                      </a:r>
                      <a:endParaRPr lang="ja-JP" sz="2000" kern="100" dirty="0">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spcAft>
                          <a:spcPts val="0"/>
                        </a:spcAft>
                      </a:pPr>
                      <a:r>
                        <a:rPr lang="ja-JP" altLang="en-US" sz="1800" kern="100" dirty="0">
                          <a:latin typeface="+mj-ea"/>
                          <a:ea typeface="+mj-ea"/>
                          <a:cs typeface="Times New Roman"/>
                        </a:rPr>
                        <a:t>聞き手に聞き取りやすいようにはっきりと大きな声で発表している。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聞き手にアイコンタクトを取りながら発表している。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話に合わせてタイミングよく写真やジェスチャーを使っている。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spcAft>
                          <a:spcPts val="0"/>
                        </a:spcAft>
                      </a:pPr>
                      <a:r>
                        <a:rPr lang="ja-JP" altLang="en-US" sz="1800" kern="100" dirty="0">
                          <a:latin typeface="+mj-ea"/>
                          <a:ea typeface="+mj-ea"/>
                          <a:cs typeface="Times New Roman"/>
                        </a:rPr>
                        <a:t>□　聞き取りやすいス　</a:t>
                      </a: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ピードで発表している。</a:t>
                      </a:r>
                      <a:endParaRPr lang="en-US" altLang="ja-JP" sz="1800" kern="100" dirty="0">
                        <a:latin typeface="+mj-ea"/>
                        <a:ea typeface="+mj-ea"/>
                        <a:cs typeface="Times New Roman"/>
                      </a:endParaRPr>
                    </a:p>
                    <a:p>
                      <a:pPr algn="just">
                        <a:spcAft>
                          <a:spcPts val="0"/>
                        </a:spcAft>
                      </a:pP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効果的な間を取</a:t>
                      </a:r>
                      <a:r>
                        <a:rPr lang="ja-JP" altLang="en-US" sz="1800" kern="100" dirty="0" err="1">
                          <a:latin typeface="+mj-ea"/>
                          <a:ea typeface="+mj-ea"/>
                          <a:cs typeface="Times New Roman"/>
                        </a:rPr>
                        <a:t>っ</a:t>
                      </a: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ている。</a:t>
                      </a:r>
                      <a:endParaRPr lang="en-US" altLang="ja-JP" sz="1800" kern="100" dirty="0">
                        <a:latin typeface="+mj-ea"/>
                        <a:ea typeface="+mj-ea"/>
                        <a:cs typeface="Times New Roman"/>
                      </a:endParaRPr>
                    </a:p>
                    <a:p>
                      <a:pPr algn="just">
                        <a:spcAft>
                          <a:spcPts val="0"/>
                        </a:spcAft>
                      </a:pP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表情が豊かである。</a:t>
                      </a:r>
                      <a:endParaRPr lang="en-US" altLang="ja-JP" sz="1800" kern="100" dirty="0">
                        <a:latin typeface="+mj-ea"/>
                        <a:ea typeface="+mj-ea"/>
                        <a:cs typeface="Times New Roman"/>
                      </a:endParaRPr>
                    </a:p>
                    <a:p>
                      <a:pPr algn="just">
                        <a:spcAft>
                          <a:spcPts val="0"/>
                        </a:spcAft>
                      </a:pP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ビジュアルエイドを</a:t>
                      </a: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指し示しながら発表し　</a:t>
                      </a: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ている。</a:t>
                      </a:r>
                      <a:endParaRPr lang="en-US" altLang="ja-JP" sz="1800" kern="100" dirty="0">
                        <a:latin typeface="+mj-ea"/>
                        <a:ea typeface="+mj-ea"/>
                        <a:cs typeface="Times New Roman"/>
                      </a:endParaRPr>
                    </a:p>
                    <a:p>
                      <a:pPr algn="just">
                        <a:spcAft>
                          <a:spcPts val="0"/>
                        </a:spcAft>
                      </a:pP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伝えたい部分を</a:t>
                      </a: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ゆっくり言ったり２回</a:t>
                      </a:r>
                      <a:endParaRPr lang="en-US" altLang="ja-JP" sz="1800" kern="100" dirty="0">
                        <a:latin typeface="+mj-ea"/>
                        <a:ea typeface="+mj-ea"/>
                        <a:cs typeface="Times New Roman"/>
                      </a:endParaRPr>
                    </a:p>
                    <a:p>
                      <a:pPr algn="dist">
                        <a:spcAft>
                          <a:spcPts val="0"/>
                        </a:spcAft>
                      </a:pPr>
                      <a:r>
                        <a:rPr lang="ja-JP" altLang="en-US" sz="1800" kern="100" dirty="0">
                          <a:latin typeface="+mj-ea"/>
                          <a:ea typeface="+mj-ea"/>
                          <a:cs typeface="Times New Roman"/>
                        </a:rPr>
                        <a:t>　繰り返したりしている。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1294651">
                <a:tc>
                  <a:txBody>
                    <a:bodyPr/>
                    <a:lstStyle/>
                    <a:p>
                      <a:pPr algn="ctr">
                        <a:spcAft>
                          <a:spcPts val="0"/>
                        </a:spcAft>
                      </a:pPr>
                      <a:r>
                        <a:rPr lang="en-US" sz="2000" kern="100" dirty="0">
                          <a:latin typeface="+mj-ea"/>
                          <a:ea typeface="+mj-ea"/>
                          <a:cs typeface="ＭＳ ゴシック"/>
                        </a:rPr>
                        <a:t>B</a:t>
                      </a:r>
                      <a:endParaRPr lang="en-US" altLang="ja-JP" sz="2000" kern="100" dirty="0">
                        <a:latin typeface="+mj-ea"/>
                        <a:ea typeface="+mj-ea"/>
                        <a:cs typeface="ＭＳ ゴシック"/>
                      </a:endParaRPr>
                    </a:p>
                    <a:p>
                      <a:pPr algn="ctr">
                        <a:spcAft>
                          <a:spcPts val="0"/>
                        </a:spcAft>
                      </a:pPr>
                      <a:r>
                        <a:rPr lang="ja-JP" sz="2000" kern="100" dirty="0">
                          <a:latin typeface="+mj-ea"/>
                          <a:ea typeface="+mj-ea"/>
                          <a:cs typeface="ＭＳ ゴシック"/>
                        </a:rPr>
                        <a:t>３点</a:t>
                      </a:r>
                      <a:endParaRPr lang="ja-JP" sz="2000" kern="100" dirty="0">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spcAft>
                          <a:spcPts val="0"/>
                        </a:spcAft>
                      </a:pPr>
                      <a:r>
                        <a:rPr lang="ja-JP" altLang="en-US" sz="1800" kern="100" dirty="0">
                          <a:latin typeface="+mj-ea"/>
                          <a:ea typeface="+mj-ea"/>
                          <a:cs typeface="Times New Roman"/>
                        </a:rPr>
                        <a:t>時々聞き取りにくい声で発表している。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時々原稿に目を落としながら発表している。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写真やジェスチャーを使っている。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just">
                        <a:spcAft>
                          <a:spcPts val="0"/>
                        </a:spcAft>
                      </a:pP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1294651">
                <a:tc>
                  <a:txBody>
                    <a:bodyPr/>
                    <a:lstStyle/>
                    <a:p>
                      <a:pPr algn="ctr">
                        <a:spcAft>
                          <a:spcPts val="0"/>
                        </a:spcAft>
                      </a:pPr>
                      <a:r>
                        <a:rPr lang="en-US" sz="2000" kern="100" dirty="0">
                          <a:latin typeface="+mj-ea"/>
                          <a:ea typeface="+mj-ea"/>
                          <a:cs typeface="ＭＳ ゴシック"/>
                        </a:rPr>
                        <a:t>C</a:t>
                      </a:r>
                      <a:endParaRPr lang="en-US" altLang="ja-JP" sz="2000" kern="100" dirty="0">
                        <a:latin typeface="+mj-ea"/>
                        <a:ea typeface="+mj-ea"/>
                        <a:cs typeface="ＭＳ ゴシック"/>
                      </a:endParaRPr>
                    </a:p>
                    <a:p>
                      <a:pPr algn="ctr">
                        <a:spcAft>
                          <a:spcPts val="0"/>
                        </a:spcAft>
                      </a:pPr>
                      <a:r>
                        <a:rPr lang="ja-JP" sz="2000" kern="100" dirty="0">
                          <a:latin typeface="+mj-ea"/>
                          <a:ea typeface="+mj-ea"/>
                          <a:cs typeface="ＭＳ ゴシック"/>
                        </a:rPr>
                        <a:t>１点</a:t>
                      </a:r>
                      <a:endParaRPr lang="ja-JP" sz="2000" kern="100" dirty="0">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spcAft>
                          <a:spcPts val="0"/>
                        </a:spcAft>
                      </a:pPr>
                      <a:r>
                        <a:rPr lang="ja-JP" altLang="en-US" sz="1800" kern="100" dirty="0">
                          <a:latin typeface="+mj-ea"/>
                          <a:ea typeface="+mj-ea"/>
                          <a:cs typeface="Times New Roman"/>
                        </a:rPr>
                        <a:t>聞き取りにくい声で発表している。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原稿を読んでいる。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写真やジェスチャーを使っていない。</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just">
                        <a:spcAft>
                          <a:spcPts val="0"/>
                        </a:spcAft>
                      </a:pP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419345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中間発表会の手順</a:t>
            </a:r>
          </a:p>
        </p:txBody>
      </p:sp>
      <p:sp>
        <p:nvSpPr>
          <p:cNvPr id="3" name="コンテンツ プレースホルダ 2"/>
          <p:cNvSpPr>
            <a:spLocks noGrp="1"/>
          </p:cNvSpPr>
          <p:nvPr>
            <p:ph sz="quarter" idx="1"/>
          </p:nvPr>
        </p:nvSpPr>
        <p:spPr>
          <a:xfrm>
            <a:off x="251520" y="1866528"/>
            <a:ext cx="8514528" cy="3124944"/>
          </a:xfrm>
        </p:spPr>
        <p:txBody>
          <a:bodyPr>
            <a:normAutofit fontScale="92500"/>
          </a:bodyPr>
          <a:lstStyle/>
          <a:p>
            <a:pPr>
              <a:buNone/>
            </a:pPr>
            <a:r>
              <a:rPr kumimoji="1" lang="ja-JP" altLang="en-US" dirty="0">
                <a:solidFill>
                  <a:schemeClr val="accent2"/>
                </a:solidFill>
              </a:rPr>
              <a:t>１</a:t>
            </a:r>
            <a:r>
              <a:rPr kumimoji="1" lang="ja-JP" altLang="en-US" dirty="0"/>
              <a:t>　じゃんけんをして勝った人から時計まわりに発表する。</a:t>
            </a:r>
            <a:endParaRPr kumimoji="1" lang="en-US" altLang="ja-JP" dirty="0"/>
          </a:p>
          <a:p>
            <a:pPr>
              <a:buNone/>
            </a:pPr>
            <a:r>
              <a:rPr lang="ja-JP" altLang="en-US" dirty="0">
                <a:solidFill>
                  <a:schemeClr val="accent2"/>
                </a:solidFill>
              </a:rPr>
              <a:t>２</a:t>
            </a:r>
            <a:r>
              <a:rPr lang="ja-JP" altLang="en-US" dirty="0"/>
              <a:t>　１番目が発表する。</a:t>
            </a:r>
            <a:r>
              <a:rPr lang="en-US" altLang="ja-JP" dirty="0"/>
              <a:t>【</a:t>
            </a:r>
            <a:r>
              <a:rPr lang="ja-JP" altLang="en-US" dirty="0"/>
              <a:t>１分</a:t>
            </a:r>
            <a:r>
              <a:rPr lang="en-US" altLang="ja-JP" dirty="0"/>
              <a:t>】</a:t>
            </a:r>
          </a:p>
          <a:p>
            <a:pPr>
              <a:buNone/>
            </a:pPr>
            <a:r>
              <a:rPr kumimoji="1" lang="ja-JP" altLang="en-US" dirty="0">
                <a:solidFill>
                  <a:schemeClr val="accent2"/>
                </a:solidFill>
              </a:rPr>
              <a:t>３</a:t>
            </a:r>
            <a:r>
              <a:rPr kumimoji="1" lang="ja-JP" altLang="en-US" dirty="0"/>
              <a:t>　１番目の発表が終わったら、聞き手は順番にコメントや質問をする。</a:t>
            </a:r>
            <a:r>
              <a:rPr kumimoji="1" lang="en-US" altLang="ja-JP" dirty="0"/>
              <a:t>【</a:t>
            </a:r>
            <a:r>
              <a:rPr kumimoji="1" lang="ja-JP" altLang="en-US" dirty="0"/>
              <a:t>２分</a:t>
            </a:r>
            <a:r>
              <a:rPr kumimoji="1" lang="en-US" altLang="ja-JP" dirty="0"/>
              <a:t>】</a:t>
            </a:r>
          </a:p>
          <a:p>
            <a:pPr>
              <a:buNone/>
            </a:pPr>
            <a:r>
              <a:rPr kumimoji="1" lang="ja-JP" altLang="en-US" dirty="0">
                <a:solidFill>
                  <a:schemeClr val="accent2"/>
                </a:solidFill>
              </a:rPr>
              <a:t>４　</a:t>
            </a:r>
            <a:r>
              <a:rPr kumimoji="1" lang="ja-JP" altLang="en-US" dirty="0"/>
              <a:t>中間発表会評価シートに記入する。</a:t>
            </a:r>
            <a:r>
              <a:rPr kumimoji="1" lang="en-US" altLang="ja-JP" dirty="0"/>
              <a:t>【</a:t>
            </a:r>
            <a:r>
              <a:rPr kumimoji="1" lang="ja-JP" altLang="en-US" dirty="0"/>
              <a:t>２分</a:t>
            </a:r>
            <a:r>
              <a:rPr kumimoji="1" lang="en-US" altLang="ja-JP" dirty="0"/>
              <a:t>】</a:t>
            </a:r>
          </a:p>
          <a:p>
            <a:pPr>
              <a:buNone/>
            </a:pPr>
            <a:r>
              <a:rPr lang="ja-JP" altLang="en-US" dirty="0">
                <a:solidFill>
                  <a:schemeClr val="accent2"/>
                </a:solidFill>
              </a:rPr>
              <a:t>５</a:t>
            </a:r>
            <a:r>
              <a:rPr lang="ja-JP" altLang="en-US" dirty="0"/>
              <a:t>　同じ手順でグループ全員が発表する。</a:t>
            </a:r>
            <a:endParaRPr kumimoji="1" lang="ja-JP" altLang="en-US" dirty="0"/>
          </a:p>
        </p:txBody>
      </p:sp>
      <p:sp>
        <p:nvSpPr>
          <p:cNvPr id="4" name="メモ 3"/>
          <p:cNvSpPr/>
          <p:nvPr/>
        </p:nvSpPr>
        <p:spPr>
          <a:xfrm>
            <a:off x="899592" y="5157192"/>
            <a:ext cx="7344816" cy="1296144"/>
          </a:xfrm>
          <a:prstGeom prst="foldedCorner">
            <a:avLst/>
          </a:prstGeom>
          <a:ln w="38100"/>
        </p:spPr>
        <p:style>
          <a:lnRef idx="2">
            <a:schemeClr val="accent5"/>
          </a:lnRef>
          <a:fillRef idx="1">
            <a:schemeClr val="lt1"/>
          </a:fillRef>
          <a:effectRef idx="0">
            <a:schemeClr val="accent5"/>
          </a:effectRef>
          <a:fontRef idx="minor">
            <a:schemeClr val="dk1"/>
          </a:fontRef>
        </p:style>
        <p:txBody>
          <a:bodyPr rtlCol="0" anchor="ctr"/>
          <a:lstStyle/>
          <a:p>
            <a:r>
              <a:rPr kumimoji="1" lang="ja-JP" altLang="en-US" dirty="0"/>
              <a:t>約束　</a:t>
            </a:r>
            <a:endParaRPr kumimoji="1" lang="en-US" altLang="ja-JP" dirty="0"/>
          </a:p>
          <a:p>
            <a:r>
              <a:rPr lang="ja-JP" altLang="en-US" dirty="0"/>
              <a:t>①　</a:t>
            </a:r>
            <a:r>
              <a:rPr kumimoji="1" lang="ja-JP" altLang="en-US" dirty="0"/>
              <a:t>発表をあたたかく聞きましょう。</a:t>
            </a:r>
            <a:endParaRPr kumimoji="1" lang="en-US" altLang="ja-JP" dirty="0"/>
          </a:p>
          <a:p>
            <a:r>
              <a:rPr lang="ja-JP" altLang="en-US" dirty="0"/>
              <a:t>②　発表が終わったら拍手をしましょう。</a:t>
            </a:r>
            <a:endParaRPr lang="en-US" altLang="ja-JP" dirty="0"/>
          </a:p>
          <a:p>
            <a:r>
              <a:rPr kumimoji="1" lang="ja-JP" altLang="en-US" dirty="0"/>
              <a:t>③　発表のレベルアップができるようなコメントを評価シートに書きましょう。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中間発表会評価シートの書き方</a:t>
            </a:r>
          </a:p>
        </p:txBody>
      </p:sp>
      <p:graphicFrame>
        <p:nvGraphicFramePr>
          <p:cNvPr id="4" name="表 3"/>
          <p:cNvGraphicFramePr>
            <a:graphicFrameLocks noGrp="1"/>
          </p:cNvGraphicFramePr>
          <p:nvPr>
            <p:extLst>
              <p:ext uri="{D42A27DB-BD31-4B8C-83A1-F6EECF244321}">
                <p14:modId xmlns:p14="http://schemas.microsoft.com/office/powerpoint/2010/main" val="4219553498"/>
              </p:ext>
            </p:extLst>
          </p:nvPr>
        </p:nvGraphicFramePr>
        <p:xfrm>
          <a:off x="303478" y="2924944"/>
          <a:ext cx="8352925" cy="3024338"/>
        </p:xfrm>
        <a:graphic>
          <a:graphicData uri="http://schemas.openxmlformats.org/drawingml/2006/table">
            <a:tbl>
              <a:tblPr/>
              <a:tblGrid>
                <a:gridCol w="1100170">
                  <a:extLst>
                    <a:ext uri="{9D8B030D-6E8A-4147-A177-3AD203B41FA5}">
                      <a16:colId xmlns:a16="http://schemas.microsoft.com/office/drawing/2014/main" val="20000"/>
                    </a:ext>
                  </a:extLst>
                </a:gridCol>
                <a:gridCol w="1392155">
                  <a:extLst>
                    <a:ext uri="{9D8B030D-6E8A-4147-A177-3AD203B41FA5}">
                      <a16:colId xmlns:a16="http://schemas.microsoft.com/office/drawing/2014/main" val="20001"/>
                    </a:ext>
                  </a:extLst>
                </a:gridCol>
                <a:gridCol w="1392155">
                  <a:extLst>
                    <a:ext uri="{9D8B030D-6E8A-4147-A177-3AD203B41FA5}">
                      <a16:colId xmlns:a16="http://schemas.microsoft.com/office/drawing/2014/main" val="20002"/>
                    </a:ext>
                  </a:extLst>
                </a:gridCol>
                <a:gridCol w="1392155">
                  <a:extLst>
                    <a:ext uri="{9D8B030D-6E8A-4147-A177-3AD203B41FA5}">
                      <a16:colId xmlns:a16="http://schemas.microsoft.com/office/drawing/2014/main" val="20003"/>
                    </a:ext>
                  </a:extLst>
                </a:gridCol>
                <a:gridCol w="1944215">
                  <a:extLst>
                    <a:ext uri="{9D8B030D-6E8A-4147-A177-3AD203B41FA5}">
                      <a16:colId xmlns:a16="http://schemas.microsoft.com/office/drawing/2014/main" val="3566243911"/>
                    </a:ext>
                  </a:extLst>
                </a:gridCol>
                <a:gridCol w="1132075">
                  <a:extLst>
                    <a:ext uri="{9D8B030D-6E8A-4147-A177-3AD203B41FA5}">
                      <a16:colId xmlns:a16="http://schemas.microsoft.com/office/drawing/2014/main" val="20004"/>
                    </a:ext>
                  </a:extLst>
                </a:gridCol>
              </a:tblGrid>
              <a:tr h="733824">
                <a:tc>
                  <a:txBody>
                    <a:bodyPr/>
                    <a:lstStyle/>
                    <a:p>
                      <a:pPr algn="ctr">
                        <a:spcAft>
                          <a:spcPts val="0"/>
                        </a:spcAft>
                      </a:pPr>
                      <a:r>
                        <a:rPr lang="ja-JP" sz="2000" b="1" kern="100" dirty="0">
                          <a:latin typeface="+mj-ea"/>
                          <a:ea typeface="+mj-ea"/>
                          <a:cs typeface="Times New Roman"/>
                        </a:rPr>
                        <a:t>観点</a:t>
                      </a:r>
                      <a:endParaRPr lang="ja-JP" sz="2000" kern="100" dirty="0">
                        <a:latin typeface="+mj-ea"/>
                        <a:ea typeface="+mj-ea"/>
                        <a:cs typeface="Times New Roman"/>
                      </a:endParaRPr>
                    </a:p>
                  </a:txBody>
                  <a:tcPr marL="62122" marR="6212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ja-JP" sz="2000" b="1" kern="100" dirty="0">
                          <a:latin typeface="+mj-ea"/>
                          <a:ea typeface="+mj-ea"/>
                          <a:cs typeface="Times New Roman"/>
                        </a:rPr>
                        <a:t>声</a:t>
                      </a:r>
                      <a:endParaRPr lang="ja-JP" sz="2000" kern="100" dirty="0">
                        <a:latin typeface="+mj-ea"/>
                        <a:ea typeface="+mj-ea"/>
                        <a:cs typeface="Times New Roman"/>
                      </a:endParaRPr>
                    </a:p>
                  </a:txBody>
                  <a:tcPr marL="62122" marR="6212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600" b="1" kern="100" dirty="0">
                          <a:latin typeface="+mj-ea"/>
                          <a:ea typeface="+mj-ea"/>
                          <a:cs typeface="Times New Roman"/>
                        </a:rPr>
                        <a:t>アイコンタクト</a:t>
                      </a:r>
                      <a:endParaRPr lang="en-US" altLang="ja-JP" sz="1600" b="1" kern="100" dirty="0">
                        <a:latin typeface="+mj-ea"/>
                        <a:ea typeface="+mj-ea"/>
                        <a:cs typeface="Times New Roman"/>
                      </a:endParaRPr>
                    </a:p>
                  </a:txBody>
                  <a:tcPr marL="62122" marR="621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400" kern="100" dirty="0">
                          <a:latin typeface="+mj-ea"/>
                          <a:ea typeface="+mj-ea"/>
                          <a:cs typeface="Times New Roman"/>
                        </a:rPr>
                        <a:t>ビジュアルエイド</a:t>
                      </a:r>
                      <a:r>
                        <a:rPr lang="en-US" altLang="ja-JP" sz="1400" kern="100" dirty="0">
                          <a:latin typeface="+mj-ea"/>
                          <a:ea typeface="+mj-ea"/>
                          <a:cs typeface="Times New Roman"/>
                        </a:rPr>
                        <a:t> </a:t>
                      </a:r>
                      <a:endParaRPr lang="ja-JP" sz="1400" kern="100" dirty="0">
                        <a:latin typeface="+mj-ea"/>
                        <a:ea typeface="+mj-ea"/>
                        <a:cs typeface="Times New Roman"/>
                      </a:endParaRPr>
                    </a:p>
                  </a:txBody>
                  <a:tcPr marL="62122" marR="621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mj-ea"/>
                          <a:ea typeface="+mj-ea"/>
                          <a:cs typeface="Times New Roman"/>
                        </a:rPr>
                        <a:t>工夫</a:t>
                      </a:r>
                      <a:endParaRPr lang="ja-JP" sz="2000" kern="100" dirty="0">
                        <a:latin typeface="+mj-ea"/>
                        <a:ea typeface="+mj-ea"/>
                        <a:cs typeface="Times New Roman"/>
                      </a:endParaRPr>
                    </a:p>
                  </a:txBody>
                  <a:tcPr marL="62122" marR="621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ja-JP" sz="2000" b="1" kern="100" dirty="0">
                          <a:latin typeface="+mj-ea"/>
                          <a:ea typeface="+mj-ea"/>
                          <a:cs typeface="Times New Roman"/>
                        </a:rPr>
                        <a:t>合計</a:t>
                      </a:r>
                      <a:endParaRPr lang="ja-JP" sz="2000" kern="100" dirty="0">
                        <a:latin typeface="+mj-ea"/>
                        <a:ea typeface="+mj-ea"/>
                        <a:cs typeface="Times New Roman"/>
                      </a:endParaRPr>
                    </a:p>
                  </a:txBody>
                  <a:tcPr marL="62122" marR="621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77768">
                <a:tc>
                  <a:txBody>
                    <a:bodyPr/>
                    <a:lstStyle/>
                    <a:p>
                      <a:pPr algn="ctr">
                        <a:spcAft>
                          <a:spcPts val="0"/>
                        </a:spcAft>
                      </a:pPr>
                      <a:r>
                        <a:rPr lang="ja-JP" sz="2000" b="1" kern="100" dirty="0">
                          <a:latin typeface="+mj-ea"/>
                          <a:ea typeface="+mj-ea"/>
                          <a:cs typeface="Times New Roman"/>
                        </a:rPr>
                        <a:t>点数</a:t>
                      </a:r>
                      <a:endParaRPr lang="ja-JP" sz="2000" kern="100" dirty="0">
                        <a:latin typeface="+mj-ea"/>
                        <a:ea typeface="+mj-ea"/>
                        <a:cs typeface="Times New Roman"/>
                      </a:endParaRPr>
                    </a:p>
                  </a:txBody>
                  <a:tcPr marL="62122" marR="6212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spcAft>
                          <a:spcPts val="0"/>
                        </a:spcAft>
                      </a:pPr>
                      <a:r>
                        <a:rPr lang="ja-JP" altLang="en-US" sz="1600" b="1" kern="100" dirty="0">
                          <a:latin typeface="+mj-ea"/>
                          <a:ea typeface="+mj-ea"/>
                          <a:cs typeface="Times New Roman"/>
                        </a:rPr>
                        <a:t>５ ・ ３ ・ １ </a:t>
                      </a:r>
                      <a:r>
                        <a:rPr lang="ja-JP" sz="1600" b="1" kern="100" dirty="0">
                          <a:latin typeface="+mj-ea"/>
                          <a:ea typeface="+mj-ea"/>
                          <a:cs typeface="Times New Roman"/>
                        </a:rPr>
                        <a:t>点</a:t>
                      </a:r>
                      <a:endParaRPr lang="ja-JP" sz="1600" kern="100" dirty="0">
                        <a:latin typeface="+mj-ea"/>
                        <a:ea typeface="+mj-ea"/>
                        <a:cs typeface="Times New Roman"/>
                      </a:endParaRPr>
                    </a:p>
                  </a:txBody>
                  <a:tcPr marL="62122" marR="6212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spcAft>
                          <a:spcPts val="0"/>
                        </a:spcAft>
                      </a:pPr>
                      <a:r>
                        <a:rPr kumimoji="1" lang="ja-JP" altLang="en-US" sz="1600" b="1" kern="100" dirty="0">
                          <a:solidFill>
                            <a:schemeClr val="tx1"/>
                          </a:solidFill>
                          <a:latin typeface="+mj-ea"/>
                          <a:ea typeface="+mn-ea"/>
                          <a:cs typeface="Times New Roman"/>
                        </a:rPr>
                        <a:t>５ ・ ３ ・ １ </a:t>
                      </a:r>
                      <a:r>
                        <a:rPr lang="ja-JP" sz="1600" b="1" kern="100" dirty="0">
                          <a:latin typeface="+mj-ea"/>
                          <a:ea typeface="+mj-ea"/>
                          <a:cs typeface="Times New Roman"/>
                        </a:rPr>
                        <a:t>点</a:t>
                      </a:r>
                      <a:endParaRPr lang="ja-JP" sz="1600" kern="100" dirty="0">
                        <a:latin typeface="+mj-ea"/>
                        <a:ea typeface="+mj-ea"/>
                        <a:cs typeface="Times New Roman"/>
                      </a:endParaRPr>
                    </a:p>
                  </a:txBody>
                  <a:tcPr marL="62122" marR="621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spcAft>
                          <a:spcPts val="0"/>
                        </a:spcAft>
                      </a:pPr>
                      <a:r>
                        <a:rPr kumimoji="1" lang="ja-JP" altLang="en-US" sz="1600" b="1" kern="100" dirty="0">
                          <a:solidFill>
                            <a:schemeClr val="tx1"/>
                          </a:solidFill>
                          <a:latin typeface="+mj-ea"/>
                          <a:ea typeface="+mn-ea"/>
                          <a:cs typeface="Times New Roman"/>
                        </a:rPr>
                        <a:t>５ ・ ３ ・ １ </a:t>
                      </a:r>
                      <a:r>
                        <a:rPr lang="ja-JP" sz="1600" b="1" kern="100" dirty="0">
                          <a:latin typeface="+mj-ea"/>
                          <a:ea typeface="+mj-ea"/>
                          <a:cs typeface="Times New Roman"/>
                        </a:rPr>
                        <a:t>点</a:t>
                      </a:r>
                      <a:endParaRPr lang="ja-JP" sz="1600" kern="100" dirty="0">
                        <a:latin typeface="+mj-ea"/>
                        <a:ea typeface="+mj-ea"/>
                        <a:cs typeface="Times New Roman"/>
                      </a:endParaRPr>
                    </a:p>
                  </a:txBody>
                  <a:tcPr marL="62122" marR="621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spcAft>
                          <a:spcPts val="0"/>
                        </a:spcAft>
                      </a:pPr>
                      <a:r>
                        <a:rPr lang="en-US" altLang="ja-JP" sz="2000" kern="100" dirty="0">
                          <a:latin typeface="+mj-ea"/>
                          <a:ea typeface="+mj-ea"/>
                          <a:cs typeface="Times New Roman"/>
                        </a:rPr>
                        <a:t>5</a:t>
                      </a:r>
                      <a:r>
                        <a:rPr lang="ja-JP" altLang="en-US" sz="2000" kern="100" dirty="0">
                          <a:latin typeface="+mj-ea"/>
                          <a:ea typeface="+mj-ea"/>
                          <a:cs typeface="Times New Roman"/>
                        </a:rPr>
                        <a:t>・</a:t>
                      </a:r>
                      <a:r>
                        <a:rPr lang="en-US" altLang="ja-JP" sz="2000" kern="100" dirty="0">
                          <a:latin typeface="+mj-ea"/>
                          <a:ea typeface="+mj-ea"/>
                          <a:cs typeface="Times New Roman"/>
                        </a:rPr>
                        <a:t>4</a:t>
                      </a:r>
                      <a:r>
                        <a:rPr lang="ja-JP" altLang="en-US" sz="2000" kern="100" dirty="0">
                          <a:latin typeface="+mj-ea"/>
                          <a:ea typeface="+mj-ea"/>
                          <a:cs typeface="Times New Roman"/>
                        </a:rPr>
                        <a:t>・</a:t>
                      </a:r>
                      <a:r>
                        <a:rPr lang="en-US" altLang="ja-JP" sz="2000" kern="100" dirty="0">
                          <a:latin typeface="+mj-ea"/>
                          <a:ea typeface="+mj-ea"/>
                          <a:cs typeface="Times New Roman"/>
                        </a:rPr>
                        <a:t>3</a:t>
                      </a:r>
                      <a:r>
                        <a:rPr lang="ja-JP" altLang="en-US" sz="2000" kern="100" dirty="0">
                          <a:latin typeface="+mj-ea"/>
                          <a:ea typeface="+mj-ea"/>
                          <a:cs typeface="Times New Roman"/>
                        </a:rPr>
                        <a:t>・</a:t>
                      </a:r>
                      <a:r>
                        <a:rPr lang="en-US" altLang="ja-JP" sz="2000" kern="100" dirty="0">
                          <a:latin typeface="+mj-ea"/>
                          <a:ea typeface="+mj-ea"/>
                          <a:cs typeface="Times New Roman"/>
                        </a:rPr>
                        <a:t>2</a:t>
                      </a:r>
                      <a:r>
                        <a:rPr lang="ja-JP" altLang="en-US" sz="2000" kern="100" dirty="0">
                          <a:latin typeface="+mj-ea"/>
                          <a:ea typeface="+mj-ea"/>
                          <a:cs typeface="Times New Roman"/>
                        </a:rPr>
                        <a:t>・</a:t>
                      </a:r>
                      <a:r>
                        <a:rPr lang="en-US" altLang="ja-JP" sz="2000" kern="100" dirty="0">
                          <a:latin typeface="+mj-ea"/>
                          <a:ea typeface="+mj-ea"/>
                          <a:cs typeface="Times New Roman"/>
                        </a:rPr>
                        <a:t>1</a:t>
                      </a:r>
                      <a:r>
                        <a:rPr lang="ja-JP" altLang="en-US" sz="2000" kern="100" dirty="0">
                          <a:latin typeface="+mj-ea"/>
                          <a:ea typeface="+mj-ea"/>
                          <a:cs typeface="Times New Roman"/>
                        </a:rPr>
                        <a:t>・</a:t>
                      </a:r>
                      <a:r>
                        <a:rPr lang="en-US" altLang="ja-JP" sz="2000" kern="100" dirty="0">
                          <a:latin typeface="+mj-ea"/>
                          <a:ea typeface="+mj-ea"/>
                          <a:cs typeface="Times New Roman"/>
                        </a:rPr>
                        <a:t>0</a:t>
                      </a:r>
                      <a:r>
                        <a:rPr lang="ja-JP" altLang="en-US" sz="2000" kern="100" dirty="0">
                          <a:latin typeface="+mj-ea"/>
                          <a:ea typeface="+mj-ea"/>
                          <a:cs typeface="Times New Roman"/>
                        </a:rPr>
                        <a:t>点</a:t>
                      </a:r>
                      <a:endParaRPr lang="ja-JP" sz="2000" kern="100" dirty="0">
                        <a:latin typeface="+mj-ea"/>
                        <a:ea typeface="+mj-ea"/>
                        <a:cs typeface="Times New Roman"/>
                      </a:endParaRPr>
                    </a:p>
                  </a:txBody>
                  <a:tcPr marL="62122" marR="621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spcAft>
                          <a:spcPts val="0"/>
                        </a:spcAft>
                      </a:pPr>
                      <a:r>
                        <a:rPr lang="ja-JP" sz="2000" b="1" kern="100" dirty="0">
                          <a:latin typeface="+mj-ea"/>
                          <a:ea typeface="+mj-ea"/>
                          <a:cs typeface="Times New Roman"/>
                        </a:rPr>
                        <a:t>点</a:t>
                      </a:r>
                      <a:endParaRPr lang="ja-JP" sz="2000" kern="100" dirty="0">
                        <a:latin typeface="+mj-ea"/>
                        <a:ea typeface="+mj-ea"/>
                        <a:cs typeface="Times New Roman"/>
                      </a:endParaRPr>
                    </a:p>
                  </a:txBody>
                  <a:tcPr marL="62122" marR="621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12746">
                <a:tc>
                  <a:txBody>
                    <a:bodyPr/>
                    <a:lstStyle/>
                    <a:p>
                      <a:pPr algn="ctr">
                        <a:spcAft>
                          <a:spcPts val="0"/>
                        </a:spcAft>
                      </a:pPr>
                      <a:r>
                        <a:rPr lang="ja-JP" sz="2000" b="1" kern="100" dirty="0">
                          <a:latin typeface="+mj-ea"/>
                          <a:ea typeface="+mj-ea"/>
                          <a:cs typeface="Times New Roman"/>
                        </a:rPr>
                        <a:t>コメント</a:t>
                      </a:r>
                      <a:endParaRPr lang="ja-JP" sz="2000" kern="100" dirty="0">
                        <a:latin typeface="+mj-ea"/>
                        <a:ea typeface="+mj-ea"/>
                        <a:cs typeface="Times New Roman"/>
                      </a:endParaRPr>
                    </a:p>
                  </a:txBody>
                  <a:tcPr marL="62122" marR="6212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5">
                  <a:txBody>
                    <a:bodyPr/>
                    <a:lstStyle/>
                    <a:p>
                      <a:pPr algn="just">
                        <a:spcAft>
                          <a:spcPts val="0"/>
                        </a:spcAft>
                      </a:pPr>
                      <a:r>
                        <a:rPr lang="ja-JP" sz="2000" b="1" u="dotted" kern="100" dirty="0">
                          <a:latin typeface="+mj-ea"/>
                          <a:ea typeface="+mj-ea"/>
                          <a:cs typeface="Times New Roman"/>
                        </a:rPr>
                        <a:t>◎良かったところ：</a:t>
                      </a:r>
                      <a:r>
                        <a:rPr lang="ja-JP" altLang="en-US" sz="2000" b="1" u="sng" kern="100" dirty="0">
                          <a:latin typeface="+mj-ea"/>
                          <a:ea typeface="+mj-ea"/>
                          <a:cs typeface="Times New Roman"/>
                        </a:rPr>
                        <a:t>　　　　　　</a:t>
                      </a:r>
                      <a:r>
                        <a:rPr lang="ja-JP" sz="2000" b="1" u="dotted" kern="100" dirty="0">
                          <a:latin typeface="+mj-ea"/>
                          <a:ea typeface="+mj-ea"/>
                          <a:cs typeface="Times New Roman"/>
                        </a:rPr>
                        <a:t>　　　　　　　　　　　　　　　　　　　　　　　　　　　　　　　　　　　　　　　　　　　</a:t>
                      </a:r>
                      <a:endParaRPr lang="ja-JP" sz="2000" kern="100" dirty="0">
                        <a:latin typeface="+mj-ea"/>
                        <a:ea typeface="+mj-ea"/>
                        <a:cs typeface="Times New Roman"/>
                      </a:endParaRPr>
                    </a:p>
                    <a:p>
                      <a:pPr algn="just">
                        <a:spcAft>
                          <a:spcPts val="0"/>
                        </a:spcAft>
                      </a:pPr>
                      <a:r>
                        <a:rPr lang="ja-JP" sz="2000" b="1" u="dotted" kern="100" dirty="0">
                          <a:latin typeface="+mj-ea"/>
                          <a:ea typeface="+mj-ea"/>
                          <a:cs typeface="Times New Roman"/>
                        </a:rPr>
                        <a:t>　　　　　　　　　　　　　　　　　　　　　　　　　　　　　　　　　　　　　　　　　　　　</a:t>
                      </a:r>
                      <a:endParaRPr lang="ja-JP" sz="2000" kern="100" dirty="0">
                        <a:latin typeface="+mj-ea"/>
                        <a:ea typeface="+mj-ea"/>
                        <a:cs typeface="Times New Roman"/>
                      </a:endParaRPr>
                    </a:p>
                    <a:p>
                      <a:pPr algn="just">
                        <a:spcAft>
                          <a:spcPts val="0"/>
                        </a:spcAft>
                      </a:pPr>
                      <a:r>
                        <a:rPr lang="ja-JP" sz="2000" b="1" u="dotted" kern="100" dirty="0">
                          <a:latin typeface="+mj-ea"/>
                          <a:ea typeface="+mj-ea"/>
                          <a:cs typeface="Times New Roman"/>
                        </a:rPr>
                        <a:t>△もっと伸ばせるところ：　　　　　　　　　　　　　　　　　　　　　　　　　　　　　　　　　　　　　　　　　　　</a:t>
                      </a:r>
                      <a:endParaRPr lang="ja-JP" sz="2000" kern="100" dirty="0">
                        <a:latin typeface="+mj-ea"/>
                        <a:ea typeface="+mj-ea"/>
                        <a:cs typeface="Times New Roman"/>
                      </a:endParaRPr>
                    </a:p>
                  </a:txBody>
                  <a:tcPr marL="62122" marR="62122"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
        <p:nvSpPr>
          <p:cNvPr id="5" name="角丸四角形吹き出し 4"/>
          <p:cNvSpPr/>
          <p:nvPr/>
        </p:nvSpPr>
        <p:spPr>
          <a:xfrm>
            <a:off x="303478" y="1682896"/>
            <a:ext cx="3764466" cy="1116704"/>
          </a:xfrm>
          <a:prstGeom prst="wedgeRoundRectCallout">
            <a:avLst>
              <a:gd name="adj1" fmla="val -1112"/>
              <a:gd name="adj2" fmla="val 86622"/>
              <a:gd name="adj3" fmla="val 16667"/>
            </a:avLst>
          </a:prstGeom>
          <a:solidFill>
            <a:schemeClr val="accent4">
              <a:lumMod val="60000"/>
              <a:lumOff val="40000"/>
            </a:schemeClr>
          </a:solidFill>
          <a:ln>
            <a:solidFill>
              <a:srgbClr val="00B0F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kumimoji="1" lang="ja-JP" altLang="en-US" sz="2000" dirty="0"/>
              <a:t>声・視線・</a:t>
            </a:r>
            <a:r>
              <a:rPr kumimoji="1" lang="en-US" altLang="ja-JP" sz="2800" dirty="0"/>
              <a:t>visual aids</a:t>
            </a:r>
            <a:r>
              <a:rPr kumimoji="1" lang="ja-JP" altLang="en-US" sz="2000" dirty="0"/>
              <a:t>は</a:t>
            </a:r>
            <a:r>
              <a:rPr lang="ja-JP" altLang="en-US" sz="2000" dirty="0"/>
              <a:t>それぞれ５点・３点・１点で採点します</a:t>
            </a:r>
            <a:r>
              <a:rPr lang="ja-JP" altLang="en-US" dirty="0"/>
              <a:t>。</a:t>
            </a:r>
            <a:endParaRPr lang="en-US" altLang="ja-JP" dirty="0"/>
          </a:p>
          <a:p>
            <a:r>
              <a:rPr lang="ja-JP" altLang="en-US" dirty="0"/>
              <a:t>○でかこみましょう！</a:t>
            </a:r>
            <a:endParaRPr kumimoji="1" lang="ja-JP" altLang="en-US" dirty="0"/>
          </a:p>
        </p:txBody>
      </p:sp>
      <p:sp>
        <p:nvSpPr>
          <p:cNvPr id="6" name="角丸四角形吹き出し 5"/>
          <p:cNvSpPr/>
          <p:nvPr/>
        </p:nvSpPr>
        <p:spPr>
          <a:xfrm>
            <a:off x="5549824" y="4266412"/>
            <a:ext cx="3096344" cy="628992"/>
          </a:xfrm>
          <a:prstGeom prst="wedgeRoundRectCallout">
            <a:avLst>
              <a:gd name="adj1" fmla="val 37872"/>
              <a:gd name="adj2" fmla="val -106564"/>
              <a:gd name="adj3" fmla="val 16667"/>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ja-JP" altLang="en-US" sz="2000" dirty="0"/>
              <a:t>得点の合計点を書きます。</a:t>
            </a:r>
            <a:endParaRPr kumimoji="1" lang="ja-JP" altLang="en-US" sz="2000" dirty="0"/>
          </a:p>
        </p:txBody>
      </p:sp>
      <p:sp>
        <p:nvSpPr>
          <p:cNvPr id="7" name="角丸四角形吹き出し 6"/>
          <p:cNvSpPr/>
          <p:nvPr/>
        </p:nvSpPr>
        <p:spPr>
          <a:xfrm>
            <a:off x="2123728" y="5057800"/>
            <a:ext cx="4824536" cy="1571600"/>
          </a:xfrm>
          <a:prstGeom prst="wedgeRoundRectCallout">
            <a:avLst>
              <a:gd name="adj1" fmla="val -56044"/>
              <a:gd name="adj2" fmla="val -4595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t>発表者が本番で２０点満点に迫れるように、よかったところと本番に向けてもっと伸ばせるところを具体的に書きましょう。</a:t>
            </a:r>
          </a:p>
        </p:txBody>
      </p:sp>
      <p:sp>
        <p:nvSpPr>
          <p:cNvPr id="11" name="角丸四角形吹き出し 4">
            <a:extLst>
              <a:ext uri="{FF2B5EF4-FFF2-40B4-BE49-F238E27FC236}">
                <a16:creationId xmlns:a16="http://schemas.microsoft.com/office/drawing/2014/main" id="{B42B0A53-9EE4-4A1F-AA43-3209E0C68DEE}"/>
              </a:ext>
            </a:extLst>
          </p:cNvPr>
          <p:cNvSpPr/>
          <p:nvPr/>
        </p:nvSpPr>
        <p:spPr>
          <a:xfrm>
            <a:off x="4355977" y="1682896"/>
            <a:ext cx="4300426" cy="1116704"/>
          </a:xfrm>
          <a:prstGeom prst="wedgeRoundRectCallout">
            <a:avLst>
              <a:gd name="adj1" fmla="val -1112"/>
              <a:gd name="adj2" fmla="val 86622"/>
              <a:gd name="adj3" fmla="val 16667"/>
            </a:avLst>
          </a:prstGeom>
          <a:solidFill>
            <a:schemeClr val="bg2">
              <a:lumMod val="50000"/>
            </a:schemeClr>
          </a:solidFill>
          <a:ln>
            <a:solidFill>
              <a:srgbClr val="0070C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kumimoji="1" lang="ja-JP" altLang="en-US" dirty="0"/>
              <a:t>工夫に挙げられた項目ができている数が得点になります。</a:t>
            </a:r>
            <a:r>
              <a:rPr lang="en-US" altLang="ja-JP" kern="100" dirty="0">
                <a:latin typeface="+mj-ea"/>
                <a:cs typeface="Times New Roman"/>
              </a:rPr>
              <a:t>5</a:t>
            </a:r>
            <a:r>
              <a:rPr lang="ja-JP" altLang="en-US" kern="100" dirty="0">
                <a:latin typeface="+mj-ea"/>
                <a:cs typeface="Times New Roman"/>
              </a:rPr>
              <a:t>・</a:t>
            </a:r>
            <a:r>
              <a:rPr lang="en-US" altLang="ja-JP" kern="100" dirty="0">
                <a:latin typeface="+mj-ea"/>
                <a:cs typeface="Times New Roman"/>
              </a:rPr>
              <a:t>4</a:t>
            </a:r>
            <a:r>
              <a:rPr lang="ja-JP" altLang="en-US" kern="100" dirty="0">
                <a:latin typeface="+mj-ea"/>
                <a:cs typeface="Times New Roman"/>
              </a:rPr>
              <a:t>・</a:t>
            </a:r>
            <a:r>
              <a:rPr lang="en-US" altLang="ja-JP" kern="100" dirty="0">
                <a:latin typeface="+mj-ea"/>
                <a:cs typeface="Times New Roman"/>
              </a:rPr>
              <a:t>3</a:t>
            </a:r>
            <a:r>
              <a:rPr lang="ja-JP" altLang="en-US" kern="100" dirty="0">
                <a:latin typeface="+mj-ea"/>
                <a:cs typeface="Times New Roman"/>
              </a:rPr>
              <a:t>・</a:t>
            </a:r>
            <a:r>
              <a:rPr lang="en-US" altLang="ja-JP" kern="100" dirty="0">
                <a:latin typeface="+mj-ea"/>
                <a:cs typeface="Times New Roman"/>
              </a:rPr>
              <a:t>2</a:t>
            </a:r>
            <a:r>
              <a:rPr lang="ja-JP" altLang="en-US" kern="100" dirty="0">
                <a:latin typeface="+mj-ea"/>
                <a:cs typeface="Times New Roman"/>
              </a:rPr>
              <a:t>・</a:t>
            </a:r>
            <a:r>
              <a:rPr lang="en-US" altLang="ja-JP" kern="100" dirty="0">
                <a:latin typeface="+mj-ea"/>
                <a:cs typeface="Times New Roman"/>
              </a:rPr>
              <a:t>1</a:t>
            </a:r>
            <a:r>
              <a:rPr lang="ja-JP" altLang="en-US" kern="100" dirty="0">
                <a:latin typeface="+mj-ea"/>
                <a:cs typeface="Times New Roman"/>
              </a:rPr>
              <a:t>・</a:t>
            </a:r>
            <a:r>
              <a:rPr lang="en-US" altLang="ja-JP" kern="100" dirty="0">
                <a:latin typeface="+mj-ea"/>
                <a:cs typeface="Times New Roman"/>
              </a:rPr>
              <a:t>0</a:t>
            </a:r>
            <a:r>
              <a:rPr lang="ja-JP" altLang="en-US" kern="100" dirty="0">
                <a:latin typeface="+mj-ea"/>
                <a:cs typeface="Times New Roman"/>
              </a:rPr>
              <a:t>点で採点します。○でかこみましょう！</a:t>
            </a:r>
            <a:endParaRPr lang="ja-JP" altLang="ja-JP" kern="100" dirty="0">
              <a:latin typeface="+mj-ea"/>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a:t>ルーブリックをもとに再度練習しよう！</a:t>
            </a:r>
          </a:p>
        </p:txBody>
      </p:sp>
      <p:graphicFrame>
        <p:nvGraphicFramePr>
          <p:cNvPr id="4" name="表 3"/>
          <p:cNvGraphicFramePr>
            <a:graphicFrameLocks noGrp="1"/>
          </p:cNvGraphicFramePr>
          <p:nvPr>
            <p:extLst>
              <p:ext uri="{D42A27DB-BD31-4B8C-83A1-F6EECF244321}">
                <p14:modId xmlns:p14="http://schemas.microsoft.com/office/powerpoint/2010/main" val="1790721640"/>
              </p:ext>
            </p:extLst>
          </p:nvPr>
        </p:nvGraphicFramePr>
        <p:xfrm>
          <a:off x="395536" y="1700809"/>
          <a:ext cx="8496944" cy="4695341"/>
        </p:xfrm>
        <a:graphic>
          <a:graphicData uri="http://schemas.openxmlformats.org/drawingml/2006/table">
            <a:tbl>
              <a:tblPr/>
              <a:tblGrid>
                <a:gridCol w="50405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944216">
                  <a:extLst>
                    <a:ext uri="{9D8B030D-6E8A-4147-A177-3AD203B41FA5}">
                      <a16:colId xmlns:a16="http://schemas.microsoft.com/office/drawing/2014/main" val="20003"/>
                    </a:ext>
                  </a:extLst>
                </a:gridCol>
                <a:gridCol w="2520280">
                  <a:extLst>
                    <a:ext uri="{9D8B030D-6E8A-4147-A177-3AD203B41FA5}">
                      <a16:colId xmlns:a16="http://schemas.microsoft.com/office/drawing/2014/main" val="20004"/>
                    </a:ext>
                  </a:extLst>
                </a:gridCol>
              </a:tblGrid>
              <a:tr h="580541">
                <a:tc>
                  <a:txBody>
                    <a:bodyPr/>
                    <a:lstStyle/>
                    <a:p>
                      <a:pPr algn="just">
                        <a:spcAft>
                          <a:spcPts val="0"/>
                        </a:spcAft>
                      </a:pPr>
                      <a:endParaRPr lang="en-US" sz="1800" kern="100" dirty="0">
                        <a:latin typeface="ＭＳ Ｐゴシック"/>
                        <a:ea typeface="游明朝"/>
                        <a:cs typeface="ＭＳ ゴシック"/>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a:spcAft>
                          <a:spcPts val="0"/>
                        </a:spcAft>
                      </a:pPr>
                      <a:r>
                        <a:rPr lang="ja-JP" altLang="en-US" sz="2000" kern="100" dirty="0">
                          <a:latin typeface="HGPｺﾞｼｯｸE" pitchFamily="50" charset="-128"/>
                          <a:ea typeface="HGPｺﾞｼｯｸE" pitchFamily="50" charset="-128"/>
                          <a:cs typeface="ＭＳ ゴシック"/>
                        </a:rPr>
                        <a:t>①　</a:t>
                      </a:r>
                      <a:r>
                        <a:rPr lang="ja-JP" sz="2000" kern="100" dirty="0">
                          <a:latin typeface="HGPｺﾞｼｯｸE" pitchFamily="50" charset="-128"/>
                          <a:ea typeface="HGPｺﾞｼｯｸE" pitchFamily="50" charset="-128"/>
                          <a:cs typeface="ＭＳ ゴシック"/>
                        </a:rPr>
                        <a:t>声</a:t>
                      </a:r>
                      <a:endParaRPr lang="ja-JP" sz="2000" kern="100" dirty="0">
                        <a:latin typeface="HGPｺﾞｼｯｸE" pitchFamily="50" charset="-128"/>
                        <a:ea typeface="HGPｺﾞｼｯｸE" pitchFamily="50" charset="-128"/>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pPr>
                      <a:r>
                        <a:rPr lang="ja-JP" altLang="en-US" sz="1600" kern="100" dirty="0">
                          <a:latin typeface="HGPｺﾞｼｯｸE" pitchFamily="50" charset="-128"/>
                          <a:ea typeface="HGPｺﾞｼｯｸE" pitchFamily="50" charset="-128"/>
                          <a:cs typeface="ＭＳ ゴシック"/>
                        </a:rPr>
                        <a:t>②　アイコンタクト</a:t>
                      </a:r>
                      <a:endParaRPr lang="en-US" altLang="ja-JP" sz="1600" kern="100" dirty="0">
                        <a:latin typeface="HGPｺﾞｼｯｸE" pitchFamily="50" charset="-128"/>
                        <a:ea typeface="HGPｺﾞｼｯｸE" pitchFamily="50" charset="-128"/>
                        <a:cs typeface="ＭＳ ゴシック"/>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pPr>
                      <a:r>
                        <a:rPr lang="ja-JP" altLang="en-US" sz="1600" kern="100" dirty="0">
                          <a:latin typeface="+mj-ea"/>
                          <a:ea typeface="+mj-ea"/>
                          <a:cs typeface="ＭＳ ゴシック"/>
                        </a:rPr>
                        <a:t>③　ビジュアルエイド</a:t>
                      </a:r>
                      <a:endParaRPr lang="ja-JP" sz="1600" kern="100" dirty="0">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pPr>
                      <a:r>
                        <a:rPr lang="ja-JP" altLang="en-US" sz="2000" kern="100" dirty="0">
                          <a:latin typeface="HGPｺﾞｼｯｸE" pitchFamily="50" charset="-128"/>
                          <a:ea typeface="HGPｺﾞｼｯｸE" pitchFamily="50" charset="-128"/>
                          <a:cs typeface="Times New Roman"/>
                        </a:rPr>
                        <a:t>工夫</a:t>
                      </a:r>
                      <a:endParaRPr lang="ja-JP" sz="2000" kern="100" dirty="0">
                        <a:latin typeface="HGPｺﾞｼｯｸE" pitchFamily="50" charset="-128"/>
                        <a:ea typeface="HGPｺﾞｼｯｸE" pitchFamily="50" charset="-128"/>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1294651">
                <a:tc>
                  <a:txBody>
                    <a:bodyPr/>
                    <a:lstStyle/>
                    <a:p>
                      <a:pPr algn="ctr">
                        <a:spcAft>
                          <a:spcPts val="0"/>
                        </a:spcAft>
                      </a:pPr>
                      <a:r>
                        <a:rPr lang="en-US" sz="2000" kern="100" dirty="0">
                          <a:latin typeface="+mj-ea"/>
                          <a:ea typeface="+mj-ea"/>
                          <a:cs typeface="ＭＳ ゴシック"/>
                        </a:rPr>
                        <a:t>A</a:t>
                      </a:r>
                      <a:endParaRPr lang="en-US" altLang="ja-JP" sz="2000" kern="100" dirty="0">
                        <a:latin typeface="+mj-ea"/>
                        <a:ea typeface="+mj-ea"/>
                        <a:cs typeface="ＭＳ ゴシック"/>
                      </a:endParaRPr>
                    </a:p>
                    <a:p>
                      <a:pPr algn="ctr">
                        <a:spcAft>
                          <a:spcPts val="0"/>
                        </a:spcAft>
                      </a:pPr>
                      <a:r>
                        <a:rPr lang="ja-JP" sz="2000" kern="100" dirty="0">
                          <a:latin typeface="+mj-ea"/>
                          <a:ea typeface="+mj-ea"/>
                          <a:cs typeface="ＭＳ ゴシック"/>
                        </a:rPr>
                        <a:t>５点</a:t>
                      </a:r>
                      <a:endParaRPr lang="ja-JP" sz="2000" kern="100" dirty="0">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spcAft>
                          <a:spcPts val="0"/>
                        </a:spcAft>
                      </a:pPr>
                      <a:r>
                        <a:rPr lang="ja-JP" altLang="en-US" sz="1800" kern="100" dirty="0">
                          <a:latin typeface="+mj-ea"/>
                          <a:ea typeface="+mj-ea"/>
                          <a:cs typeface="Times New Roman"/>
                        </a:rPr>
                        <a:t>聞き手に聞き取りやすいようにはっきりと大きな声で発表している。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聞き手にアイコンタクトを取りながら発表している。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話に合わせてタイミングよく写真やジェスチャーを使っている。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spcAft>
                          <a:spcPts val="0"/>
                        </a:spcAft>
                      </a:pPr>
                      <a:r>
                        <a:rPr lang="ja-JP" altLang="en-US" sz="1800" kern="100" dirty="0">
                          <a:latin typeface="+mj-ea"/>
                          <a:ea typeface="+mj-ea"/>
                          <a:cs typeface="Times New Roman"/>
                        </a:rPr>
                        <a:t>□　聞き取りやすいス　</a:t>
                      </a: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ピードで発表している。</a:t>
                      </a:r>
                      <a:endParaRPr lang="en-US" altLang="ja-JP" sz="1800" kern="100" dirty="0">
                        <a:latin typeface="+mj-ea"/>
                        <a:ea typeface="+mj-ea"/>
                        <a:cs typeface="Times New Roman"/>
                      </a:endParaRPr>
                    </a:p>
                    <a:p>
                      <a:pPr algn="just">
                        <a:spcAft>
                          <a:spcPts val="0"/>
                        </a:spcAft>
                      </a:pP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効果的な間を取</a:t>
                      </a:r>
                      <a:r>
                        <a:rPr lang="ja-JP" altLang="en-US" sz="1800" kern="100" dirty="0" err="1">
                          <a:latin typeface="+mj-ea"/>
                          <a:ea typeface="+mj-ea"/>
                          <a:cs typeface="Times New Roman"/>
                        </a:rPr>
                        <a:t>っ</a:t>
                      </a: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ている。</a:t>
                      </a:r>
                      <a:endParaRPr lang="en-US" altLang="ja-JP" sz="1800" kern="100" dirty="0">
                        <a:latin typeface="+mj-ea"/>
                        <a:ea typeface="+mj-ea"/>
                        <a:cs typeface="Times New Roman"/>
                      </a:endParaRPr>
                    </a:p>
                    <a:p>
                      <a:pPr algn="just">
                        <a:spcAft>
                          <a:spcPts val="0"/>
                        </a:spcAft>
                      </a:pP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表情が豊かである。</a:t>
                      </a:r>
                      <a:endParaRPr lang="en-US" altLang="ja-JP" sz="1800" kern="100" dirty="0">
                        <a:latin typeface="+mj-ea"/>
                        <a:ea typeface="+mj-ea"/>
                        <a:cs typeface="Times New Roman"/>
                      </a:endParaRPr>
                    </a:p>
                    <a:p>
                      <a:pPr algn="just">
                        <a:spcAft>
                          <a:spcPts val="0"/>
                        </a:spcAft>
                      </a:pP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ビジュアルエイドをさ</a:t>
                      </a: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し示しながら発表して</a:t>
                      </a: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いる。</a:t>
                      </a:r>
                      <a:endParaRPr lang="en-US" altLang="ja-JP" sz="1800" kern="100" dirty="0">
                        <a:latin typeface="+mj-ea"/>
                        <a:ea typeface="+mj-ea"/>
                        <a:cs typeface="Times New Roman"/>
                      </a:endParaRPr>
                    </a:p>
                    <a:p>
                      <a:pPr algn="just">
                        <a:spcAft>
                          <a:spcPts val="0"/>
                        </a:spcAft>
                      </a:pP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伝えたい部分を</a:t>
                      </a:r>
                      <a:endParaRPr lang="en-US" altLang="ja-JP" sz="1800" kern="100" dirty="0">
                        <a:latin typeface="+mj-ea"/>
                        <a:ea typeface="+mj-ea"/>
                        <a:cs typeface="Times New Roman"/>
                      </a:endParaRPr>
                    </a:p>
                    <a:p>
                      <a:pPr algn="just">
                        <a:spcAft>
                          <a:spcPts val="0"/>
                        </a:spcAft>
                      </a:pPr>
                      <a:r>
                        <a:rPr lang="ja-JP" altLang="en-US" sz="1800" kern="100" dirty="0">
                          <a:latin typeface="+mj-ea"/>
                          <a:ea typeface="+mj-ea"/>
                          <a:cs typeface="Times New Roman"/>
                        </a:rPr>
                        <a:t>　ゆっくり言ったり２回</a:t>
                      </a:r>
                      <a:endParaRPr lang="en-US" altLang="ja-JP" sz="1800" kern="100" dirty="0">
                        <a:latin typeface="+mj-ea"/>
                        <a:ea typeface="+mj-ea"/>
                        <a:cs typeface="Times New Roman"/>
                      </a:endParaRPr>
                    </a:p>
                    <a:p>
                      <a:pPr algn="dist">
                        <a:spcAft>
                          <a:spcPts val="0"/>
                        </a:spcAft>
                      </a:pPr>
                      <a:r>
                        <a:rPr lang="ja-JP" altLang="en-US" sz="1800" kern="100" dirty="0">
                          <a:latin typeface="+mj-ea"/>
                          <a:ea typeface="+mj-ea"/>
                          <a:cs typeface="Times New Roman"/>
                        </a:rPr>
                        <a:t>　繰り返したりしている。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1294651">
                <a:tc>
                  <a:txBody>
                    <a:bodyPr/>
                    <a:lstStyle/>
                    <a:p>
                      <a:pPr algn="ctr">
                        <a:spcAft>
                          <a:spcPts val="0"/>
                        </a:spcAft>
                      </a:pPr>
                      <a:r>
                        <a:rPr lang="en-US" sz="2000" kern="100" dirty="0">
                          <a:latin typeface="+mj-ea"/>
                          <a:ea typeface="+mj-ea"/>
                          <a:cs typeface="ＭＳ ゴシック"/>
                        </a:rPr>
                        <a:t>B</a:t>
                      </a:r>
                      <a:endParaRPr lang="en-US" altLang="ja-JP" sz="2000" kern="100" dirty="0">
                        <a:latin typeface="+mj-ea"/>
                        <a:ea typeface="+mj-ea"/>
                        <a:cs typeface="ＭＳ ゴシック"/>
                      </a:endParaRPr>
                    </a:p>
                    <a:p>
                      <a:pPr algn="ctr">
                        <a:spcAft>
                          <a:spcPts val="0"/>
                        </a:spcAft>
                      </a:pPr>
                      <a:r>
                        <a:rPr lang="ja-JP" sz="2000" kern="100" dirty="0">
                          <a:latin typeface="+mj-ea"/>
                          <a:ea typeface="+mj-ea"/>
                          <a:cs typeface="ＭＳ ゴシック"/>
                        </a:rPr>
                        <a:t>３点</a:t>
                      </a:r>
                      <a:endParaRPr lang="ja-JP" sz="2000" kern="100" dirty="0">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spcAft>
                          <a:spcPts val="0"/>
                        </a:spcAft>
                      </a:pPr>
                      <a:r>
                        <a:rPr lang="ja-JP" altLang="en-US" sz="1800" kern="100" dirty="0">
                          <a:latin typeface="+mj-ea"/>
                          <a:ea typeface="+mj-ea"/>
                          <a:cs typeface="Times New Roman"/>
                        </a:rPr>
                        <a:t>時々聞き取りにくい声で発表している。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時々原稿に目を落としながら発表している。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写真やジェスチャーを使っている。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just">
                        <a:spcAft>
                          <a:spcPts val="0"/>
                        </a:spcAft>
                      </a:pP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1294651">
                <a:tc>
                  <a:txBody>
                    <a:bodyPr/>
                    <a:lstStyle/>
                    <a:p>
                      <a:pPr algn="ctr">
                        <a:spcAft>
                          <a:spcPts val="0"/>
                        </a:spcAft>
                      </a:pPr>
                      <a:r>
                        <a:rPr lang="en-US" sz="2000" kern="100" dirty="0">
                          <a:latin typeface="+mj-ea"/>
                          <a:ea typeface="+mj-ea"/>
                          <a:cs typeface="ＭＳ ゴシック"/>
                        </a:rPr>
                        <a:t>C</a:t>
                      </a:r>
                      <a:endParaRPr lang="en-US" altLang="ja-JP" sz="2000" kern="100" dirty="0">
                        <a:latin typeface="+mj-ea"/>
                        <a:ea typeface="+mj-ea"/>
                        <a:cs typeface="ＭＳ ゴシック"/>
                      </a:endParaRPr>
                    </a:p>
                    <a:p>
                      <a:pPr algn="ctr">
                        <a:spcAft>
                          <a:spcPts val="0"/>
                        </a:spcAft>
                      </a:pPr>
                      <a:r>
                        <a:rPr lang="ja-JP" sz="2000" kern="100" dirty="0">
                          <a:latin typeface="+mj-ea"/>
                          <a:ea typeface="+mj-ea"/>
                          <a:cs typeface="ＭＳ ゴシック"/>
                        </a:rPr>
                        <a:t>１点</a:t>
                      </a:r>
                      <a:endParaRPr lang="ja-JP" sz="2000" kern="100" dirty="0">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just">
                        <a:spcAft>
                          <a:spcPts val="0"/>
                        </a:spcAft>
                      </a:pPr>
                      <a:r>
                        <a:rPr lang="ja-JP" altLang="en-US" sz="1800" kern="100" dirty="0">
                          <a:latin typeface="+mj-ea"/>
                          <a:ea typeface="+mj-ea"/>
                          <a:cs typeface="Times New Roman"/>
                        </a:rPr>
                        <a:t>聞き取りにくい声で発表している。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原稿を読んでいる。</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800" kern="100" dirty="0">
                          <a:latin typeface="+mj-ea"/>
                          <a:ea typeface="+mj-ea"/>
                          <a:cs typeface="Times New Roman"/>
                        </a:rPr>
                        <a:t>写真やジェスチャーを使っていない。</a:t>
                      </a: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just">
                        <a:spcAft>
                          <a:spcPts val="0"/>
                        </a:spcAft>
                      </a:pPr>
                      <a:endParaRPr lang="ja-JP" sz="1800" kern="100" dirty="0">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57268874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デザート">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デザート">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デザート">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279</TotalTime>
  <Words>536</Words>
  <Application>Microsoft Office PowerPoint</Application>
  <PresentationFormat>画面に合わせる (4:3)</PresentationFormat>
  <Paragraphs>187</Paragraphs>
  <Slides>8</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8</vt:i4>
      </vt:variant>
    </vt:vector>
  </HeadingPairs>
  <TitlesOfParts>
    <vt:vector size="18" baseType="lpstr">
      <vt:lpstr>HGPｺﾞｼｯｸE</vt:lpstr>
      <vt:lpstr>ＭＳ Ｐゴシック</vt:lpstr>
      <vt:lpstr>ＭＳ ゴシック</vt:lpstr>
      <vt:lpstr>游明朝</vt:lpstr>
      <vt:lpstr>Britannic Bold</vt:lpstr>
      <vt:lpstr>Times New Roman</vt:lpstr>
      <vt:lpstr>Tw Cen MT</vt:lpstr>
      <vt:lpstr>Wingdings</vt:lpstr>
      <vt:lpstr>Wingdings 2</vt:lpstr>
      <vt:lpstr>デザート</vt:lpstr>
      <vt:lpstr>Power　Point資料 ３時間目　中間発表会</vt:lpstr>
      <vt:lpstr>ルーブリックを確認しよう！</vt:lpstr>
      <vt:lpstr>目指すレベルを○でかこもう！</vt:lpstr>
      <vt:lpstr>発表練習メニュー</vt:lpstr>
      <vt:lpstr>ルーブリックをもとに練習しよう！</vt:lpstr>
      <vt:lpstr>中間発表会の手順</vt:lpstr>
      <vt:lpstr>中間発表会評価シートの書き方</vt:lpstr>
      <vt:lpstr>ルーブリックをもとに再度練習しよう！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佐賀県教育センター</dc:creator>
  <cp:revision>38</cp:revision>
  <cp:lastPrinted>2019-08-20T02:04:16Z</cp:lastPrinted>
  <dcterms:created xsi:type="dcterms:W3CDTF">2019-05-20T12:34:53Z</dcterms:created>
  <dcterms:modified xsi:type="dcterms:W3CDTF">2019-10-08T08:30:50Z</dcterms:modified>
</cp:coreProperties>
</file>