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515" r:id="rId2"/>
    <p:sldId id="345" r:id="rId3"/>
    <p:sldId id="354" r:id="rId4"/>
    <p:sldId id="357" r:id="rId5"/>
    <p:sldId id="383" r:id="rId6"/>
    <p:sldId id="518" r:id="rId7"/>
    <p:sldId id="292" r:id="rId8"/>
    <p:sldId id="290" r:id="rId9"/>
    <p:sldId id="291" r:id="rId10"/>
    <p:sldId id="430" r:id="rId11"/>
    <p:sldId id="312" r:id="rId12"/>
    <p:sldId id="411" r:id="rId13"/>
    <p:sldId id="522" r:id="rId14"/>
    <p:sldId id="525" r:id="rId15"/>
    <p:sldId id="523" r:id="rId16"/>
    <p:sldId id="524" r:id="rId17"/>
    <p:sldId id="407" r:id="rId18"/>
    <p:sldId id="493" r:id="rId19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B35"/>
    <a:srgbClr val="CCFF66"/>
    <a:srgbClr val="FFCCFF"/>
    <a:srgbClr val="FF99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>
                <a:solidFill>
                  <a:schemeClr val="tx1"/>
                </a:solidFill>
              </a:rPr>
              <a:t>衣服の選択失敗例　「その後、どうしたか</a:t>
            </a:r>
            <a:r>
              <a:rPr lang="ja-JP" altLang="en-US" sz="2800" dirty="0" smtClean="0">
                <a:solidFill>
                  <a:schemeClr val="tx1"/>
                </a:solidFill>
              </a:rPr>
              <a:t>」１年　組</a:t>
            </a:r>
            <a:endParaRPr lang="ja-JP" altLang="en-US" sz="2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46647686174754061"/>
          <c:y val="0.12536499644734031"/>
          <c:w val="0.50110197733274209"/>
          <c:h val="0.747475292866690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Sheet1!$B$3:$B$9</c:f>
              <c:strCache>
                <c:ptCount val="7"/>
                <c:pt idx="0">
                  <c:v>補修して着た（すぐ破けた）</c:v>
                </c:pt>
                <c:pt idx="1">
                  <c:v>どこかにいった</c:v>
                </c:pt>
                <c:pt idx="2">
                  <c:v>バザーに出した</c:v>
                </c:pt>
                <c:pt idx="3">
                  <c:v>返品した</c:v>
                </c:pt>
                <c:pt idx="4">
                  <c:v>たまに着る</c:v>
                </c:pt>
                <c:pt idx="5">
                  <c:v>人にあげた</c:v>
                </c:pt>
                <c:pt idx="6">
                  <c:v>タンスに入れっぱなし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15</c:v>
                </c:pt>
                <c:pt idx="6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3958424"/>
        <c:axId val="343958816"/>
      </c:barChart>
      <c:catAx>
        <c:axId val="343958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3958816"/>
        <c:crosses val="autoZero"/>
        <c:auto val="1"/>
        <c:lblAlgn val="ctr"/>
        <c:lblOffset val="100"/>
        <c:noMultiLvlLbl val="0"/>
      </c:catAx>
      <c:valAx>
        <c:axId val="34395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395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4000" dirty="0" smtClean="0">
                <a:solidFill>
                  <a:schemeClr val="tx1"/>
                </a:solidFill>
              </a:rPr>
              <a:t>衣料廃棄物のゆくえ</a:t>
            </a:r>
            <a:endParaRPr lang="ja-JP" altLang="en-US" sz="4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0030381213340829E-2"/>
          <c:y val="4.6410045911229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2648809883105802"/>
                  <c:y val="0.146211012255874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02868729558482"/>
                      <c:h val="0.2026308661599114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6653417659537377E-4"/>
                  <c:y val="7.50813705632797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3C636A-EF1E-43A1-BE5B-B0EABADB8717}" type="CATEGORYNAME">
                      <a:rPr lang="ja-JP" altLang="en-US" sz="3600" smtClean="0"/>
                      <a:pPr>
                        <a:defRPr sz="3600">
                          <a:solidFill>
                            <a:schemeClr val="tx1"/>
                          </a:solidFill>
                        </a:defRPr>
                      </a:pPr>
                      <a:t>[分類名]</a:t>
                    </a:fld>
                    <a:r>
                      <a:rPr lang="ja-JP" altLang="en-US" sz="3600" dirty="0" smtClean="0"/>
                      <a:t>　</a:t>
                    </a:r>
                    <a:fld id="{F4DDFFEA-D9F4-404F-AA91-F3FE4C41F6E8}" type="PERCENTAGE">
                      <a:rPr lang="en-US" altLang="ja-JP" sz="3600" baseline="0" smtClean="0"/>
                      <a:pPr>
                        <a:defRPr sz="3600">
                          <a:solidFill>
                            <a:schemeClr val="tx1"/>
                          </a:solidFill>
                        </a:defRPr>
                      </a:pPr>
                      <a:t>[パーセンテージ]</a:t>
                    </a:fld>
                    <a:endParaRPr lang="ja-JP" altLang="en-US" sz="36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86596160894546"/>
                      <c:h val="0.2777122367231913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498918075550729"/>
                  <c:y val="-0.280567226841730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Sheet1!$D$4:$D$6</c:f>
              <c:strCache>
                <c:ptCount val="3"/>
                <c:pt idx="0">
                  <c:v>リユース</c:v>
                </c:pt>
                <c:pt idx="1">
                  <c:v>リサイクル</c:v>
                </c:pt>
                <c:pt idx="2">
                  <c:v>ごみ</c:v>
                </c:pt>
              </c:strCache>
            </c:strRef>
          </c:cat>
          <c:val>
            <c:numRef>
              <c:f>Sheet1!$E$4:$E$6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  <c:pt idx="2">
                  <c:v>77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3600" dirty="0">
                <a:solidFill>
                  <a:sysClr val="windowText" lastClr="000000"/>
                </a:solidFill>
              </a:rPr>
              <a:t>ムダにしていると思うこと</a:t>
            </a:r>
            <a:r>
              <a:rPr lang="ja-JP" altLang="en-US" sz="3600" dirty="0" smtClean="0">
                <a:solidFill>
                  <a:sysClr val="windowText" lastClr="000000"/>
                </a:solidFill>
              </a:rPr>
              <a:t>１年　組</a:t>
            </a:r>
            <a:endParaRPr lang="ja-JP" altLang="en-US" sz="36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'問３ 1-4'!$B$37:$B$43</c:f>
              <c:strCache>
                <c:ptCount val="7"/>
                <c:pt idx="0">
                  <c:v>レジ袋</c:v>
                </c:pt>
                <c:pt idx="1">
                  <c:v>電気</c:v>
                </c:pt>
                <c:pt idx="2">
                  <c:v>水</c:v>
                </c:pt>
                <c:pt idx="3">
                  <c:v>物の使い方</c:v>
                </c:pt>
                <c:pt idx="4">
                  <c:v>買い物・お金</c:v>
                </c:pt>
                <c:pt idx="5">
                  <c:v>ない</c:v>
                </c:pt>
                <c:pt idx="6">
                  <c:v>時間について</c:v>
                </c:pt>
              </c:strCache>
            </c:strRef>
          </c:cat>
          <c:val>
            <c:numRef>
              <c:f>'問３ 1-4'!$C$37:$C$43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3959992"/>
        <c:axId val="343960384"/>
      </c:barChart>
      <c:catAx>
        <c:axId val="343959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3960384"/>
        <c:crosses val="autoZero"/>
        <c:auto val="1"/>
        <c:lblAlgn val="ctr"/>
        <c:lblOffset val="100"/>
        <c:noMultiLvlLbl val="0"/>
      </c:catAx>
      <c:valAx>
        <c:axId val="343960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395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3076364" cy="513508"/>
          </a:xfrm>
          <a:prstGeom prst="rect">
            <a:avLst/>
          </a:prstGeom>
        </p:spPr>
        <p:txBody>
          <a:bodyPr vert="horz" lIns="94927" tIns="47465" rIns="94927" bIns="4746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721112"/>
            <a:ext cx="3076364" cy="513506"/>
          </a:xfrm>
          <a:prstGeom prst="rect">
            <a:avLst/>
          </a:prstGeom>
        </p:spPr>
        <p:txBody>
          <a:bodyPr vert="horz" lIns="94927" tIns="47465" rIns="94927" bIns="4746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5" y="9721112"/>
            <a:ext cx="3076364" cy="513506"/>
          </a:xfrm>
          <a:prstGeom prst="rect">
            <a:avLst/>
          </a:prstGeom>
        </p:spPr>
        <p:txBody>
          <a:bodyPr vert="horz" lIns="94927" tIns="47465" rIns="94927" bIns="47465" rtlCol="0" anchor="b"/>
          <a:lstStyle>
            <a:lvl1pPr algn="r">
              <a:defRPr sz="1200"/>
            </a:lvl1pPr>
          </a:lstStyle>
          <a:p>
            <a:fld id="{3500539A-740F-48D6-88EE-53EA662E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21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9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0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17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89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56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14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70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3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9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D9DF-80DF-4E75-859A-CE5A308DAECF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0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9735" r="5973" b="18805"/>
          <a:stretch/>
        </p:blipFill>
        <p:spPr>
          <a:xfrm>
            <a:off x="943896" y="223934"/>
            <a:ext cx="10235381" cy="64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7809" y="291548"/>
            <a:ext cx="11595652" cy="76944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prstClr val="black"/>
                </a:solidFill>
              </a:rPr>
              <a:t>１　個人で考える・・・ワークシートに記入</a:t>
            </a:r>
            <a:endParaRPr lang="en-US" altLang="ja-JP" sz="4400" dirty="0" smtClean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809" y="1358346"/>
            <a:ext cx="11595652" cy="415498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prstClr val="black"/>
                </a:solidFill>
              </a:rPr>
              <a:t>２　班で考える</a:t>
            </a:r>
            <a:endParaRPr lang="en-US" altLang="ja-JP" sz="4400" dirty="0" smtClean="0">
              <a:solidFill>
                <a:prstClr val="black"/>
              </a:solidFill>
            </a:endParaRPr>
          </a:p>
          <a:p>
            <a:r>
              <a:rPr lang="ja-JP" altLang="en-US" sz="4400" dirty="0">
                <a:solidFill>
                  <a:prstClr val="black"/>
                </a:solidFill>
              </a:rPr>
              <a:t>　</a:t>
            </a:r>
            <a:r>
              <a:rPr lang="ja-JP" altLang="en-US" sz="4400" dirty="0" smtClean="0">
                <a:solidFill>
                  <a:prstClr val="black"/>
                </a:solidFill>
              </a:rPr>
              <a:t>①ふせん（２枚ずつ）に書く。</a:t>
            </a:r>
            <a:endParaRPr lang="en-US" altLang="ja-JP" sz="4400" dirty="0" smtClean="0">
              <a:solidFill>
                <a:prstClr val="black"/>
              </a:solidFill>
            </a:endParaRPr>
          </a:p>
          <a:p>
            <a:r>
              <a:rPr lang="ja-JP" altLang="en-US" sz="4400" dirty="0">
                <a:solidFill>
                  <a:prstClr val="black"/>
                </a:solidFill>
              </a:rPr>
              <a:t>　</a:t>
            </a:r>
            <a:r>
              <a:rPr lang="ja-JP" altLang="en-US" sz="4400" dirty="0" smtClean="0">
                <a:solidFill>
                  <a:prstClr val="black"/>
                </a:solidFill>
              </a:rPr>
              <a:t>②１人ずつ読みながら、班の台紙に貼る（上）。</a:t>
            </a:r>
            <a:r>
              <a:rPr lang="ja-JP" altLang="en-US" sz="4400" dirty="0">
                <a:solidFill>
                  <a:srgbClr val="0070C0"/>
                </a:solidFill>
              </a:rPr>
              <a:t> </a:t>
            </a:r>
            <a:r>
              <a:rPr lang="ja-JP" altLang="en-US" sz="4400" dirty="0" smtClean="0">
                <a:solidFill>
                  <a:srgbClr val="0070C0"/>
                </a:solidFill>
              </a:rPr>
              <a:t>　</a:t>
            </a:r>
            <a:endParaRPr lang="en-US" altLang="ja-JP" sz="4400" dirty="0" smtClean="0">
              <a:solidFill>
                <a:srgbClr val="0070C0"/>
              </a:solidFill>
            </a:endParaRPr>
          </a:p>
          <a:p>
            <a:r>
              <a:rPr lang="ja-JP" altLang="en-US" sz="4400" dirty="0">
                <a:solidFill>
                  <a:srgbClr val="0070C0"/>
                </a:solidFill>
              </a:rPr>
              <a:t>　</a:t>
            </a:r>
            <a:r>
              <a:rPr lang="ja-JP" altLang="en-US" sz="4400" dirty="0" smtClean="0">
                <a:solidFill>
                  <a:srgbClr val="0070C0"/>
                </a:solidFill>
              </a:rPr>
              <a:t>　☆じゃんけん</a:t>
            </a:r>
            <a:r>
              <a:rPr lang="ja-JP" altLang="en-US" sz="4400" dirty="0">
                <a:solidFill>
                  <a:srgbClr val="0070C0"/>
                </a:solidFill>
              </a:rPr>
              <a:t>で勝った人から時計回りに</a:t>
            </a:r>
            <a:r>
              <a:rPr lang="ja-JP" altLang="en-US" sz="4400" dirty="0">
                <a:solidFill>
                  <a:prstClr val="black"/>
                </a:solidFill>
              </a:rPr>
              <a:t>　</a:t>
            </a:r>
            <a:endParaRPr lang="en-US" altLang="ja-JP" sz="4400" dirty="0" smtClean="0">
              <a:solidFill>
                <a:prstClr val="black"/>
              </a:solidFill>
            </a:endParaRPr>
          </a:p>
          <a:p>
            <a:r>
              <a:rPr lang="ja-JP" altLang="en-US" sz="4400" dirty="0" smtClean="0">
                <a:solidFill>
                  <a:prstClr val="black"/>
                </a:solidFill>
              </a:rPr>
              <a:t>　③班で出た意見を似たもの同士グループ分け　</a:t>
            </a:r>
            <a:endParaRPr lang="en-US" altLang="ja-JP" sz="4400" dirty="0" smtClean="0">
              <a:solidFill>
                <a:prstClr val="black"/>
              </a:solidFill>
            </a:endParaRPr>
          </a:p>
          <a:p>
            <a:r>
              <a:rPr lang="ja-JP" altLang="en-US" sz="4400" dirty="0">
                <a:solidFill>
                  <a:prstClr val="black"/>
                </a:solidFill>
              </a:rPr>
              <a:t>　</a:t>
            </a:r>
            <a:r>
              <a:rPr lang="ja-JP" altLang="en-US" sz="4400" dirty="0" smtClean="0">
                <a:solidFill>
                  <a:prstClr val="black"/>
                </a:solidFill>
              </a:rPr>
              <a:t>　して、名前を付ける。</a:t>
            </a:r>
            <a:r>
              <a:rPr lang="ja-JP" altLang="en-US" sz="4400" dirty="0">
                <a:solidFill>
                  <a:prstClr val="black"/>
                </a:solidFill>
              </a:rPr>
              <a:t>　</a:t>
            </a:r>
            <a:r>
              <a:rPr lang="ja-JP" altLang="en-US" sz="4400" dirty="0" smtClean="0">
                <a:solidFill>
                  <a:prstClr val="black"/>
                </a:solidFill>
              </a:rPr>
              <a:t>　　　　　　　　　</a:t>
            </a:r>
            <a:endParaRPr lang="en-US" altLang="ja-JP" sz="4400" dirty="0" smtClean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7809" y="5810687"/>
            <a:ext cx="11595652" cy="76944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prstClr val="black"/>
                </a:solidFill>
              </a:rPr>
              <a:t>３　代表が班で出た意見を発表する</a:t>
            </a:r>
            <a:endParaRPr lang="en-US" altLang="ja-JP" sz="4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159098" y="1155050"/>
            <a:ext cx="9414457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</a:t>
            </a:r>
            <a:r>
              <a:rPr kumimoji="1" lang="ja-JP" altLang="en-US" dirty="0" smtClean="0"/>
              <a:t>品目別リサイクル率のグラフ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376647" y="6334780"/>
            <a:ext cx="181535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リサイクル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9119128" y="4095482"/>
            <a:ext cx="1257520" cy="22392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雲形吹き出し 9"/>
          <p:cNvSpPr/>
          <p:nvPr/>
        </p:nvSpPr>
        <p:spPr>
          <a:xfrm>
            <a:off x="7873424" y="206496"/>
            <a:ext cx="3882887" cy="2863505"/>
          </a:xfrm>
          <a:prstGeom prst="cloudCallout">
            <a:avLst>
              <a:gd name="adj1" fmla="val 1351"/>
              <a:gd name="adj2" fmla="val 791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4157" y="914400"/>
            <a:ext cx="3140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衣服のリサイクル率は低い。なぜだろう。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154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9094694" y="4267908"/>
            <a:ext cx="2796988" cy="1944023"/>
          </a:xfrm>
          <a:prstGeom prst="wedgeRoundRectCallout">
            <a:avLst>
              <a:gd name="adj1" fmla="val -32852"/>
              <a:gd name="adj2" fmla="val -78663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吹き出し 3"/>
          <p:cNvSpPr/>
          <p:nvPr/>
        </p:nvSpPr>
        <p:spPr>
          <a:xfrm>
            <a:off x="8335472" y="617226"/>
            <a:ext cx="3203998" cy="767962"/>
          </a:xfrm>
          <a:prstGeom prst="wedgeRoundRectCallout">
            <a:avLst>
              <a:gd name="adj1" fmla="val -40639"/>
              <a:gd name="adj2" fmla="val 76432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77003"/>
              </p:ext>
            </p:extLst>
          </p:nvPr>
        </p:nvGraphicFramePr>
        <p:xfrm>
          <a:off x="2093259" y="-3"/>
          <a:ext cx="8283388" cy="642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8335472" y="736547"/>
            <a:ext cx="320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古着として利用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72600" y="4362756"/>
            <a:ext cx="22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ウエス・綿</a:t>
            </a:r>
            <a:endParaRPr lang="en-US" altLang="ja-JP" sz="3600" dirty="0" smtClean="0"/>
          </a:p>
          <a:p>
            <a:r>
              <a:rPr lang="ja-JP" altLang="en-US" sz="3600" dirty="0" smtClean="0"/>
              <a:t>・フエルト</a:t>
            </a:r>
            <a:endParaRPr lang="en-US" altLang="ja-JP" sz="3600" dirty="0" smtClean="0"/>
          </a:p>
          <a:p>
            <a:r>
              <a:rPr lang="ja-JP" altLang="en-US" sz="3600" dirty="0" smtClean="0"/>
              <a:t>などに</a:t>
            </a:r>
            <a:endParaRPr kumimoji="1" lang="ja-JP" altLang="en-US" sz="3600" dirty="0"/>
          </a:p>
        </p:txBody>
      </p:sp>
      <p:sp>
        <p:nvSpPr>
          <p:cNvPr id="7" name="円/楕円 6"/>
          <p:cNvSpPr/>
          <p:nvPr/>
        </p:nvSpPr>
        <p:spPr>
          <a:xfrm>
            <a:off x="7083381" y="2589062"/>
            <a:ext cx="3721994" cy="10299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90003" r="2199"/>
          <a:stretch/>
        </p:blipFill>
        <p:spPr>
          <a:xfrm rot="5400000">
            <a:off x="6333216" y="1333754"/>
            <a:ext cx="510989" cy="103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3375" y="368844"/>
            <a:ext cx="10356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○Ｔシャツ１枚の分の綿花を生産するには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5653" y="1160237"/>
            <a:ext cx="9247449" cy="76944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スプーン１０杯（約３０ｇ）の農薬が必要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3375" y="2800610"/>
            <a:ext cx="10957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○</a:t>
            </a:r>
            <a:r>
              <a:rPr lang="ja-JP" altLang="en-US" sz="4400" dirty="0" smtClean="0"/>
              <a:t>ジ</a:t>
            </a:r>
            <a:r>
              <a:rPr kumimoji="1" lang="ja-JP" altLang="en-US" sz="4400" dirty="0" smtClean="0"/>
              <a:t>ーンズ１枚の分の綿花を生産するには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5653" y="3671306"/>
            <a:ext cx="5406277" cy="76944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８００リットルの水必要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76647" y="6334780"/>
            <a:ext cx="181535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リサイクル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3376" y="5229443"/>
            <a:ext cx="1052038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リサイクルすると、この「農薬」や「水」は不要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717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83528" y="203374"/>
            <a:ext cx="11322423" cy="1196788"/>
          </a:xfrm>
          <a:prstGeom prst="roundRect">
            <a:avLst/>
          </a:prstGeom>
          <a:solidFill>
            <a:srgbClr val="85F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7207" y="95380"/>
            <a:ext cx="107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prstClr val="black"/>
                </a:solidFill>
              </a:rPr>
              <a:t>循環型社会づくりのための</a:t>
            </a:r>
            <a:r>
              <a:rPr lang="ja-JP" altLang="en-US" sz="8000" dirty="0" smtClean="0">
                <a:solidFill>
                  <a:prstClr val="black"/>
                </a:solidFill>
              </a:rPr>
              <a:t>４Ｒ</a:t>
            </a:r>
            <a:endParaRPr lang="ja-JP" altLang="en-US" sz="80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0158" y="1534543"/>
            <a:ext cx="11858066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prstClr val="black"/>
                </a:solidFill>
              </a:rPr>
              <a:t>Ｒｅｄｕｃｅ</a:t>
            </a:r>
            <a:r>
              <a:rPr lang="en-US" altLang="ja-JP" sz="4000" dirty="0" smtClean="0">
                <a:solidFill>
                  <a:prstClr val="black"/>
                </a:solidFill>
              </a:rPr>
              <a:t>【</a:t>
            </a:r>
            <a:r>
              <a:rPr lang="ja-JP" altLang="en-US" sz="4000" dirty="0" smtClean="0">
                <a:solidFill>
                  <a:prstClr val="black"/>
                </a:solidFill>
              </a:rPr>
              <a:t>リデュース</a:t>
            </a:r>
            <a:r>
              <a:rPr lang="en-US" altLang="ja-JP" sz="4000" dirty="0" smtClean="0">
                <a:solidFill>
                  <a:prstClr val="black"/>
                </a:solidFill>
              </a:rPr>
              <a:t>】</a:t>
            </a:r>
            <a:r>
              <a:rPr lang="ja-JP" altLang="en-US" sz="5400" dirty="0" smtClean="0">
                <a:solidFill>
                  <a:prstClr val="black"/>
                </a:solidFill>
              </a:rPr>
              <a:t>：ごみの発生を減らす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0158" y="3660132"/>
            <a:ext cx="11858066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prstClr val="black"/>
                </a:solidFill>
              </a:rPr>
              <a:t>Ｒｅｕｓｅ</a:t>
            </a:r>
            <a:r>
              <a:rPr lang="en-US" altLang="ja-JP" sz="4000" dirty="0" smtClean="0">
                <a:solidFill>
                  <a:prstClr val="black"/>
                </a:solidFill>
              </a:rPr>
              <a:t>【</a:t>
            </a:r>
            <a:r>
              <a:rPr lang="ja-JP" altLang="en-US" sz="4000" dirty="0" smtClean="0">
                <a:solidFill>
                  <a:prstClr val="black"/>
                </a:solidFill>
              </a:rPr>
              <a:t>リユース</a:t>
            </a:r>
            <a:r>
              <a:rPr lang="en-US" altLang="ja-JP" sz="4000" dirty="0" smtClean="0">
                <a:solidFill>
                  <a:prstClr val="black"/>
                </a:solidFill>
              </a:rPr>
              <a:t>】</a:t>
            </a:r>
            <a:r>
              <a:rPr lang="ja-JP" altLang="en-US" sz="5400" dirty="0" smtClean="0">
                <a:solidFill>
                  <a:prstClr val="black"/>
                </a:solidFill>
              </a:rPr>
              <a:t>：くり返し使う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158" y="4728010"/>
            <a:ext cx="11858066" cy="17543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prstClr val="black"/>
                </a:solidFill>
              </a:rPr>
              <a:t>Ｒｅｃｙｃ</a:t>
            </a:r>
            <a:r>
              <a:rPr lang="en-US" altLang="ja-JP" sz="5400" dirty="0" smtClean="0">
                <a:solidFill>
                  <a:prstClr val="black"/>
                </a:solidFill>
              </a:rPr>
              <a:t>e</a:t>
            </a:r>
            <a:r>
              <a:rPr lang="en-US" altLang="ja-JP" sz="4000" dirty="0" smtClean="0">
                <a:solidFill>
                  <a:prstClr val="black"/>
                </a:solidFill>
              </a:rPr>
              <a:t>【</a:t>
            </a:r>
            <a:r>
              <a:rPr lang="ja-JP" altLang="en-US" sz="4000" dirty="0" smtClean="0">
                <a:solidFill>
                  <a:prstClr val="black"/>
                </a:solidFill>
              </a:rPr>
              <a:t>リサイクル</a:t>
            </a:r>
            <a:r>
              <a:rPr lang="en-US" altLang="ja-JP" sz="4000" dirty="0" smtClean="0">
                <a:solidFill>
                  <a:prstClr val="black"/>
                </a:solidFill>
              </a:rPr>
              <a:t>】</a:t>
            </a:r>
            <a:r>
              <a:rPr lang="ja-JP" altLang="en-US" sz="5400" dirty="0" smtClean="0">
                <a:solidFill>
                  <a:prstClr val="black"/>
                </a:solidFill>
              </a:rPr>
              <a:t>：資源を回収し再生</a:t>
            </a:r>
            <a:endParaRPr lang="en-US" altLang="ja-JP" sz="5400" dirty="0" smtClean="0">
              <a:solidFill>
                <a:prstClr val="black"/>
              </a:solidFill>
            </a:endParaRPr>
          </a:p>
          <a:p>
            <a:r>
              <a:rPr lang="ja-JP" altLang="en-US" sz="5400" dirty="0">
                <a:solidFill>
                  <a:prstClr val="black"/>
                </a:solidFill>
              </a:rPr>
              <a:t>　</a:t>
            </a:r>
            <a:r>
              <a:rPr lang="ja-JP" altLang="en-US" sz="5400" dirty="0" smtClean="0">
                <a:solidFill>
                  <a:prstClr val="black"/>
                </a:solidFill>
              </a:rPr>
              <a:t>　　　　　　　して利用する。（作りかえる）</a:t>
            </a:r>
            <a:endParaRPr lang="en-US" altLang="ja-JP" sz="5400" dirty="0" smtClean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0158" y="2592254"/>
            <a:ext cx="11858066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prstClr val="black"/>
                </a:solidFill>
              </a:rPr>
              <a:t>Ｒｅｆｕｓｅ</a:t>
            </a:r>
            <a:r>
              <a:rPr lang="en-US" altLang="ja-JP" sz="4000" dirty="0">
                <a:solidFill>
                  <a:prstClr val="black"/>
                </a:solidFill>
              </a:rPr>
              <a:t>【</a:t>
            </a:r>
            <a:r>
              <a:rPr lang="ja-JP" altLang="en-US" sz="4000" dirty="0" smtClean="0">
                <a:solidFill>
                  <a:prstClr val="black"/>
                </a:solidFill>
              </a:rPr>
              <a:t>リフューズ</a:t>
            </a:r>
            <a:r>
              <a:rPr lang="en-US" altLang="ja-JP" sz="4000" dirty="0" smtClean="0">
                <a:solidFill>
                  <a:prstClr val="black"/>
                </a:solidFill>
              </a:rPr>
              <a:t>】</a:t>
            </a:r>
            <a:r>
              <a:rPr lang="ja-JP" altLang="en-US" sz="5400" dirty="0" smtClean="0">
                <a:solidFill>
                  <a:prstClr val="black"/>
                </a:solidFill>
              </a:rPr>
              <a:t>：無駄な物は買わない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-36235" y="3568738"/>
            <a:ext cx="12192000" cy="3289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49151" y="-71194"/>
            <a:ext cx="12192000" cy="35687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24288" y="537029"/>
            <a:ext cx="12337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再生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38019" y="2674201"/>
            <a:ext cx="25544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</a:rPr>
              <a:t>生産・販売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9352" y="2509619"/>
            <a:ext cx="12337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回収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2774" y="5957743"/>
            <a:ext cx="123371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消費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81761" y="4108067"/>
            <a:ext cx="126693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購入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598056" y="3424381"/>
            <a:ext cx="580571" cy="59508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rot="4766191">
            <a:off x="5761057" y="1240237"/>
            <a:ext cx="775847" cy="519458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 rot="3326029">
            <a:off x="7219254" y="3308045"/>
            <a:ext cx="799088" cy="28962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 flipH="1">
            <a:off x="2598056" y="575477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フリーフォーム 27"/>
          <p:cNvSpPr/>
          <p:nvPr/>
        </p:nvSpPr>
        <p:spPr>
          <a:xfrm rot="10800000" flipH="1">
            <a:off x="7880124" y="4587426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フリーフォーム 28"/>
          <p:cNvSpPr/>
          <p:nvPr/>
        </p:nvSpPr>
        <p:spPr>
          <a:xfrm rot="16200000" flipH="1">
            <a:off x="2903616" y="4743342"/>
            <a:ext cx="1792400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フリーフォーム 29"/>
          <p:cNvSpPr/>
          <p:nvPr/>
        </p:nvSpPr>
        <p:spPr>
          <a:xfrm rot="5400000" flipH="1">
            <a:off x="7763021" y="368309"/>
            <a:ext cx="2010560" cy="2165420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999352" y="3894966"/>
            <a:ext cx="123371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分別</a:t>
            </a:r>
          </a:p>
        </p:txBody>
      </p:sp>
      <p:sp>
        <p:nvSpPr>
          <p:cNvPr id="17" name="下矢印 16"/>
          <p:cNvSpPr/>
          <p:nvPr/>
        </p:nvSpPr>
        <p:spPr>
          <a:xfrm rot="10800000">
            <a:off x="9325924" y="3242446"/>
            <a:ext cx="580571" cy="59508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407" y="996284"/>
            <a:ext cx="182491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生産者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・販売者</a:t>
            </a:r>
            <a:endParaRPr kumimoji="1" lang="ja-JP" altLang="en-US" sz="3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073" y="6053011"/>
            <a:ext cx="16604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消費者</a:t>
            </a:r>
            <a:endParaRPr kumimoji="1" lang="ja-JP" altLang="en-US" sz="3600" dirty="0"/>
          </a:p>
        </p:txBody>
      </p:sp>
      <p:sp>
        <p:nvSpPr>
          <p:cNvPr id="11" name="円/楕円 10"/>
          <p:cNvSpPr/>
          <p:nvPr/>
        </p:nvSpPr>
        <p:spPr>
          <a:xfrm>
            <a:off x="978106" y="2116476"/>
            <a:ext cx="3586822" cy="297814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742758" y="2116476"/>
            <a:ext cx="3586822" cy="297814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828115" y="5807468"/>
            <a:ext cx="2771517" cy="100251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861772" y="389713"/>
            <a:ext cx="2771517" cy="100251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2157" y="157104"/>
            <a:ext cx="2240615" cy="70788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物の流れ</a:t>
            </a:r>
            <a:endParaRPr kumimoji="1" lang="ja-JP" altLang="en-US" sz="4000" dirty="0"/>
          </a:p>
        </p:txBody>
      </p:sp>
      <p:sp>
        <p:nvSpPr>
          <p:cNvPr id="25" name="フリーフォーム 24"/>
          <p:cNvSpPr/>
          <p:nvPr/>
        </p:nvSpPr>
        <p:spPr>
          <a:xfrm>
            <a:off x="7880124" y="5839533"/>
            <a:ext cx="4088963" cy="859809"/>
          </a:xfrm>
          <a:custGeom>
            <a:avLst/>
            <a:gdLst>
              <a:gd name="connsiteX0" fmla="*/ 2156346 w 2442949"/>
              <a:gd name="connsiteY0" fmla="*/ 0 h 859809"/>
              <a:gd name="connsiteX1" fmla="*/ 2442949 w 2442949"/>
              <a:gd name="connsiteY1" fmla="*/ 286603 h 859809"/>
              <a:gd name="connsiteX2" fmla="*/ 2299648 w 2442949"/>
              <a:gd name="connsiteY2" fmla="*/ 286603 h 859809"/>
              <a:gd name="connsiteX3" fmla="*/ 2299647 w 2442949"/>
              <a:gd name="connsiteY3" fmla="*/ 358254 h 859809"/>
              <a:gd name="connsiteX4" fmla="*/ 1798092 w 2442949"/>
              <a:gd name="connsiteY4" fmla="*/ 859809 h 859809"/>
              <a:gd name="connsiteX5" fmla="*/ 0 w 2442949"/>
              <a:gd name="connsiteY5" fmla="*/ 859809 h 859809"/>
              <a:gd name="connsiteX6" fmla="*/ 0 w 2442949"/>
              <a:gd name="connsiteY6" fmla="*/ 573206 h 859809"/>
              <a:gd name="connsiteX7" fmla="*/ 1798093 w 2442949"/>
              <a:gd name="connsiteY7" fmla="*/ 573206 h 859809"/>
              <a:gd name="connsiteX8" fmla="*/ 2013045 w 2442949"/>
              <a:gd name="connsiteY8" fmla="*/ 358254 h 859809"/>
              <a:gd name="connsiteX9" fmla="*/ 2013045 w 2442949"/>
              <a:gd name="connsiteY9" fmla="*/ 286603 h 859809"/>
              <a:gd name="connsiteX10" fmla="*/ 1869743 w 2442949"/>
              <a:gd name="connsiteY10" fmla="*/ 286603 h 859809"/>
              <a:gd name="connsiteX11" fmla="*/ 2156346 w 2442949"/>
              <a:gd name="connsiteY11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2949" h="859809">
                <a:moveTo>
                  <a:pt x="2156346" y="0"/>
                </a:moveTo>
                <a:lnTo>
                  <a:pt x="2442949" y="286603"/>
                </a:lnTo>
                <a:lnTo>
                  <a:pt x="2299648" y="286603"/>
                </a:lnTo>
                <a:cubicBezTo>
                  <a:pt x="2299648" y="310487"/>
                  <a:pt x="2299647" y="334370"/>
                  <a:pt x="2299647" y="358254"/>
                </a:cubicBezTo>
                <a:cubicBezTo>
                  <a:pt x="2299647" y="635255"/>
                  <a:pt x="2075093" y="859809"/>
                  <a:pt x="1798092" y="859809"/>
                </a:cubicBezTo>
                <a:lnTo>
                  <a:pt x="0" y="859809"/>
                </a:lnTo>
                <a:lnTo>
                  <a:pt x="0" y="573206"/>
                </a:lnTo>
                <a:lnTo>
                  <a:pt x="1798093" y="573206"/>
                </a:lnTo>
                <a:cubicBezTo>
                  <a:pt x="1916808" y="573206"/>
                  <a:pt x="2013045" y="476969"/>
                  <a:pt x="2013045" y="358254"/>
                </a:cubicBezTo>
                <a:lnTo>
                  <a:pt x="2013045" y="286603"/>
                </a:lnTo>
                <a:lnTo>
                  <a:pt x="1869743" y="286603"/>
                </a:lnTo>
                <a:lnTo>
                  <a:pt x="215634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9409760" y="1845523"/>
            <a:ext cx="2033516" cy="578350"/>
          </a:xfrm>
          <a:custGeom>
            <a:avLst/>
            <a:gdLst>
              <a:gd name="connsiteX0" fmla="*/ 2156346 w 2442949"/>
              <a:gd name="connsiteY0" fmla="*/ 0 h 859809"/>
              <a:gd name="connsiteX1" fmla="*/ 2442949 w 2442949"/>
              <a:gd name="connsiteY1" fmla="*/ 286603 h 859809"/>
              <a:gd name="connsiteX2" fmla="*/ 2299648 w 2442949"/>
              <a:gd name="connsiteY2" fmla="*/ 286603 h 859809"/>
              <a:gd name="connsiteX3" fmla="*/ 2299647 w 2442949"/>
              <a:gd name="connsiteY3" fmla="*/ 358254 h 859809"/>
              <a:gd name="connsiteX4" fmla="*/ 1798092 w 2442949"/>
              <a:gd name="connsiteY4" fmla="*/ 859809 h 859809"/>
              <a:gd name="connsiteX5" fmla="*/ 0 w 2442949"/>
              <a:gd name="connsiteY5" fmla="*/ 859809 h 859809"/>
              <a:gd name="connsiteX6" fmla="*/ 0 w 2442949"/>
              <a:gd name="connsiteY6" fmla="*/ 573206 h 859809"/>
              <a:gd name="connsiteX7" fmla="*/ 1798093 w 2442949"/>
              <a:gd name="connsiteY7" fmla="*/ 573206 h 859809"/>
              <a:gd name="connsiteX8" fmla="*/ 2013045 w 2442949"/>
              <a:gd name="connsiteY8" fmla="*/ 358254 h 859809"/>
              <a:gd name="connsiteX9" fmla="*/ 2013045 w 2442949"/>
              <a:gd name="connsiteY9" fmla="*/ 286603 h 859809"/>
              <a:gd name="connsiteX10" fmla="*/ 1869743 w 2442949"/>
              <a:gd name="connsiteY10" fmla="*/ 286603 h 859809"/>
              <a:gd name="connsiteX11" fmla="*/ 2156346 w 2442949"/>
              <a:gd name="connsiteY11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2949" h="859809">
                <a:moveTo>
                  <a:pt x="2156346" y="0"/>
                </a:moveTo>
                <a:lnTo>
                  <a:pt x="2442949" y="286603"/>
                </a:lnTo>
                <a:lnTo>
                  <a:pt x="2299648" y="286603"/>
                </a:lnTo>
                <a:cubicBezTo>
                  <a:pt x="2299648" y="310487"/>
                  <a:pt x="2299647" y="334370"/>
                  <a:pt x="2299647" y="358254"/>
                </a:cubicBezTo>
                <a:cubicBezTo>
                  <a:pt x="2299647" y="635255"/>
                  <a:pt x="2075093" y="859809"/>
                  <a:pt x="1798092" y="859809"/>
                </a:cubicBezTo>
                <a:lnTo>
                  <a:pt x="0" y="859809"/>
                </a:lnTo>
                <a:lnTo>
                  <a:pt x="0" y="573206"/>
                </a:lnTo>
                <a:lnTo>
                  <a:pt x="1798093" y="573206"/>
                </a:lnTo>
                <a:cubicBezTo>
                  <a:pt x="1916808" y="573206"/>
                  <a:pt x="2013045" y="476969"/>
                  <a:pt x="2013045" y="358254"/>
                </a:cubicBezTo>
                <a:lnTo>
                  <a:pt x="2013045" y="286603"/>
                </a:lnTo>
                <a:lnTo>
                  <a:pt x="1869743" y="286603"/>
                </a:lnTo>
                <a:lnTo>
                  <a:pt x="215634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379988" y="5131647"/>
            <a:ext cx="162300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捨てる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506573" y="730394"/>
            <a:ext cx="136983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利用さ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れない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13" y="861650"/>
            <a:ext cx="9518531" cy="5711119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5717960" y="83399"/>
            <a:ext cx="3252989" cy="999493"/>
          </a:xfrm>
          <a:prstGeom prst="wedgeRoundRectCallout">
            <a:avLst>
              <a:gd name="adj1" fmla="val -11740"/>
              <a:gd name="adj2" fmla="val 80309"/>
              <a:gd name="adj3" fmla="val 16667"/>
            </a:avLst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3738" y="128786"/>
            <a:ext cx="3717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リサイクル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Recycle</a:t>
            </a:r>
            <a:r>
              <a:rPr lang="ja-JP" altLang="en-US" sz="2800" dirty="0" smtClean="0"/>
              <a:t>）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作りかえる</a:t>
            </a:r>
            <a:endParaRPr kumimoji="1" lang="ja-JP" altLang="en-US" sz="28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935195" y="3938807"/>
            <a:ext cx="2818520" cy="1083723"/>
          </a:xfrm>
          <a:prstGeom prst="wedgeRoundRectCallout">
            <a:avLst>
              <a:gd name="adj1" fmla="val -1455"/>
              <a:gd name="adj2" fmla="val 20324"/>
              <a:gd name="adj3" fmla="val 16667"/>
            </a:avLst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55382" y="3957644"/>
            <a:ext cx="3539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リユース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Reuse</a:t>
            </a:r>
            <a:r>
              <a:rPr lang="ja-JP" altLang="en-US" sz="2800" dirty="0" smtClean="0"/>
              <a:t>）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くり返し使う</a:t>
            </a:r>
            <a:endParaRPr kumimoji="1" lang="ja-JP" altLang="en-US" sz="28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103032" y="3957644"/>
            <a:ext cx="3515932" cy="1046050"/>
          </a:xfrm>
          <a:prstGeom prst="wedgeRoundRectCallout">
            <a:avLst>
              <a:gd name="adj1" fmla="val 59382"/>
              <a:gd name="adj2" fmla="val -4184"/>
              <a:gd name="adj3" fmla="val 16667"/>
            </a:avLst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25" y="4007436"/>
            <a:ext cx="3713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リデュース（</a:t>
            </a:r>
            <a:r>
              <a:rPr kumimoji="1" lang="en-US" altLang="ja-JP" sz="2800" dirty="0" smtClean="0"/>
              <a:t>Reduce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（ごみの発生を減らす）</a:t>
            </a:r>
            <a:endParaRPr kumimoji="1" lang="en-US" altLang="ja-JP" sz="2800" dirty="0" smtClean="0"/>
          </a:p>
        </p:txBody>
      </p:sp>
      <p:sp>
        <p:nvSpPr>
          <p:cNvPr id="10" name="角丸四角形吹き出し 9"/>
          <p:cNvSpPr/>
          <p:nvPr/>
        </p:nvSpPr>
        <p:spPr>
          <a:xfrm>
            <a:off x="103031" y="5149656"/>
            <a:ext cx="3515933" cy="1046050"/>
          </a:xfrm>
          <a:prstGeom prst="wedgeRoundRectCallout">
            <a:avLst>
              <a:gd name="adj1" fmla="val 60299"/>
              <a:gd name="adj2" fmla="val -91598"/>
              <a:gd name="adj3" fmla="val 16667"/>
            </a:avLst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031" y="5228437"/>
            <a:ext cx="3717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リフューズ</a:t>
            </a:r>
            <a:r>
              <a:rPr lang="ja-JP" altLang="en-US" sz="2800" dirty="0"/>
              <a:t>（</a:t>
            </a:r>
            <a:r>
              <a:rPr lang="en-US" altLang="ja-JP" sz="2800" dirty="0" smtClean="0"/>
              <a:t>Refuse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r>
              <a:rPr kumimoji="1" lang="ja-JP" altLang="en-US" sz="2800" dirty="0" smtClean="0"/>
              <a:t>無駄な物を買わない）</a:t>
            </a:r>
            <a:endParaRPr kumimoji="1" lang="en-US" altLang="ja-JP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2814" y="934915"/>
            <a:ext cx="1811214" cy="58477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物の流れ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3049" y="273195"/>
            <a:ext cx="3966693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循環型社会づくりのための４Ｒ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942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 animBg="1"/>
      <p:bldP spid="4" grpId="0"/>
      <p:bldP spid="8" grpId="0" animBg="1"/>
      <p:bldP spid="9" grpId="0"/>
      <p:bldP spid="10" grpId="0" animBg="1"/>
      <p:bldP spid="11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89414" y="251847"/>
            <a:ext cx="6454587" cy="13234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4967" y="251847"/>
            <a:ext cx="9109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prstClr val="black"/>
                </a:solidFill>
              </a:rPr>
              <a:t>「循環型社会」</a:t>
            </a:r>
            <a:endParaRPr lang="en-US" altLang="ja-JP" sz="8000" dirty="0" smtClean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625" y="1803886"/>
            <a:ext cx="11604812" cy="415498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600" dirty="0" smtClean="0">
                <a:solidFill>
                  <a:prstClr val="black"/>
                </a:solidFill>
              </a:rPr>
              <a:t>限りある資源を</a:t>
            </a:r>
            <a:endParaRPr lang="en-US" altLang="ja-JP" sz="6600" dirty="0" smtClean="0">
              <a:solidFill>
                <a:prstClr val="black"/>
              </a:solidFill>
            </a:endParaRPr>
          </a:p>
          <a:p>
            <a:r>
              <a:rPr lang="ja-JP" altLang="en-US" sz="6600" dirty="0" smtClean="0">
                <a:solidFill>
                  <a:prstClr val="black"/>
                </a:solidFill>
              </a:rPr>
              <a:t>　　　　　むだなくくり返し使い、</a:t>
            </a:r>
            <a:endParaRPr lang="en-US" altLang="ja-JP" sz="6600" dirty="0" smtClean="0">
              <a:solidFill>
                <a:prstClr val="black"/>
              </a:solidFill>
            </a:endParaRPr>
          </a:p>
          <a:p>
            <a:r>
              <a:rPr lang="ja-JP" altLang="en-US" sz="6600" dirty="0" smtClean="0">
                <a:solidFill>
                  <a:prstClr val="black"/>
                </a:solidFill>
              </a:rPr>
              <a:t>同時に環境汚染を</a:t>
            </a:r>
            <a:endParaRPr lang="en-US" altLang="ja-JP" sz="6600" dirty="0" smtClean="0">
              <a:solidFill>
                <a:prstClr val="black"/>
              </a:solidFill>
            </a:endParaRPr>
          </a:p>
          <a:p>
            <a:r>
              <a:rPr lang="ja-JP" altLang="en-US" sz="6600" dirty="0" smtClean="0">
                <a:solidFill>
                  <a:prstClr val="black"/>
                </a:solidFill>
              </a:rPr>
              <a:t>　　　　　　　少なくしていく社会</a:t>
            </a:r>
            <a:endParaRPr lang="ja-JP" altLang="en-US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585283"/>
              </p:ext>
            </p:extLst>
          </p:nvPr>
        </p:nvGraphicFramePr>
        <p:xfrm>
          <a:off x="1640542" y="215152"/>
          <a:ext cx="9009528" cy="644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2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51330" y="2245659"/>
            <a:ext cx="111745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１．なぜ私たち消費者は、</a:t>
            </a:r>
            <a:endParaRPr kumimoji="1" lang="en-US" altLang="ja-JP" sz="5400" dirty="0" smtClean="0"/>
          </a:p>
          <a:p>
            <a:r>
              <a:rPr kumimoji="1" lang="ja-JP" altLang="en-US" sz="5400" dirty="0" smtClean="0"/>
              <a:t>　　大量消費・大量廃棄</a:t>
            </a:r>
            <a:r>
              <a:rPr lang="ja-JP" altLang="en-US" sz="5400" dirty="0" smtClean="0"/>
              <a:t>（使い捨て）</a:t>
            </a:r>
            <a:r>
              <a:rPr kumimoji="1" lang="ja-JP" altLang="en-US" sz="5400" dirty="0" smtClean="0"/>
              <a:t>を　</a:t>
            </a:r>
            <a:endParaRPr kumimoji="1" lang="en-US" altLang="ja-JP" sz="5400" dirty="0" smtClean="0"/>
          </a:p>
          <a:p>
            <a:r>
              <a:rPr lang="ja-JP" altLang="en-US" sz="5400" dirty="0"/>
              <a:t>　</a:t>
            </a:r>
            <a:r>
              <a:rPr lang="ja-JP" altLang="en-US" sz="5400" dirty="0" smtClean="0"/>
              <a:t>　</a:t>
            </a:r>
            <a:r>
              <a:rPr kumimoji="1" lang="ja-JP" altLang="en-US" sz="5400" dirty="0" smtClean="0"/>
              <a:t>してしまう</a:t>
            </a:r>
            <a:r>
              <a:rPr lang="ja-JP" altLang="en-US" sz="5400" dirty="0"/>
              <a:t>の</a:t>
            </a:r>
            <a:r>
              <a:rPr kumimoji="1" lang="ja-JP" altLang="en-US" sz="5400" dirty="0" smtClean="0"/>
              <a:t>だろう？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065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771737" y="215153"/>
            <a:ext cx="2651037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宣伝の力</a:t>
            </a:r>
            <a:endParaRPr kumimoji="1"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11486" y="3529013"/>
            <a:ext cx="317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新聞折り込み広告の写真等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071562" y="1483757"/>
            <a:ext cx="10215563" cy="4829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4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4599" y="1371849"/>
            <a:ext cx="1557990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安さ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26935" y="1395463"/>
            <a:ext cx="2112612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便利さ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9422" y="1395463"/>
            <a:ext cx="4603378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流行・宣伝効果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769" y="2939455"/>
            <a:ext cx="4343399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必要だから買う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（ないと困る）</a:t>
            </a:r>
            <a:endParaRPr kumimoji="1" lang="ja-JP" altLang="en-US" sz="4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29400" y="2939455"/>
            <a:ext cx="505161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欲しいから買う</a:t>
            </a:r>
            <a:endParaRPr lang="en-US" altLang="ja-JP" sz="4800" dirty="0" smtClean="0"/>
          </a:p>
          <a:p>
            <a:r>
              <a:rPr kumimoji="1" lang="ja-JP" altLang="en-US" sz="4800" dirty="0" smtClean="0"/>
              <a:t>（なくても困らない）</a:t>
            </a:r>
            <a:endParaRPr kumimoji="1"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52129" y="4915682"/>
            <a:ext cx="4621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これを</a:t>
            </a:r>
            <a:endParaRPr kumimoji="1" lang="en-US" altLang="ja-JP" sz="4800" dirty="0" smtClean="0"/>
          </a:p>
          <a:p>
            <a:r>
              <a:rPr lang="ja-JP" altLang="en-US" sz="4800" dirty="0" smtClean="0"/>
              <a:t>どうとらえるか</a:t>
            </a:r>
            <a:r>
              <a:rPr kumimoji="1" lang="ja-JP" altLang="en-US" sz="4800" dirty="0" smtClean="0"/>
              <a:t>？</a:t>
            </a:r>
            <a:endParaRPr kumimoji="1" lang="ja-JP" altLang="en-US" sz="48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6736977" y="4915682"/>
            <a:ext cx="5051612" cy="1705954"/>
          </a:xfrm>
          <a:prstGeom prst="wedgeRoundRectCallout">
            <a:avLst>
              <a:gd name="adj1" fmla="val 12916"/>
              <a:gd name="adj2" fmla="val -71807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5" idx="3"/>
            <a:endCxn id="6" idx="1"/>
          </p:cNvCxnSpPr>
          <p:nvPr/>
        </p:nvCxnSpPr>
        <p:spPr>
          <a:xfrm>
            <a:off x="4607168" y="3724285"/>
            <a:ext cx="2022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408828" y="239380"/>
            <a:ext cx="4484596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買いたくなる原因</a:t>
            </a:r>
            <a:endParaRPr kumimoji="1" lang="ja-JP" altLang="en-US" sz="4400" dirty="0"/>
          </a:p>
        </p:txBody>
      </p:sp>
      <p:cxnSp>
        <p:nvCxnSpPr>
          <p:cNvPr id="14" name="直線コネクタ 13"/>
          <p:cNvCxnSpPr>
            <a:stCxn id="11" idx="2"/>
            <a:endCxn id="3" idx="0"/>
          </p:cNvCxnSpPr>
          <p:nvPr/>
        </p:nvCxnSpPr>
        <p:spPr>
          <a:xfrm flipH="1">
            <a:off x="4883241" y="1008821"/>
            <a:ext cx="767885" cy="386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1" idx="2"/>
            <a:endCxn id="4" idx="0"/>
          </p:cNvCxnSpPr>
          <p:nvPr/>
        </p:nvCxnSpPr>
        <p:spPr>
          <a:xfrm>
            <a:off x="5651126" y="1008821"/>
            <a:ext cx="3019985" cy="386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1" idx="2"/>
            <a:endCxn id="11" idx="2"/>
          </p:cNvCxnSpPr>
          <p:nvPr/>
        </p:nvCxnSpPr>
        <p:spPr>
          <a:xfrm>
            <a:off x="5651126" y="10088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1" idx="2"/>
            <a:endCxn id="2" idx="0"/>
          </p:cNvCxnSpPr>
          <p:nvPr/>
        </p:nvCxnSpPr>
        <p:spPr>
          <a:xfrm flipH="1">
            <a:off x="2483594" y="1008821"/>
            <a:ext cx="3167532" cy="363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399327"/>
              </p:ext>
            </p:extLst>
          </p:nvPr>
        </p:nvGraphicFramePr>
        <p:xfrm>
          <a:off x="1470211" y="584775"/>
          <a:ext cx="9475694" cy="603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1951630" y="1337481"/>
            <a:ext cx="8857397" cy="72333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9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9819" y="1083286"/>
            <a:ext cx="11174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２</a:t>
            </a:r>
            <a:r>
              <a:rPr kumimoji="1" lang="ja-JP" altLang="en-US" sz="5400" dirty="0" smtClean="0"/>
              <a:t>．大量消費・大量廃棄に対して</a:t>
            </a:r>
            <a:endParaRPr kumimoji="1" lang="en-US" altLang="ja-JP" sz="5400" dirty="0" smtClean="0"/>
          </a:p>
          <a:p>
            <a:r>
              <a:rPr lang="ja-JP" altLang="en-US" sz="5400" dirty="0"/>
              <a:t>　</a:t>
            </a:r>
            <a:r>
              <a:rPr lang="ja-JP" altLang="en-US" sz="5400" dirty="0" smtClean="0"/>
              <a:t>　どのような解決方法があるだろう。　　　　　　　　</a:t>
            </a:r>
            <a:endParaRPr kumimoji="1" lang="ja-JP" altLang="en-US" sz="5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9640" y="4012639"/>
            <a:ext cx="10445857" cy="1754326"/>
          </a:xfrm>
          <a:prstGeom prst="rect">
            <a:avLst/>
          </a:prstGeom>
          <a:noFill/>
          <a:ln w="76200">
            <a:solidFill>
              <a:srgbClr val="85FB35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どうすれば、</a:t>
            </a:r>
            <a:endParaRPr lang="en-US" altLang="ja-JP" sz="5400" dirty="0" smtClean="0"/>
          </a:p>
          <a:p>
            <a:r>
              <a:rPr lang="ja-JP" altLang="en-US" sz="5400" dirty="0"/>
              <a:t>　</a:t>
            </a:r>
            <a:r>
              <a:rPr lang="ja-JP" altLang="en-US" sz="5400" dirty="0" smtClean="0"/>
              <a:t>　ごみを増やさずにすむのだろう。</a:t>
            </a:r>
            <a:endParaRPr kumimoji="1" lang="ja-JP" altLang="en-US" sz="5400" dirty="0"/>
          </a:p>
        </p:txBody>
      </p:sp>
      <p:sp>
        <p:nvSpPr>
          <p:cNvPr id="4" name="下矢印 3"/>
          <p:cNvSpPr/>
          <p:nvPr/>
        </p:nvSpPr>
        <p:spPr>
          <a:xfrm>
            <a:off x="5796366" y="3192651"/>
            <a:ext cx="852407" cy="464949"/>
          </a:xfrm>
          <a:prstGeom prst="downArrow">
            <a:avLst/>
          </a:prstGeom>
          <a:solidFill>
            <a:srgbClr val="85F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5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9" y="867972"/>
            <a:ext cx="12074761" cy="540912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367491" y="5861599"/>
            <a:ext cx="165324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佐賀市　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エコプラザ</a:t>
            </a:r>
            <a:endParaRPr kumimoji="1" lang="ja-JP" altLang="en-US" sz="2400" dirty="0"/>
          </a:p>
        </p:txBody>
      </p:sp>
      <p:sp>
        <p:nvSpPr>
          <p:cNvPr id="4" name="円/楕円 3"/>
          <p:cNvSpPr/>
          <p:nvPr/>
        </p:nvSpPr>
        <p:spPr>
          <a:xfrm>
            <a:off x="385038" y="210478"/>
            <a:ext cx="2066416" cy="90152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6724" y="307295"/>
            <a:ext cx="180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佐賀県</a:t>
            </a:r>
            <a:endParaRPr kumimoji="1" lang="ja-JP" altLang="en-US" sz="4000" dirty="0"/>
          </a:p>
        </p:txBody>
      </p:sp>
      <p:sp>
        <p:nvSpPr>
          <p:cNvPr id="9" name="円/楕円 8"/>
          <p:cNvSpPr/>
          <p:nvPr/>
        </p:nvSpPr>
        <p:spPr>
          <a:xfrm>
            <a:off x="385038" y="1208816"/>
            <a:ext cx="2066416" cy="9015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6724" y="1305633"/>
            <a:ext cx="180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佐賀市</a:t>
            </a:r>
            <a:endParaRPr kumimoji="1" lang="ja-JP" altLang="en-US" sz="4000" dirty="0"/>
          </a:p>
        </p:txBody>
      </p:sp>
      <p:sp>
        <p:nvSpPr>
          <p:cNvPr id="11" name="円/楕円 10"/>
          <p:cNvSpPr/>
          <p:nvPr/>
        </p:nvSpPr>
        <p:spPr>
          <a:xfrm>
            <a:off x="4932608" y="1596981"/>
            <a:ext cx="1171978" cy="6181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2215167"/>
            <a:ext cx="2451454" cy="2711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69103" y="185282"/>
            <a:ext cx="177420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約１ｋｇ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9051007" y="88464"/>
            <a:ext cx="2137891" cy="8047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0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2"/>
          <a:stretch/>
        </p:blipFill>
        <p:spPr>
          <a:xfrm>
            <a:off x="917137" y="193182"/>
            <a:ext cx="10438245" cy="639868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235805" y="1208285"/>
            <a:ext cx="165324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佐賀市　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エコプラザ</a:t>
            </a:r>
            <a:endParaRPr kumimoji="1" lang="ja-JP" altLang="en-US" sz="2400" dirty="0"/>
          </a:p>
        </p:txBody>
      </p:sp>
      <p:sp>
        <p:nvSpPr>
          <p:cNvPr id="5" name="円/楕円 4"/>
          <p:cNvSpPr/>
          <p:nvPr/>
        </p:nvSpPr>
        <p:spPr>
          <a:xfrm>
            <a:off x="251781" y="2240924"/>
            <a:ext cx="2066416" cy="9015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467" y="2337741"/>
            <a:ext cx="180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佐賀市</a:t>
            </a:r>
            <a:endParaRPr kumimoji="1" lang="ja-JP" altLang="en-US" sz="4000" dirty="0"/>
          </a:p>
        </p:txBody>
      </p:sp>
      <p:sp>
        <p:nvSpPr>
          <p:cNvPr id="6" name="円/楕円 5"/>
          <p:cNvSpPr/>
          <p:nvPr/>
        </p:nvSpPr>
        <p:spPr>
          <a:xfrm>
            <a:off x="6373505" y="2943879"/>
            <a:ext cx="1276868" cy="6727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553878" y="4449171"/>
            <a:ext cx="1801504" cy="214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64759" y="4449171"/>
            <a:ext cx="375745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１年間で一人</a:t>
            </a:r>
            <a:endParaRPr kumimoji="1" lang="en-US" altLang="ja-JP" sz="4000" dirty="0" smtClean="0">
              <a:solidFill>
                <a:schemeClr val="bg1"/>
              </a:solidFill>
            </a:endParaRPr>
          </a:p>
          <a:p>
            <a:r>
              <a:rPr kumimoji="1" lang="ja-JP" altLang="en-US" sz="4000" dirty="0" smtClean="0">
                <a:solidFill>
                  <a:schemeClr val="bg1"/>
                </a:solidFill>
              </a:rPr>
              <a:t>約１４．０００円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3" y="348811"/>
            <a:ext cx="10064932" cy="653505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367491" y="5861599"/>
            <a:ext cx="165324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佐賀市　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エコプラザ</a:t>
            </a:r>
            <a:endParaRPr kumimoji="1" lang="ja-JP" altLang="en-US" sz="2400" dirty="0"/>
          </a:p>
        </p:txBody>
      </p:sp>
      <p:sp>
        <p:nvSpPr>
          <p:cNvPr id="4" name="円/楕円 3"/>
          <p:cNvSpPr/>
          <p:nvPr/>
        </p:nvSpPr>
        <p:spPr>
          <a:xfrm>
            <a:off x="251781" y="2240924"/>
            <a:ext cx="2066416" cy="90152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3467" y="2337741"/>
            <a:ext cx="180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佐賀県</a:t>
            </a:r>
            <a:endParaRPr kumimoji="1" lang="ja-JP" altLang="en-US" sz="4000" dirty="0"/>
          </a:p>
        </p:txBody>
      </p:sp>
      <p:sp>
        <p:nvSpPr>
          <p:cNvPr id="6" name="円/楕円 5"/>
          <p:cNvSpPr/>
          <p:nvPr/>
        </p:nvSpPr>
        <p:spPr>
          <a:xfrm>
            <a:off x="5383368" y="5891679"/>
            <a:ext cx="1035967" cy="5906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4837884" y="3045627"/>
            <a:ext cx="1438052" cy="601444"/>
          </a:xfrm>
          <a:prstGeom prst="wedgeRoundRectCallout">
            <a:avLst>
              <a:gd name="adj1" fmla="val 17129"/>
              <a:gd name="adj2" fmla="val 7157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66246" y="3031562"/>
            <a:ext cx="1309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１８％</a:t>
            </a:r>
            <a:endParaRPr kumimoji="1" lang="ja-JP" altLang="en-US" sz="32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6272128" y="2607484"/>
            <a:ext cx="1438052" cy="601444"/>
          </a:xfrm>
          <a:prstGeom prst="wedgeRoundRectCallout">
            <a:avLst>
              <a:gd name="adj1" fmla="val -26527"/>
              <a:gd name="adj2" fmla="val 7157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09487" y="2615818"/>
            <a:ext cx="1309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２</a:t>
            </a:r>
            <a:r>
              <a:rPr lang="ja-JP" altLang="en-US" sz="3200" dirty="0"/>
              <a:t>０</a:t>
            </a:r>
            <a:r>
              <a:rPr kumimoji="1" lang="ja-JP" altLang="en-US" sz="3200" dirty="0" smtClean="0"/>
              <a:t>％</a:t>
            </a:r>
            <a:endParaRPr kumimoji="1" lang="ja-JP" altLang="en-US" sz="3200" dirty="0"/>
          </a:p>
        </p:txBody>
      </p:sp>
      <p:sp>
        <p:nvSpPr>
          <p:cNvPr id="7" name="下矢印 6"/>
          <p:cNvSpPr/>
          <p:nvPr/>
        </p:nvSpPr>
        <p:spPr>
          <a:xfrm rot="16756414">
            <a:off x="3528983" y="1629335"/>
            <a:ext cx="337749" cy="28085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8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285</Words>
  <Application>Microsoft Office PowerPoint</Application>
  <PresentationFormat>ワイド画面</PresentationFormat>
  <Paragraphs>108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佐賀県教育センター</dc:creator>
  <cp:lastModifiedBy>納塚 真紀子</cp:lastModifiedBy>
  <cp:revision>332</cp:revision>
  <cp:lastPrinted>2017-01-27T07:16:28Z</cp:lastPrinted>
  <dcterms:created xsi:type="dcterms:W3CDTF">2016-07-21T10:34:52Z</dcterms:created>
  <dcterms:modified xsi:type="dcterms:W3CDTF">2017-02-17T05:04:18Z</dcterms:modified>
</cp:coreProperties>
</file>