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0" r:id="rId1"/>
  </p:sldMasterIdLst>
  <p:sldIdLst>
    <p:sldId id="260" r:id="rId2"/>
    <p:sldId id="256" r:id="rId3"/>
    <p:sldId id="271" r:id="rId4"/>
    <p:sldId id="276" r:id="rId5"/>
    <p:sldId id="278" r:id="rId6"/>
    <p:sldId id="279" r:id="rId7"/>
    <p:sldId id="280" r:id="rId8"/>
    <p:sldId id="283" r:id="rId9"/>
    <p:sldId id="282" r:id="rId10"/>
    <p:sldId id="273" r:id="rId11"/>
    <p:sldId id="275" r:id="rId12"/>
  </p:sldIdLst>
  <p:sldSz cx="12192000" cy="6858000"/>
  <p:notesSz cx="6784975" cy="9906000"/>
  <p:embeddedFontLs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AR丸ゴシック体M" panose="020F0609000000000000" pitchFamily="49" charset="-128"/>
      <p:regular r:id="rId17"/>
    </p:embeddedFon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  <p:embeddedFont>
      <p:font typeface="Century" panose="02040604050505020304" pitchFamily="18" charset="0"/>
      <p:regular r:id="rId23"/>
    </p:embeddedFont>
    <p:embeddedFont>
      <p:font typeface="HG丸ｺﾞｼｯｸM-PRO" panose="020F0600000000000000" pitchFamily="50" charset="-128"/>
      <p:regular r:id="rId24"/>
    </p:embeddedFont>
    <p:embeddedFont>
      <p:font typeface="AR P丸ゴシック体M" panose="020F0600000000000000" pitchFamily="50" charset="-128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66FF"/>
    <a:srgbClr val="000099"/>
    <a:srgbClr val="FFFFFF"/>
    <a:srgbClr val="FFFF99"/>
    <a:srgbClr val="B311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7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4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953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4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9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7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8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1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5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1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5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3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0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8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36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4.bp.blogspot.com/-12hCKMGtWRI/Uf8zmUIoXrI/AAAAAAAAWtU/i5sFLSTF_sM/s800/housyanou_genpatsu.png" TargetMode="External"/><Relationship Id="rId7" Type="http://schemas.openxmlformats.org/officeDocument/2006/relationships/hyperlink" Target="http://2.bp.blogspot.com/-8MAAmwR7A0U/VGLMWT3HrrI/AAAAAAAAo_g/vBrRAj6yO-U/s800/gas_tank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3.bp.blogspot.com/-CxMV-HeAIw0/Vt2ADGnHteI/AAAAAAAA4hc/MqTXYr7-01I/s800/sekiyu_oil.png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159830" y="235132"/>
            <a:ext cx="1959428" cy="58782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教卓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551714" y="107115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012577" y="107115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473440" y="107115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090851" y="107115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629988" y="107115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551714" y="1998616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012577" y="1998616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8473440" y="1998616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9934303" y="1998616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090851" y="1998616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629988" y="1998616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169125" y="1998616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551714" y="2965268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012577" y="2965268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8473440" y="2965268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9934303" y="2965268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090851" y="2965268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2629988" y="2965268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169125" y="2965268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551714" y="3905795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7012577" y="3905795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8473440" y="3905795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9934303" y="3905795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4090851" y="3905795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629988" y="3905795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169125" y="3905795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551714" y="484632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7012577" y="484632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8473440" y="484632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9934303" y="484632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090851" y="484632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2629988" y="484632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1169125" y="4846322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5551714" y="5786849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7012577" y="5786849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8473440" y="5786849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9934303" y="5786849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4090851" y="5786849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2629988" y="5786849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1169125" y="5786849"/>
            <a:ext cx="1162594" cy="692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10769" y="2062339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 smtClean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Ａ</a:t>
            </a:r>
            <a:endParaRPr kumimoji="1" lang="ja-JP" altLang="en-US" sz="9600" b="1" dirty="0">
              <a:ln w="19050">
                <a:solidFill>
                  <a:schemeClr val="tx2">
                    <a:lumMod val="10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9135806" y="4905400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Ｂ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024411" y="2982448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Ｄ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181114" y="1090512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Ｆ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837224" y="3014048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 smtClean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Ｇ</a:t>
            </a:r>
            <a:endParaRPr kumimoji="1" lang="ja-JP" altLang="en-US" sz="9600" b="1" dirty="0">
              <a:ln w="19050">
                <a:solidFill>
                  <a:schemeClr val="tx2">
                    <a:lumMod val="10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837224" y="4905400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Ｈ</a:t>
            </a:r>
          </a:p>
        </p:txBody>
      </p:sp>
      <p:sp>
        <p:nvSpPr>
          <p:cNvPr id="48" name="正方形/長方形 47"/>
          <p:cNvSpPr/>
          <p:nvPr/>
        </p:nvSpPr>
        <p:spPr>
          <a:xfrm flipV="1">
            <a:off x="1067028" y="957156"/>
            <a:ext cx="4236883" cy="1838295"/>
          </a:xfrm>
          <a:custGeom>
            <a:avLst/>
            <a:gdLst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1440160 w 2808312"/>
              <a:gd name="connsiteY3" fmla="*/ 2783450 h 2783450"/>
              <a:gd name="connsiteX4" fmla="*/ 911998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11998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327376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327376 h 2783450"/>
              <a:gd name="connsiteX5" fmla="*/ 8658 w 2808312"/>
              <a:gd name="connsiteY5" fmla="*/ 1321029 h 2783450"/>
              <a:gd name="connsiteX6" fmla="*/ 0 w 2808312"/>
              <a:gd name="connsiteY6" fmla="*/ 0 h 278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783450">
                <a:moveTo>
                  <a:pt x="0" y="0"/>
                </a:moveTo>
                <a:lnTo>
                  <a:pt x="2808312" y="0"/>
                </a:lnTo>
                <a:lnTo>
                  <a:pt x="2808312" y="2783450"/>
                </a:lnTo>
                <a:lnTo>
                  <a:pt x="981265" y="2783450"/>
                </a:lnTo>
                <a:lnTo>
                  <a:pt x="981265" y="1327376"/>
                </a:lnTo>
                <a:lnTo>
                  <a:pt x="8658" y="1321029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47"/>
          <p:cNvSpPr/>
          <p:nvPr/>
        </p:nvSpPr>
        <p:spPr>
          <a:xfrm>
            <a:off x="8415395" y="1945835"/>
            <a:ext cx="2808312" cy="2783450"/>
          </a:xfrm>
          <a:custGeom>
            <a:avLst/>
            <a:gdLst/>
            <a:ahLst/>
            <a:cxnLst/>
            <a:rect l="l" t="t" r="r" b="b"/>
            <a:pathLst>
              <a:path w="2808312" h="2783450">
                <a:moveTo>
                  <a:pt x="0" y="0"/>
                </a:moveTo>
                <a:lnTo>
                  <a:pt x="2808312" y="0"/>
                </a:lnTo>
                <a:lnTo>
                  <a:pt x="2808312" y="2783450"/>
                </a:lnTo>
                <a:lnTo>
                  <a:pt x="1440160" y="2783450"/>
                </a:lnTo>
                <a:lnTo>
                  <a:pt x="1440160" y="1775948"/>
                </a:lnTo>
                <a:lnTo>
                  <a:pt x="0" y="1775948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47"/>
          <p:cNvSpPr/>
          <p:nvPr/>
        </p:nvSpPr>
        <p:spPr>
          <a:xfrm rot="5400000" flipH="1" flipV="1">
            <a:off x="6649534" y="-267258"/>
            <a:ext cx="1840217" cy="4285200"/>
          </a:xfrm>
          <a:custGeom>
            <a:avLst/>
            <a:gdLst>
              <a:gd name="connsiteX0" fmla="*/ 0 w 2808317"/>
              <a:gd name="connsiteY0" fmla="*/ 0 h 2783450"/>
              <a:gd name="connsiteX1" fmla="*/ 2808312 w 2808317"/>
              <a:gd name="connsiteY1" fmla="*/ 0 h 2783450"/>
              <a:gd name="connsiteX2" fmla="*/ 2808316 w 2808317"/>
              <a:gd name="connsiteY2" fmla="*/ 2654381 h 2783450"/>
              <a:gd name="connsiteX3" fmla="*/ 1440160 w 2808317"/>
              <a:gd name="connsiteY3" fmla="*/ 2783450 h 2783450"/>
              <a:gd name="connsiteX4" fmla="*/ 1440160 w 2808317"/>
              <a:gd name="connsiteY4" fmla="*/ 1775948 h 2783450"/>
              <a:gd name="connsiteX5" fmla="*/ 0 w 2808317"/>
              <a:gd name="connsiteY5" fmla="*/ 1775948 h 2783450"/>
              <a:gd name="connsiteX6" fmla="*/ 0 w 2808317"/>
              <a:gd name="connsiteY6" fmla="*/ 0 h 2783450"/>
              <a:gd name="connsiteX0" fmla="*/ 0 w 2808315"/>
              <a:gd name="connsiteY0" fmla="*/ 0 h 2654381"/>
              <a:gd name="connsiteX1" fmla="*/ 2808312 w 2808315"/>
              <a:gd name="connsiteY1" fmla="*/ 0 h 2654381"/>
              <a:gd name="connsiteX2" fmla="*/ 2808316 w 2808315"/>
              <a:gd name="connsiteY2" fmla="*/ 2654381 h 2654381"/>
              <a:gd name="connsiteX3" fmla="*/ 1460095 w 2808315"/>
              <a:gd name="connsiteY3" fmla="*/ 2646312 h 2654381"/>
              <a:gd name="connsiteX4" fmla="*/ 1440160 w 2808315"/>
              <a:gd name="connsiteY4" fmla="*/ 1775948 h 2654381"/>
              <a:gd name="connsiteX5" fmla="*/ 0 w 2808315"/>
              <a:gd name="connsiteY5" fmla="*/ 1775948 h 2654381"/>
              <a:gd name="connsiteX6" fmla="*/ 0 w 2808315"/>
              <a:gd name="connsiteY6" fmla="*/ 0 h 2654381"/>
              <a:gd name="connsiteX0" fmla="*/ 0 w 2808312"/>
              <a:gd name="connsiteY0" fmla="*/ 0 h 2646316"/>
              <a:gd name="connsiteX1" fmla="*/ 2808312 w 2808312"/>
              <a:gd name="connsiteY1" fmla="*/ 0 h 2646316"/>
              <a:gd name="connsiteX2" fmla="*/ 2768450 w 2808312"/>
              <a:gd name="connsiteY2" fmla="*/ 2646316 h 2646316"/>
              <a:gd name="connsiteX3" fmla="*/ 1460095 w 2808312"/>
              <a:gd name="connsiteY3" fmla="*/ 2646312 h 2646316"/>
              <a:gd name="connsiteX4" fmla="*/ 1440160 w 2808312"/>
              <a:gd name="connsiteY4" fmla="*/ 1775948 h 2646316"/>
              <a:gd name="connsiteX5" fmla="*/ 0 w 2808312"/>
              <a:gd name="connsiteY5" fmla="*/ 1775948 h 2646316"/>
              <a:gd name="connsiteX6" fmla="*/ 0 w 2808312"/>
              <a:gd name="connsiteY6" fmla="*/ 0 h 26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646316">
                <a:moveTo>
                  <a:pt x="0" y="0"/>
                </a:moveTo>
                <a:lnTo>
                  <a:pt x="2808312" y="0"/>
                </a:lnTo>
                <a:cubicBezTo>
                  <a:pt x="2808313" y="884794"/>
                  <a:pt x="2768449" y="1761522"/>
                  <a:pt x="2768450" y="2646316"/>
                </a:cubicBezTo>
                <a:lnTo>
                  <a:pt x="1460095" y="2646312"/>
                </a:lnTo>
                <a:lnTo>
                  <a:pt x="1440160" y="1775948"/>
                </a:lnTo>
                <a:lnTo>
                  <a:pt x="0" y="177594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47"/>
          <p:cNvSpPr/>
          <p:nvPr/>
        </p:nvSpPr>
        <p:spPr>
          <a:xfrm flipH="1" flipV="1">
            <a:off x="8415395" y="3800763"/>
            <a:ext cx="2808312" cy="2783450"/>
          </a:xfrm>
          <a:custGeom>
            <a:avLst/>
            <a:gdLst/>
            <a:ahLst/>
            <a:cxnLst/>
            <a:rect l="l" t="t" r="r" b="b"/>
            <a:pathLst>
              <a:path w="2808312" h="2783450">
                <a:moveTo>
                  <a:pt x="0" y="0"/>
                </a:moveTo>
                <a:lnTo>
                  <a:pt x="2808312" y="0"/>
                </a:lnTo>
                <a:lnTo>
                  <a:pt x="2808312" y="2783450"/>
                </a:lnTo>
                <a:lnTo>
                  <a:pt x="1440160" y="2783450"/>
                </a:lnTo>
                <a:lnTo>
                  <a:pt x="1440160" y="1775948"/>
                </a:lnTo>
                <a:lnTo>
                  <a:pt x="0" y="1775948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47"/>
          <p:cNvSpPr/>
          <p:nvPr/>
        </p:nvSpPr>
        <p:spPr>
          <a:xfrm flipV="1">
            <a:off x="4024624" y="2868552"/>
            <a:ext cx="4236883" cy="1838295"/>
          </a:xfrm>
          <a:custGeom>
            <a:avLst/>
            <a:gdLst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1440160 w 2808312"/>
              <a:gd name="connsiteY3" fmla="*/ 2783450 h 2783450"/>
              <a:gd name="connsiteX4" fmla="*/ 911998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11998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327376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327376 h 2783450"/>
              <a:gd name="connsiteX5" fmla="*/ 8658 w 2808312"/>
              <a:gd name="connsiteY5" fmla="*/ 1321029 h 2783450"/>
              <a:gd name="connsiteX6" fmla="*/ 0 w 2808312"/>
              <a:gd name="connsiteY6" fmla="*/ 0 h 278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783450">
                <a:moveTo>
                  <a:pt x="0" y="0"/>
                </a:moveTo>
                <a:lnTo>
                  <a:pt x="2808312" y="0"/>
                </a:lnTo>
                <a:lnTo>
                  <a:pt x="2808312" y="2783450"/>
                </a:lnTo>
                <a:lnTo>
                  <a:pt x="981265" y="2783450"/>
                </a:lnTo>
                <a:lnTo>
                  <a:pt x="981265" y="1327376"/>
                </a:lnTo>
                <a:lnTo>
                  <a:pt x="8658" y="1321029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47"/>
          <p:cNvSpPr/>
          <p:nvPr/>
        </p:nvSpPr>
        <p:spPr>
          <a:xfrm rot="5400000" flipH="1" flipV="1">
            <a:off x="2296910" y="1624678"/>
            <a:ext cx="1840217" cy="4285200"/>
          </a:xfrm>
          <a:custGeom>
            <a:avLst/>
            <a:gdLst>
              <a:gd name="connsiteX0" fmla="*/ 0 w 2808317"/>
              <a:gd name="connsiteY0" fmla="*/ 0 h 2783450"/>
              <a:gd name="connsiteX1" fmla="*/ 2808312 w 2808317"/>
              <a:gd name="connsiteY1" fmla="*/ 0 h 2783450"/>
              <a:gd name="connsiteX2" fmla="*/ 2808316 w 2808317"/>
              <a:gd name="connsiteY2" fmla="*/ 2654381 h 2783450"/>
              <a:gd name="connsiteX3" fmla="*/ 1440160 w 2808317"/>
              <a:gd name="connsiteY3" fmla="*/ 2783450 h 2783450"/>
              <a:gd name="connsiteX4" fmla="*/ 1440160 w 2808317"/>
              <a:gd name="connsiteY4" fmla="*/ 1775948 h 2783450"/>
              <a:gd name="connsiteX5" fmla="*/ 0 w 2808317"/>
              <a:gd name="connsiteY5" fmla="*/ 1775948 h 2783450"/>
              <a:gd name="connsiteX6" fmla="*/ 0 w 2808317"/>
              <a:gd name="connsiteY6" fmla="*/ 0 h 2783450"/>
              <a:gd name="connsiteX0" fmla="*/ 0 w 2808315"/>
              <a:gd name="connsiteY0" fmla="*/ 0 h 2654381"/>
              <a:gd name="connsiteX1" fmla="*/ 2808312 w 2808315"/>
              <a:gd name="connsiteY1" fmla="*/ 0 h 2654381"/>
              <a:gd name="connsiteX2" fmla="*/ 2808316 w 2808315"/>
              <a:gd name="connsiteY2" fmla="*/ 2654381 h 2654381"/>
              <a:gd name="connsiteX3" fmla="*/ 1460095 w 2808315"/>
              <a:gd name="connsiteY3" fmla="*/ 2646312 h 2654381"/>
              <a:gd name="connsiteX4" fmla="*/ 1440160 w 2808315"/>
              <a:gd name="connsiteY4" fmla="*/ 1775948 h 2654381"/>
              <a:gd name="connsiteX5" fmla="*/ 0 w 2808315"/>
              <a:gd name="connsiteY5" fmla="*/ 1775948 h 2654381"/>
              <a:gd name="connsiteX6" fmla="*/ 0 w 2808315"/>
              <a:gd name="connsiteY6" fmla="*/ 0 h 2654381"/>
              <a:gd name="connsiteX0" fmla="*/ 0 w 2808312"/>
              <a:gd name="connsiteY0" fmla="*/ 0 h 2646316"/>
              <a:gd name="connsiteX1" fmla="*/ 2808312 w 2808312"/>
              <a:gd name="connsiteY1" fmla="*/ 0 h 2646316"/>
              <a:gd name="connsiteX2" fmla="*/ 2768450 w 2808312"/>
              <a:gd name="connsiteY2" fmla="*/ 2646316 h 2646316"/>
              <a:gd name="connsiteX3" fmla="*/ 1460095 w 2808312"/>
              <a:gd name="connsiteY3" fmla="*/ 2646312 h 2646316"/>
              <a:gd name="connsiteX4" fmla="*/ 1440160 w 2808312"/>
              <a:gd name="connsiteY4" fmla="*/ 1775948 h 2646316"/>
              <a:gd name="connsiteX5" fmla="*/ 0 w 2808312"/>
              <a:gd name="connsiteY5" fmla="*/ 1775948 h 2646316"/>
              <a:gd name="connsiteX6" fmla="*/ 0 w 2808312"/>
              <a:gd name="connsiteY6" fmla="*/ 0 h 26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646316">
                <a:moveTo>
                  <a:pt x="0" y="0"/>
                </a:moveTo>
                <a:lnTo>
                  <a:pt x="2808312" y="0"/>
                </a:lnTo>
                <a:cubicBezTo>
                  <a:pt x="2808313" y="884794"/>
                  <a:pt x="2768449" y="1761522"/>
                  <a:pt x="2768450" y="2646316"/>
                </a:cubicBezTo>
                <a:lnTo>
                  <a:pt x="1460095" y="2646312"/>
                </a:lnTo>
                <a:lnTo>
                  <a:pt x="1440160" y="1775948"/>
                </a:lnTo>
                <a:lnTo>
                  <a:pt x="0" y="177594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47"/>
          <p:cNvSpPr/>
          <p:nvPr/>
        </p:nvSpPr>
        <p:spPr>
          <a:xfrm flipV="1">
            <a:off x="4024624" y="4791504"/>
            <a:ext cx="4236883" cy="1838295"/>
          </a:xfrm>
          <a:custGeom>
            <a:avLst/>
            <a:gdLst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1440160 w 2808312"/>
              <a:gd name="connsiteY3" fmla="*/ 2783450 h 2783450"/>
              <a:gd name="connsiteX4" fmla="*/ 911998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11998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802074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327376 h 2783450"/>
              <a:gd name="connsiteX5" fmla="*/ 0 w 2808312"/>
              <a:gd name="connsiteY5" fmla="*/ 1775948 h 2783450"/>
              <a:gd name="connsiteX6" fmla="*/ 0 w 2808312"/>
              <a:gd name="connsiteY6" fmla="*/ 0 h 2783450"/>
              <a:gd name="connsiteX0" fmla="*/ 0 w 2808312"/>
              <a:gd name="connsiteY0" fmla="*/ 0 h 2783450"/>
              <a:gd name="connsiteX1" fmla="*/ 2808312 w 2808312"/>
              <a:gd name="connsiteY1" fmla="*/ 0 h 2783450"/>
              <a:gd name="connsiteX2" fmla="*/ 2808312 w 2808312"/>
              <a:gd name="connsiteY2" fmla="*/ 2783450 h 2783450"/>
              <a:gd name="connsiteX3" fmla="*/ 981265 w 2808312"/>
              <a:gd name="connsiteY3" fmla="*/ 2783450 h 2783450"/>
              <a:gd name="connsiteX4" fmla="*/ 981265 w 2808312"/>
              <a:gd name="connsiteY4" fmla="*/ 1327376 h 2783450"/>
              <a:gd name="connsiteX5" fmla="*/ 8658 w 2808312"/>
              <a:gd name="connsiteY5" fmla="*/ 1321029 h 2783450"/>
              <a:gd name="connsiteX6" fmla="*/ 0 w 2808312"/>
              <a:gd name="connsiteY6" fmla="*/ 0 h 278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783450">
                <a:moveTo>
                  <a:pt x="0" y="0"/>
                </a:moveTo>
                <a:lnTo>
                  <a:pt x="2808312" y="0"/>
                </a:lnTo>
                <a:lnTo>
                  <a:pt x="2808312" y="2783450"/>
                </a:lnTo>
                <a:lnTo>
                  <a:pt x="981265" y="2783450"/>
                </a:lnTo>
                <a:lnTo>
                  <a:pt x="981265" y="1327376"/>
                </a:lnTo>
                <a:lnTo>
                  <a:pt x="8658" y="1321029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47"/>
          <p:cNvSpPr/>
          <p:nvPr/>
        </p:nvSpPr>
        <p:spPr>
          <a:xfrm rot="5400000" flipH="1" flipV="1">
            <a:off x="2296910" y="3547630"/>
            <a:ext cx="1840217" cy="4285200"/>
          </a:xfrm>
          <a:custGeom>
            <a:avLst/>
            <a:gdLst>
              <a:gd name="connsiteX0" fmla="*/ 0 w 2808317"/>
              <a:gd name="connsiteY0" fmla="*/ 0 h 2783450"/>
              <a:gd name="connsiteX1" fmla="*/ 2808312 w 2808317"/>
              <a:gd name="connsiteY1" fmla="*/ 0 h 2783450"/>
              <a:gd name="connsiteX2" fmla="*/ 2808316 w 2808317"/>
              <a:gd name="connsiteY2" fmla="*/ 2654381 h 2783450"/>
              <a:gd name="connsiteX3" fmla="*/ 1440160 w 2808317"/>
              <a:gd name="connsiteY3" fmla="*/ 2783450 h 2783450"/>
              <a:gd name="connsiteX4" fmla="*/ 1440160 w 2808317"/>
              <a:gd name="connsiteY4" fmla="*/ 1775948 h 2783450"/>
              <a:gd name="connsiteX5" fmla="*/ 0 w 2808317"/>
              <a:gd name="connsiteY5" fmla="*/ 1775948 h 2783450"/>
              <a:gd name="connsiteX6" fmla="*/ 0 w 2808317"/>
              <a:gd name="connsiteY6" fmla="*/ 0 h 2783450"/>
              <a:gd name="connsiteX0" fmla="*/ 0 w 2808315"/>
              <a:gd name="connsiteY0" fmla="*/ 0 h 2654381"/>
              <a:gd name="connsiteX1" fmla="*/ 2808312 w 2808315"/>
              <a:gd name="connsiteY1" fmla="*/ 0 h 2654381"/>
              <a:gd name="connsiteX2" fmla="*/ 2808316 w 2808315"/>
              <a:gd name="connsiteY2" fmla="*/ 2654381 h 2654381"/>
              <a:gd name="connsiteX3" fmla="*/ 1460095 w 2808315"/>
              <a:gd name="connsiteY3" fmla="*/ 2646312 h 2654381"/>
              <a:gd name="connsiteX4" fmla="*/ 1440160 w 2808315"/>
              <a:gd name="connsiteY4" fmla="*/ 1775948 h 2654381"/>
              <a:gd name="connsiteX5" fmla="*/ 0 w 2808315"/>
              <a:gd name="connsiteY5" fmla="*/ 1775948 h 2654381"/>
              <a:gd name="connsiteX6" fmla="*/ 0 w 2808315"/>
              <a:gd name="connsiteY6" fmla="*/ 0 h 2654381"/>
              <a:gd name="connsiteX0" fmla="*/ 0 w 2808312"/>
              <a:gd name="connsiteY0" fmla="*/ 0 h 2646316"/>
              <a:gd name="connsiteX1" fmla="*/ 2808312 w 2808312"/>
              <a:gd name="connsiteY1" fmla="*/ 0 h 2646316"/>
              <a:gd name="connsiteX2" fmla="*/ 2768450 w 2808312"/>
              <a:gd name="connsiteY2" fmla="*/ 2646316 h 2646316"/>
              <a:gd name="connsiteX3" fmla="*/ 1460095 w 2808312"/>
              <a:gd name="connsiteY3" fmla="*/ 2646312 h 2646316"/>
              <a:gd name="connsiteX4" fmla="*/ 1440160 w 2808312"/>
              <a:gd name="connsiteY4" fmla="*/ 1775948 h 2646316"/>
              <a:gd name="connsiteX5" fmla="*/ 0 w 2808312"/>
              <a:gd name="connsiteY5" fmla="*/ 1775948 h 2646316"/>
              <a:gd name="connsiteX6" fmla="*/ 0 w 2808312"/>
              <a:gd name="connsiteY6" fmla="*/ 0 h 26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646316">
                <a:moveTo>
                  <a:pt x="0" y="0"/>
                </a:moveTo>
                <a:lnTo>
                  <a:pt x="2808312" y="0"/>
                </a:lnTo>
                <a:cubicBezTo>
                  <a:pt x="2808313" y="884794"/>
                  <a:pt x="2768449" y="1761522"/>
                  <a:pt x="2768450" y="2646316"/>
                </a:cubicBezTo>
                <a:lnTo>
                  <a:pt x="1460095" y="2646312"/>
                </a:lnTo>
                <a:lnTo>
                  <a:pt x="1440160" y="1775948"/>
                </a:lnTo>
                <a:lnTo>
                  <a:pt x="0" y="177594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795377" y="1071152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 smtClean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Ｃ</a:t>
            </a:r>
            <a:endParaRPr kumimoji="1" lang="ja-JP" altLang="en-US" sz="9600" b="1" dirty="0">
              <a:ln w="19050">
                <a:solidFill>
                  <a:schemeClr val="tx2">
                    <a:lumMod val="10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024411" y="4859384"/>
            <a:ext cx="1379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dirty="0" smtClean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Ｅ</a:t>
            </a:r>
            <a:endParaRPr kumimoji="1" lang="ja-JP" altLang="en-US" sz="9600" b="1" dirty="0">
              <a:ln w="19050">
                <a:solidFill>
                  <a:schemeClr val="tx2">
                    <a:lumMod val="10000"/>
                  </a:schemeClr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これからの消費生活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3312" y="1778595"/>
            <a:ext cx="8946541" cy="1474053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大量生産　　</a:t>
            </a:r>
            <a:r>
              <a:rPr lang="ja-JP" altLang="en-US" sz="3600" dirty="0" smtClean="0"/>
              <a:t>大量消費　　</a:t>
            </a:r>
            <a:r>
              <a:rPr kumimoji="1" lang="ja-JP" altLang="en-US" sz="3600" dirty="0" smtClean="0"/>
              <a:t>大量廃棄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エネルギー資源は</a:t>
            </a:r>
            <a:r>
              <a:rPr kumimoji="1" lang="ja-JP" altLang="en-US" sz="3600" dirty="0" err="1" smtClean="0"/>
              <a:t>．．．</a:t>
            </a:r>
            <a:endParaRPr kumimoji="1" lang="ja-JP" altLang="en-US" sz="3600" dirty="0"/>
          </a:p>
        </p:txBody>
      </p:sp>
      <p:pic>
        <p:nvPicPr>
          <p:cNvPr id="4" name="図 3" descr="http://3.bp.blogspot.com/-ps-2lHhEBek/V6iIbuFB7xI/AAAAAAAA9Bw/jWP98SdhRRsz5tKog-mbMrK7Mmn-2otWwCLcB/s800/torokko_trolley_sekita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69" y="4498659"/>
            <a:ext cx="1897588" cy="164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原子力発電所のイラスト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466" y="4432338"/>
            <a:ext cx="2471466" cy="17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ドラム缶に入った石油のイラスト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04" y="4083138"/>
            <a:ext cx="1869165" cy="20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ガスタンクのイラスト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26" y="4191418"/>
            <a:ext cx="1949020" cy="19490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731519" y="3435530"/>
            <a:ext cx="278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+mj-ea"/>
                <a:ea typeface="+mj-ea"/>
              </a:rPr>
              <a:t>石油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95141" y="3435530"/>
            <a:ext cx="278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+mj-ea"/>
                <a:ea typeface="+mj-ea"/>
              </a:rPr>
              <a:t>天然ガス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77531" y="3435530"/>
            <a:ext cx="278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latin typeface="+mj-ea"/>
                <a:ea typeface="+mj-ea"/>
              </a:rPr>
              <a:t>石炭</a:t>
            </a:r>
            <a:endParaRPr kumimoji="1" lang="ja-JP" altLang="en-US" sz="4000" b="1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107870" y="3435530"/>
            <a:ext cx="278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+mj-ea"/>
                <a:ea typeface="+mj-ea"/>
              </a:rPr>
              <a:t>ウラン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1519" y="6114312"/>
            <a:ext cx="278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rgbClr val="FFC000"/>
                </a:solidFill>
                <a:latin typeface="+mj-ea"/>
                <a:ea typeface="+mj-ea"/>
              </a:rPr>
              <a:t>５０年</a:t>
            </a:r>
            <a:endParaRPr kumimoji="1" lang="ja-JP" altLang="en-US" sz="36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15221" y="6114312"/>
            <a:ext cx="278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rgbClr val="FFC000"/>
                </a:solidFill>
                <a:latin typeface="+mj-ea"/>
                <a:ea typeface="+mj-ea"/>
              </a:rPr>
              <a:t>５３年</a:t>
            </a:r>
            <a:endParaRPr kumimoji="1" lang="ja-JP" altLang="en-US" sz="36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95868" y="6114312"/>
            <a:ext cx="278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FFC000"/>
                </a:solidFill>
                <a:latin typeface="+mj-ea"/>
                <a:ea typeface="+mj-ea"/>
              </a:rPr>
              <a:t>９</a:t>
            </a:r>
            <a:r>
              <a:rPr kumimoji="1" lang="ja-JP" altLang="en-US" sz="3600" b="1" dirty="0" smtClean="0">
                <a:solidFill>
                  <a:srgbClr val="FFC000"/>
                </a:solidFill>
                <a:latin typeface="+mj-ea"/>
                <a:ea typeface="+mj-ea"/>
              </a:rPr>
              <a:t>０年</a:t>
            </a:r>
            <a:endParaRPr kumimoji="1" lang="ja-JP" altLang="en-US" sz="36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214252" y="6114312"/>
            <a:ext cx="278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FFC000"/>
                </a:solidFill>
                <a:latin typeface="+mj-ea"/>
                <a:ea typeface="+mj-ea"/>
              </a:rPr>
              <a:t>１０６</a:t>
            </a:r>
            <a:r>
              <a:rPr kumimoji="1" lang="ja-JP" altLang="en-US" sz="3600" b="1" dirty="0" smtClean="0">
                <a:solidFill>
                  <a:srgbClr val="FFC000"/>
                </a:solidFill>
                <a:latin typeface="+mj-ea"/>
                <a:ea typeface="+mj-ea"/>
              </a:rPr>
              <a:t>年</a:t>
            </a:r>
            <a:endParaRPr kumimoji="1" lang="ja-JP" altLang="en-US" sz="36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155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400" l="6400" r="92400"/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8" r="16120" b="71915"/>
          <a:stretch/>
        </p:blipFill>
        <p:spPr bwMode="auto">
          <a:xfrm>
            <a:off x="0" y="1476490"/>
            <a:ext cx="12191999" cy="538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持続可能</a:t>
            </a:r>
            <a:r>
              <a:rPr lang="ja-JP" altLang="en-US" dirty="0" smtClean="0">
                <a:solidFill>
                  <a:schemeClr val="tx1"/>
                </a:solidFill>
              </a:rPr>
              <a:t>な社会を目指して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6111" y="1962765"/>
            <a:ext cx="10906237" cy="4195481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これまでの消費生活を振り返ろう</a:t>
            </a:r>
            <a:endParaRPr kumimoji="1" lang="en-US" altLang="ja-JP" sz="4000" dirty="0" smtClean="0"/>
          </a:p>
          <a:p>
            <a:r>
              <a:rPr lang="ja-JP" altLang="en-US" sz="4000" dirty="0"/>
              <a:t>自分</a:t>
            </a:r>
            <a:r>
              <a:rPr lang="ja-JP" altLang="en-US" sz="4000" dirty="0" smtClean="0"/>
              <a:t>がこれからできることを考えてみよう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61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消費生活</a:t>
            </a:r>
            <a:r>
              <a:rPr lang="ja-JP" altLang="en-US" dirty="0" smtClean="0">
                <a:solidFill>
                  <a:schemeClr val="tx1"/>
                </a:solidFill>
              </a:rPr>
              <a:t>と環境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持続可能な社会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5388329" y="1858542"/>
            <a:ext cx="6719274" cy="4490007"/>
          </a:xfrm>
          <a:prstGeom prst="wedgeRoundRectCallout">
            <a:avLst>
              <a:gd name="adj1" fmla="val -55983"/>
              <a:gd name="adj2" fmla="val -21377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 panose="020F0502020204030204"/>
                <a:ea typeface="ＭＳ 明朝"/>
                <a:cs typeface="Times New Roman"/>
              </a:rPr>
              <a:t> </a:t>
            </a:r>
            <a:endParaRPr kumimoji="0" lang="ja-JP" altLang="en-US" sz="200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 panose="020F0502020204030204"/>
              <a:ea typeface="ＭＳ 明朝"/>
              <a:cs typeface="Times New Roman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64413" y="1423851"/>
            <a:ext cx="5274310" cy="5255669"/>
            <a:chOff x="307599" y="0"/>
            <a:chExt cx="2399948" cy="2390678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482885" y="174661"/>
              <a:ext cx="2065020" cy="2136775"/>
              <a:chOff x="0" y="0"/>
              <a:chExt cx="2065020" cy="2136939"/>
            </a:xfrm>
          </p:grpSpPr>
          <p:sp>
            <p:nvSpPr>
              <p:cNvPr id="63" name="円/楕円 62"/>
              <p:cNvSpPr/>
              <p:nvPr/>
            </p:nvSpPr>
            <p:spPr>
              <a:xfrm>
                <a:off x="914400" y="215757"/>
                <a:ext cx="1150620" cy="1150620"/>
              </a:xfrm>
              <a:prstGeom prst="ellipse">
                <a:avLst/>
              </a:prstGeom>
              <a:solidFill>
                <a:srgbClr val="FFFFFF">
                  <a:alpha val="85098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1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"/>
                    <a:ea typeface="AR丸ゴシック体M"/>
                    <a:cs typeface="Times New Roman"/>
                  </a:rPr>
                  <a:t>循環型</a:t>
                </a:r>
                <a:r>
                  <a:rPr kumimoji="0" lang="ja-JP" altLang="en-US" sz="2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"/>
                    <a:ea typeface="AR丸ゴシック体M"/>
                    <a:cs typeface="Times New Roman"/>
                  </a:rPr>
                  <a:t>社会</a:t>
                </a:r>
                <a:endParaRPr kumimoji="0" lang="en-US" altLang="ja-JP" sz="2400" b="1" i="0" u="none" strike="noStrike" kern="1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"/>
                  <a:ea typeface="AR丸ゴシック体M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"/>
                  <a:ea typeface="ＭＳ 明朝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"/>
                    <a:ea typeface="AR丸ゴシック体M"/>
                    <a:cs typeface="Times New Roman"/>
                  </a:rPr>
                  <a:t>３Ｒを通じた</a:t>
                </a:r>
                <a:endParaRPr kumimoji="0" lang="ja-JP" altLang="en-US" sz="28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"/>
                  <a:ea typeface="ＭＳ 明朝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"/>
                    <a:ea typeface="AR丸ゴシック体M"/>
                    <a:cs typeface="Times New Roman"/>
                  </a:rPr>
                  <a:t>資源循環</a:t>
                </a:r>
                <a:endParaRPr kumimoji="0" lang="ja-JP" altLang="en-US" sz="28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"/>
                  <a:ea typeface="ＭＳ 明朝"/>
                  <a:cs typeface="Times New Roman"/>
                </a:endParaRPr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0" y="226031"/>
                <a:ext cx="1150620" cy="1150620"/>
              </a:xfrm>
              <a:prstGeom prst="ellipse">
                <a:avLst/>
              </a:prstGeom>
              <a:solidFill>
                <a:srgbClr val="FFFFFF">
                  <a:alpha val="85098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1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"/>
                    <a:ea typeface="AR丸ゴシック体M"/>
                    <a:cs typeface="Times New Roman"/>
                  </a:rPr>
                  <a:t>低炭素</a:t>
                </a:r>
                <a:r>
                  <a:rPr kumimoji="0" lang="ja-JP" altLang="en-US" sz="24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"/>
                    <a:ea typeface="AR丸ゴシック体M"/>
                    <a:cs typeface="Times New Roman"/>
                  </a:rPr>
                  <a:t>社会</a:t>
                </a:r>
                <a:endParaRPr kumimoji="0" lang="en-US" altLang="ja-JP" sz="2400" b="1" i="0" u="none" strike="noStrike" kern="1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"/>
                  <a:ea typeface="AR丸ゴシック体M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"/>
                  <a:ea typeface="ＭＳ 明朝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"/>
                    <a:ea typeface="AR丸ゴシック体M"/>
                    <a:cs typeface="Times New Roman"/>
                  </a:rPr>
                  <a:t>温室効果ガス排出量の大幅削減</a:t>
                </a:r>
                <a:endParaRPr kumimoji="0" lang="ja-JP" altLang="en-US" sz="28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"/>
                  <a:ea typeface="ＭＳ 明朝"/>
                  <a:cs typeface="Times New Roman"/>
                </a:endParaRPr>
              </a:p>
            </p:txBody>
          </p:sp>
          <p:sp>
            <p:nvSpPr>
              <p:cNvPr id="64" name="円/楕円 63"/>
              <p:cNvSpPr/>
              <p:nvPr/>
            </p:nvSpPr>
            <p:spPr>
              <a:xfrm>
                <a:off x="441788" y="986319"/>
                <a:ext cx="1150620" cy="1150620"/>
              </a:xfrm>
              <a:prstGeom prst="ellipse">
                <a:avLst/>
              </a:prstGeom>
              <a:solidFill>
                <a:srgbClr val="FFFFFF">
                  <a:alpha val="85098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400" b="1" i="0" u="none" strike="noStrike" kern="1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"/>
                  <a:ea typeface="AR丸ゴシック体M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3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"/>
                    <a:ea typeface="AR丸ゴシック体M"/>
                    <a:cs typeface="Times New Roman"/>
                  </a:rPr>
                  <a:t>自然</a:t>
                </a:r>
                <a:r>
                  <a:rPr kumimoji="0" lang="ja-JP" altLang="en-US" sz="2300" b="1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"/>
                    <a:ea typeface="AR丸ゴシック体M"/>
                    <a:cs typeface="Times New Roman"/>
                  </a:rPr>
                  <a:t>共生</a:t>
                </a:r>
                <a:r>
                  <a:rPr kumimoji="0" lang="ja-JP" altLang="en-US" sz="23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"/>
                    <a:ea typeface="AR丸ゴシック体M"/>
                    <a:cs typeface="Times New Roman"/>
                  </a:rPr>
                  <a:t>社会</a:t>
                </a:r>
                <a:endParaRPr kumimoji="0" lang="en-US" altLang="ja-JP" sz="2300" b="1" i="0" u="none" strike="noStrike" kern="1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"/>
                  <a:ea typeface="AR丸ゴシック体M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3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"/>
                  <a:ea typeface="ＭＳ 明朝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"/>
                    <a:ea typeface="AR丸ゴシック体M"/>
                    <a:cs typeface="Times New Roman"/>
                  </a:rPr>
                  <a:t>自然の恵みの</a:t>
                </a:r>
                <a:endParaRPr kumimoji="0" lang="ja-JP" altLang="en-US" sz="28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"/>
                  <a:ea typeface="ＭＳ 明朝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"/>
                    <a:ea typeface="AR丸ゴシック体M"/>
                    <a:cs typeface="Times New Roman"/>
                  </a:rPr>
                  <a:t>享受と継承</a:t>
                </a:r>
                <a:endParaRPr kumimoji="0" lang="ja-JP" altLang="en-US" sz="28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"/>
                  <a:ea typeface="ＭＳ 明朝"/>
                  <a:cs typeface="Times New Roman"/>
                </a:endParaRPr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368271" y="1032274"/>
                <a:ext cx="1326459" cy="328295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"/>
                    <a:ea typeface="AR丸ゴシック体M"/>
                    <a:cs typeface="Times New Roman"/>
                  </a:rPr>
                  <a:t>持続可能な社会</a:t>
                </a:r>
                <a:endParaRPr kumimoji="0" lang="ja-JP" altLang="en-US" sz="2800" b="0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"/>
                  <a:ea typeface="ＭＳ 明朝"/>
                  <a:cs typeface="Times New Roman"/>
                </a:endParaRPr>
              </a:p>
            </p:txBody>
          </p:sp>
          <p:grpSp>
            <p:nvGrpSpPr>
              <p:cNvPr id="66" name="グループ化 65"/>
              <p:cNvGrpSpPr/>
              <p:nvPr/>
            </p:nvGrpSpPr>
            <p:grpSpPr>
              <a:xfrm rot="21322085">
                <a:off x="657546" y="0"/>
                <a:ext cx="739140" cy="457601"/>
                <a:chOff x="0" y="0"/>
                <a:chExt cx="1530578" cy="1345679"/>
              </a:xfrm>
            </p:grpSpPr>
            <p:sp>
              <p:nvSpPr>
                <p:cNvPr id="73" name="環状矢印 72"/>
                <p:cNvSpPr/>
                <p:nvPr/>
              </p:nvSpPr>
              <p:spPr>
                <a:xfrm rot="343151">
                  <a:off x="20548" y="10274"/>
                  <a:ext cx="1510030" cy="1335405"/>
                </a:xfrm>
                <a:prstGeom prst="circularArrow">
                  <a:avLst>
                    <a:gd name="adj1" fmla="val 9574"/>
                    <a:gd name="adj2" fmla="val 1142319"/>
                    <a:gd name="adj3" fmla="val 20697996"/>
                    <a:gd name="adj4" fmla="val 10800000"/>
                    <a:gd name="adj5" fmla="val 13959"/>
                  </a:avLst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4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環状矢印 73"/>
                <p:cNvSpPr/>
                <p:nvPr/>
              </p:nvSpPr>
              <p:spPr>
                <a:xfrm flipH="1">
                  <a:off x="0" y="0"/>
                  <a:ext cx="1510030" cy="1335405"/>
                </a:xfrm>
                <a:prstGeom prst="circularArrow">
                  <a:avLst>
                    <a:gd name="adj1" fmla="val 9574"/>
                    <a:gd name="adj2" fmla="val 1142319"/>
                    <a:gd name="adj3" fmla="val 20697996"/>
                    <a:gd name="adj4" fmla="val 10800000"/>
                    <a:gd name="adj5" fmla="val 13959"/>
                  </a:avLst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4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7" name="グループ化 66"/>
              <p:cNvGrpSpPr/>
              <p:nvPr/>
            </p:nvGrpSpPr>
            <p:grpSpPr>
              <a:xfrm rot="6960384">
                <a:off x="1381874" y="1258584"/>
                <a:ext cx="739140" cy="457200"/>
                <a:chOff x="0" y="0"/>
                <a:chExt cx="1530578" cy="1345679"/>
              </a:xfrm>
            </p:grpSpPr>
            <p:sp>
              <p:nvSpPr>
                <p:cNvPr id="71" name="環状矢印 70"/>
                <p:cNvSpPr/>
                <p:nvPr/>
              </p:nvSpPr>
              <p:spPr>
                <a:xfrm rot="343151">
                  <a:off x="20548" y="10274"/>
                  <a:ext cx="1510030" cy="1335405"/>
                </a:xfrm>
                <a:prstGeom prst="circularArrow">
                  <a:avLst>
                    <a:gd name="adj1" fmla="val 9574"/>
                    <a:gd name="adj2" fmla="val 1142319"/>
                    <a:gd name="adj3" fmla="val 20697996"/>
                    <a:gd name="adj4" fmla="val 10800000"/>
                    <a:gd name="adj5" fmla="val 13959"/>
                  </a:avLst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4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環状矢印 71"/>
                <p:cNvSpPr/>
                <p:nvPr/>
              </p:nvSpPr>
              <p:spPr>
                <a:xfrm flipH="1">
                  <a:off x="0" y="0"/>
                  <a:ext cx="1510030" cy="1335405"/>
                </a:xfrm>
                <a:prstGeom prst="circularArrow">
                  <a:avLst>
                    <a:gd name="adj1" fmla="val 9574"/>
                    <a:gd name="adj2" fmla="val 1142319"/>
                    <a:gd name="adj3" fmla="val 20697996"/>
                    <a:gd name="adj4" fmla="val 10800000"/>
                    <a:gd name="adj5" fmla="val 13959"/>
                  </a:avLst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4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8" name="グループ化 67"/>
              <p:cNvGrpSpPr/>
              <p:nvPr/>
            </p:nvGrpSpPr>
            <p:grpSpPr>
              <a:xfrm rot="14231188">
                <a:off x="-61645" y="1263721"/>
                <a:ext cx="739140" cy="457200"/>
                <a:chOff x="0" y="0"/>
                <a:chExt cx="1530578" cy="1345679"/>
              </a:xfrm>
            </p:grpSpPr>
            <p:sp>
              <p:nvSpPr>
                <p:cNvPr id="69" name="環状矢印 68"/>
                <p:cNvSpPr/>
                <p:nvPr/>
              </p:nvSpPr>
              <p:spPr>
                <a:xfrm rot="343151">
                  <a:off x="20548" y="10274"/>
                  <a:ext cx="1510030" cy="1335405"/>
                </a:xfrm>
                <a:prstGeom prst="circularArrow">
                  <a:avLst>
                    <a:gd name="adj1" fmla="val 9574"/>
                    <a:gd name="adj2" fmla="val 1142319"/>
                    <a:gd name="adj3" fmla="val 20697996"/>
                    <a:gd name="adj4" fmla="val 10800000"/>
                    <a:gd name="adj5" fmla="val 13959"/>
                  </a:avLst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4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環状矢印 69"/>
                <p:cNvSpPr/>
                <p:nvPr/>
              </p:nvSpPr>
              <p:spPr>
                <a:xfrm flipH="1">
                  <a:off x="0" y="0"/>
                  <a:ext cx="1510030" cy="1335405"/>
                </a:xfrm>
                <a:prstGeom prst="circularArrow">
                  <a:avLst>
                    <a:gd name="adj1" fmla="val 9574"/>
                    <a:gd name="adj2" fmla="val 1142319"/>
                    <a:gd name="adj3" fmla="val 20697996"/>
                    <a:gd name="adj4" fmla="val 10800000"/>
                    <a:gd name="adj5" fmla="val 13959"/>
                  </a:avLst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4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59" name="テキスト ボックス 45"/>
            <p:cNvSpPr txBox="1"/>
            <p:nvPr/>
          </p:nvSpPr>
          <p:spPr>
            <a:xfrm>
              <a:off x="482884" y="0"/>
              <a:ext cx="2065020" cy="32829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" panose="020F0502020204030204"/>
                  <a:ea typeface="AR丸ゴシック体M"/>
                  <a:cs typeface="Times New Roman"/>
                </a:rPr>
                <a:t>気候変動とエネルギー・資源</a:t>
              </a:r>
              <a:endParaRPr kumimoji="0" lang="ja-JP" altLang="en-US" sz="32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F0502020204030204"/>
                <a:ea typeface="ＭＳ 明朝"/>
                <a:cs typeface="Times New Roman"/>
              </a:endParaRPr>
            </a:p>
          </p:txBody>
        </p:sp>
        <p:sp>
          <p:nvSpPr>
            <p:cNvPr id="60" name="テキスト ボックス 46"/>
            <p:cNvSpPr txBox="1"/>
            <p:nvPr/>
          </p:nvSpPr>
          <p:spPr>
            <a:xfrm>
              <a:off x="2040162" y="1977053"/>
              <a:ext cx="667385" cy="41362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" panose="020F0502020204030204"/>
                  <a:ea typeface="AR丸ゴシック体M"/>
                  <a:cs typeface="Times New Roman"/>
                </a:rPr>
                <a:t>生態系と</a:t>
              </a:r>
              <a:endParaRPr kumimoji="0" lang="ja-JP" altLang="en-US" sz="32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F0502020204030204"/>
                <a:ea typeface="ＭＳ 明朝"/>
                <a:cs typeface="Times New Roman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" panose="020F0502020204030204"/>
                  <a:ea typeface="AR丸ゴシック体M"/>
                  <a:cs typeface="Times New Roman"/>
                </a:rPr>
                <a:t>環境負荷</a:t>
              </a:r>
              <a:endParaRPr kumimoji="0" lang="ja-JP" altLang="en-US" sz="32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F0502020204030204"/>
                <a:ea typeface="ＭＳ 明朝"/>
                <a:cs typeface="Times New Roman"/>
              </a:endParaRPr>
            </a:p>
          </p:txBody>
        </p:sp>
        <p:sp>
          <p:nvSpPr>
            <p:cNvPr id="61" name="テキスト ボックス 47"/>
            <p:cNvSpPr txBox="1"/>
            <p:nvPr/>
          </p:nvSpPr>
          <p:spPr>
            <a:xfrm>
              <a:off x="307599" y="1953567"/>
              <a:ext cx="667385" cy="4294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" panose="020F0502020204030204"/>
                  <a:ea typeface="AR丸ゴシック体M"/>
                  <a:cs typeface="Times New Roman"/>
                </a:rPr>
                <a:t>気候変動と生態系</a:t>
              </a:r>
              <a:endParaRPr kumimoji="0" lang="ja-JP" altLang="en-US" sz="32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" panose="020F0502020204030204"/>
                <a:ea typeface="ＭＳ 明朝"/>
                <a:cs typeface="Times New Roman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5417212" y="1982353"/>
            <a:ext cx="6551169" cy="4219849"/>
            <a:chOff x="0" y="6503"/>
            <a:chExt cx="3696110" cy="2380879"/>
          </a:xfrm>
        </p:grpSpPr>
        <p:sp>
          <p:nvSpPr>
            <p:cNvPr id="27" name="環状矢印 26"/>
            <p:cNvSpPr/>
            <p:nvPr/>
          </p:nvSpPr>
          <p:spPr>
            <a:xfrm rot="16200000" flipV="1">
              <a:off x="1895582" y="364733"/>
              <a:ext cx="1144270" cy="1950041"/>
            </a:xfrm>
            <a:prstGeom prst="circularArrow">
              <a:avLst>
                <a:gd name="adj1" fmla="val 1235"/>
                <a:gd name="adj2" fmla="val 516681"/>
                <a:gd name="adj3" fmla="val 20879881"/>
                <a:gd name="adj4" fmla="val 10800000"/>
                <a:gd name="adj5" fmla="val 6238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4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8" name="環状矢印 27"/>
            <p:cNvSpPr/>
            <p:nvPr/>
          </p:nvSpPr>
          <p:spPr>
            <a:xfrm rot="19327653" flipV="1">
              <a:off x="2198670" y="1469204"/>
              <a:ext cx="503555" cy="317500"/>
            </a:xfrm>
            <a:prstGeom prst="circularArrow">
              <a:avLst>
                <a:gd name="adj1" fmla="val 4274"/>
                <a:gd name="adj2" fmla="val 1142319"/>
                <a:gd name="adj3" fmla="val 20451286"/>
                <a:gd name="adj4" fmla="val 10800000"/>
                <a:gd name="adj5" fmla="val 12500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4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9" name="環状矢印 28"/>
            <p:cNvSpPr/>
            <p:nvPr/>
          </p:nvSpPr>
          <p:spPr>
            <a:xfrm rot="12738090">
              <a:off x="1438382" y="1458930"/>
              <a:ext cx="503555" cy="317500"/>
            </a:xfrm>
            <a:prstGeom prst="circularArrow">
              <a:avLst>
                <a:gd name="adj1" fmla="val 4274"/>
                <a:gd name="adj2" fmla="val 1142319"/>
                <a:gd name="adj3" fmla="val 20451286"/>
                <a:gd name="adj4" fmla="val 10800000"/>
                <a:gd name="adj5" fmla="val 12500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4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0" name="環状矢印 29"/>
            <p:cNvSpPr/>
            <p:nvPr/>
          </p:nvSpPr>
          <p:spPr>
            <a:xfrm rot="17007767">
              <a:off x="1335641" y="1006867"/>
              <a:ext cx="503555" cy="317500"/>
            </a:xfrm>
            <a:prstGeom prst="circularArrow">
              <a:avLst>
                <a:gd name="adj1" fmla="val 4274"/>
                <a:gd name="adj2" fmla="val 1142319"/>
                <a:gd name="adj3" fmla="val 20451286"/>
                <a:gd name="adj4" fmla="val 10800000"/>
                <a:gd name="adj5" fmla="val 12500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4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環状矢印 30"/>
            <p:cNvSpPr/>
            <p:nvPr/>
          </p:nvSpPr>
          <p:spPr>
            <a:xfrm rot="6919565">
              <a:off x="2198670" y="1335640"/>
              <a:ext cx="503555" cy="317500"/>
            </a:xfrm>
            <a:prstGeom prst="circularArrow">
              <a:avLst>
                <a:gd name="adj1" fmla="val 4274"/>
                <a:gd name="adj2" fmla="val 1142319"/>
                <a:gd name="adj3" fmla="val 20451286"/>
                <a:gd name="adj4" fmla="val 10800000"/>
                <a:gd name="adj5" fmla="val 12500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4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2" name="環状矢印 31"/>
            <p:cNvSpPr/>
            <p:nvPr/>
          </p:nvSpPr>
          <p:spPr>
            <a:xfrm rot="2817670">
              <a:off x="2157573" y="893852"/>
              <a:ext cx="503555" cy="317500"/>
            </a:xfrm>
            <a:prstGeom prst="circularArrow">
              <a:avLst>
                <a:gd name="adj1" fmla="val 4274"/>
                <a:gd name="adj2" fmla="val 1142319"/>
                <a:gd name="adj3" fmla="val 20451286"/>
                <a:gd name="adj4" fmla="val 10800000"/>
                <a:gd name="adj5" fmla="val 12500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4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1551398" y="674323"/>
              <a:ext cx="955040" cy="35687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生産</a:t>
              </a: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/>
              </a:r>
              <a:b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</a:b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(</a:t>
              </a: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製造、流通等</a:t>
              </a: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)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760288" y="1177757"/>
              <a:ext cx="955040" cy="35687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処理</a:t>
              </a: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/>
              </a:r>
              <a:b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</a:b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(</a:t>
              </a: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再生、焼却等</a:t>
              </a: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)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2352782" y="1177757"/>
              <a:ext cx="955040" cy="35687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消費・使用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1551398" y="1650368"/>
              <a:ext cx="955040" cy="35687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廃棄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1541124" y="6503"/>
              <a:ext cx="955040" cy="35687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天然資源投入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</p:txBody>
        </p:sp>
        <p:sp>
          <p:nvSpPr>
            <p:cNvPr id="38" name="テキスト ボックス 60"/>
            <p:cNvSpPr txBox="1"/>
            <p:nvPr/>
          </p:nvSpPr>
          <p:spPr>
            <a:xfrm>
              <a:off x="1623317" y="1037690"/>
              <a:ext cx="811658" cy="5753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b="1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循環型社会</a:t>
              </a:r>
              <a:endParaRPr kumimoji="0" lang="ja-JP" altLang="en-US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b="1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と</a:t>
              </a:r>
              <a:endParaRPr kumimoji="0" lang="ja-JP" altLang="en-US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b="1" i="0" u="none" strike="noStrike" kern="1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３Ｒ</a:t>
              </a:r>
              <a:endParaRPr kumimoji="0" lang="ja-JP" altLang="en-US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760288" y="2030512"/>
              <a:ext cx="955040" cy="35687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最終処分</a:t>
              </a: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/>
              </a:r>
              <a:b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</a:b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(</a:t>
              </a: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埋立</a:t>
              </a: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)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>
              <a:off x="2024009" y="359595"/>
              <a:ext cx="0" cy="31095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1" name="直線矢印コネクタ 40"/>
            <p:cNvCxnSpPr/>
            <p:nvPr/>
          </p:nvCxnSpPr>
          <p:spPr>
            <a:xfrm>
              <a:off x="1212351" y="1530849"/>
              <a:ext cx="0" cy="4931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sp>
          <p:nvSpPr>
            <p:cNvPr id="42" name="正方形/長方形 41"/>
            <p:cNvSpPr/>
            <p:nvPr/>
          </p:nvSpPr>
          <p:spPr>
            <a:xfrm>
              <a:off x="2535329" y="268648"/>
              <a:ext cx="1160781" cy="492844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①</a:t>
              </a:r>
              <a:r>
                <a:rPr kumimoji="0" lang="ja-JP" altLang="en-US" sz="1400" b="1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Ｒｅｄｕｃｅ</a:t>
              </a:r>
              <a:endParaRPr kumimoji="0" lang="ja-JP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(</a:t>
              </a:r>
              <a:r>
                <a:rPr kumimoji="0" lang="ja-JP" altLang="en-US" sz="1400" b="1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リデュース</a:t>
              </a:r>
              <a:r>
                <a:rPr kumimoji="0" lang="en-US" sz="1400" b="1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)</a:t>
              </a:r>
              <a:endParaRPr kumimoji="0" lang="ja-JP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廃棄物等の発生抑制</a:t>
              </a:r>
              <a:endParaRPr kumimoji="0" lang="ja-JP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661007" y="1921267"/>
              <a:ext cx="780837" cy="45961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②</a:t>
              </a: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Ｒｅｕｓｅ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(</a:t>
              </a: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リユース</a:t>
              </a: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)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再使用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143838" y="669840"/>
              <a:ext cx="1211527" cy="45463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③</a:t>
              </a: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Ｒｅｃｙｃｌｅ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(</a:t>
              </a: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マテリアルリサイクル</a:t>
              </a: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)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再生利用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0" y="1571946"/>
              <a:ext cx="1098550" cy="452063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④</a:t>
              </a: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Ｒｅｃｙｃｌｅ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(</a:t>
              </a: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サーマルリサイクル</a:t>
              </a:r>
              <a:r>
                <a:rPr kumimoji="0" 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)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熱回収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44035" y="2116816"/>
              <a:ext cx="744811" cy="17407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⑤</a:t>
              </a: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適正処分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</p:txBody>
        </p:sp>
        <p:cxnSp>
          <p:nvCxnSpPr>
            <p:cNvPr id="47" name="直線コネクタ 46"/>
            <p:cNvCxnSpPr/>
            <p:nvPr/>
          </p:nvCxnSpPr>
          <p:spPr>
            <a:xfrm>
              <a:off x="934948" y="164386"/>
              <a:ext cx="60617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48" name="直線コネクタ 47"/>
            <p:cNvCxnSpPr/>
            <p:nvPr/>
          </p:nvCxnSpPr>
          <p:spPr>
            <a:xfrm>
              <a:off x="934948" y="164386"/>
              <a:ext cx="0" cy="12329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49" name="直線コネクタ 48"/>
            <p:cNvCxnSpPr/>
            <p:nvPr/>
          </p:nvCxnSpPr>
          <p:spPr>
            <a:xfrm>
              <a:off x="1356189" y="1027416"/>
              <a:ext cx="13737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50" name="直線コネクタ 49"/>
            <p:cNvCxnSpPr/>
            <p:nvPr/>
          </p:nvCxnSpPr>
          <p:spPr>
            <a:xfrm>
              <a:off x="1099335" y="1787703"/>
              <a:ext cx="113801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51" name="直線コネクタ 50"/>
            <p:cNvCxnSpPr/>
            <p:nvPr/>
          </p:nvCxnSpPr>
          <p:spPr>
            <a:xfrm>
              <a:off x="2295117" y="706433"/>
              <a:ext cx="24011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2" name="直線コネクタ 51"/>
            <p:cNvCxnSpPr/>
            <p:nvPr/>
          </p:nvCxnSpPr>
          <p:spPr>
            <a:xfrm>
              <a:off x="3308279" y="1345915"/>
              <a:ext cx="1346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3" name="直線コネクタ 52"/>
            <p:cNvCxnSpPr/>
            <p:nvPr/>
          </p:nvCxnSpPr>
          <p:spPr>
            <a:xfrm flipV="1">
              <a:off x="3441710" y="760232"/>
              <a:ext cx="0" cy="58591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" name="直線コネクタ 53"/>
            <p:cNvCxnSpPr/>
            <p:nvPr/>
          </p:nvCxnSpPr>
          <p:spPr>
            <a:xfrm>
              <a:off x="3184989" y="1654139"/>
              <a:ext cx="0" cy="28575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55" name="直線コネクタ 54"/>
            <p:cNvCxnSpPr/>
            <p:nvPr/>
          </p:nvCxnSpPr>
          <p:spPr>
            <a:xfrm>
              <a:off x="3010328" y="1756881"/>
              <a:ext cx="0" cy="15367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56" name="直線コネクタ 55"/>
            <p:cNvCxnSpPr/>
            <p:nvPr/>
          </p:nvCxnSpPr>
          <p:spPr>
            <a:xfrm flipH="1">
              <a:off x="2589088" y="1654139"/>
              <a:ext cx="60579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57" name="正方形/長方形 56"/>
            <p:cNvSpPr/>
            <p:nvPr/>
          </p:nvSpPr>
          <p:spPr>
            <a:xfrm>
              <a:off x="383464" y="308245"/>
              <a:ext cx="1110047" cy="17407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Times New Roman"/>
                </a:rPr>
                <a:t>天然資源の消費の抑制</a:t>
              </a:r>
              <a:endParaRPr kumimoji="0" lang="ja-JP" altLang="en-US" sz="2400" b="1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1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solidFill>
                  <a:schemeClr val="tx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ジーンズの生産背景</a:t>
            </a:r>
            <a:endParaRPr kumimoji="1" lang="ja-JP" altLang="en-US" b="1" dirty="0">
              <a:solidFill>
                <a:schemeClr val="tx1"/>
              </a:solidFill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53143" y="1319349"/>
            <a:ext cx="11038114" cy="14369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デニム生地の世界生産総量（年間）　　　　</a:t>
            </a:r>
            <a:r>
              <a:rPr kumimoji="1" lang="ja-JP" altLang="en-US" sz="3200" b="1" dirty="0">
                <a:solidFill>
                  <a:schemeClr val="bg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ジーンズ</a:t>
            </a:r>
            <a:endParaRPr kumimoji="1" lang="en-US" altLang="ja-JP" sz="3200" b="1" dirty="0" smtClean="0">
              <a:solidFill>
                <a:schemeClr val="bg1"/>
              </a:solidFill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  <a:p>
            <a:r>
              <a:rPr kumimoji="1" lang="ja-JP" altLang="en-US" sz="3200" b="1" dirty="0" smtClean="0">
                <a:solidFill>
                  <a:schemeClr val="bg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　　　　</a:t>
            </a:r>
            <a:r>
              <a:rPr kumimoji="1" lang="en-US" altLang="ja-JP" sz="3200" b="1" dirty="0" smtClean="0">
                <a:solidFill>
                  <a:schemeClr val="bg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25</a:t>
            </a:r>
            <a:r>
              <a:rPr kumimoji="1" lang="ja-JP" altLang="en-US" sz="3200" b="1" dirty="0" smtClean="0">
                <a:solidFill>
                  <a:schemeClr val="bg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億メートル　　　　　　　　　</a:t>
            </a:r>
            <a:r>
              <a:rPr kumimoji="1" lang="en-US" altLang="ja-JP" sz="3200" b="1" dirty="0" smtClean="0">
                <a:solidFill>
                  <a:schemeClr val="bg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20</a:t>
            </a:r>
            <a:r>
              <a:rPr kumimoji="1" lang="ja-JP" altLang="en-US" sz="3200" b="1" dirty="0" smtClean="0">
                <a:solidFill>
                  <a:schemeClr val="bg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億本（相当）</a:t>
            </a:r>
            <a:endParaRPr kumimoji="1" lang="ja-JP" altLang="en-US" sz="3200" b="1" dirty="0">
              <a:solidFill>
                <a:schemeClr val="bg1"/>
              </a:solidFill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7210698" y="1763484"/>
            <a:ext cx="509451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03401"/>
              </p:ext>
            </p:extLst>
          </p:nvPr>
        </p:nvGraphicFramePr>
        <p:xfrm>
          <a:off x="653143" y="2888099"/>
          <a:ext cx="1103811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371"/>
                <a:gridCol w="3679371"/>
                <a:gridCol w="367937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主要生産国・企業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生産数量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主要生産国（海外）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トルコ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２億メートル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中国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３～４億メートル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国内企業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クラボウ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３，０００万メートル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日清紡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１，５００万メートル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カイハラ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４，２００万メートル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305238"/>
              </p:ext>
            </p:extLst>
          </p:nvPr>
        </p:nvGraphicFramePr>
        <p:xfrm>
          <a:off x="634276" y="5396170"/>
          <a:ext cx="737132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660"/>
                <a:gridCol w="368566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価格（１メートルあたり）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世界平均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２００～４００円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日本品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６００～１，０００円</a:t>
                      </a:r>
                      <a:endParaRPr kumimoji="1" lang="ja-JP" altLang="en-US" sz="2000" b="1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04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世界</a:t>
            </a:r>
            <a:r>
              <a:rPr lang="ja-JP" altLang="en-US" b="1" dirty="0" smtClean="0">
                <a:solidFill>
                  <a:schemeClr val="tx1"/>
                </a:solidFill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のジーンズ製造コスト</a:t>
            </a:r>
            <a:endParaRPr kumimoji="1" lang="ja-JP" altLang="en-US" b="1" dirty="0">
              <a:solidFill>
                <a:schemeClr val="tx1"/>
              </a:solidFill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66306"/>
              </p:ext>
            </p:extLst>
          </p:nvPr>
        </p:nvGraphicFramePr>
        <p:xfrm>
          <a:off x="542832" y="1843075"/>
          <a:ext cx="11122298" cy="353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1149"/>
                <a:gridCol w="5561149"/>
              </a:tblGrid>
              <a:tr h="70776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生産地</a:t>
                      </a:r>
                      <a:endParaRPr kumimoji="1" lang="ja-JP" altLang="en-US" sz="3200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コスト（１本あたり）</a:t>
                      </a:r>
                      <a:endParaRPr kumimoji="1" lang="ja-JP" altLang="en-US" sz="3200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</a:tr>
              <a:tr h="707765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中国</a:t>
                      </a:r>
                      <a:endParaRPr kumimoji="1" lang="ja-JP" altLang="en-US" sz="3200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４８０～　　６４０円</a:t>
                      </a:r>
                      <a:endParaRPr kumimoji="1" lang="ja-JP" altLang="en-US" sz="3200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</a:tr>
              <a:tr h="707765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東ヨーロッパ</a:t>
                      </a:r>
                      <a:endParaRPr kumimoji="1" lang="ja-JP" altLang="en-US" sz="3200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８００～　　９６０円</a:t>
                      </a:r>
                      <a:endParaRPr kumimoji="1" lang="ja-JP" altLang="en-US" sz="3200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</a:tr>
              <a:tr h="707765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北アフリカ</a:t>
                      </a:r>
                      <a:endParaRPr kumimoji="1" lang="ja-JP" altLang="en-US" sz="3200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８００～　　９６０円</a:t>
                      </a:r>
                      <a:endParaRPr kumimoji="1" lang="ja-JP" altLang="en-US" sz="3200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</a:tr>
              <a:tr h="707765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日本</a:t>
                      </a:r>
                      <a:endParaRPr kumimoji="1" lang="ja-JP" altLang="en-US" sz="3200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 smtClean="0">
                          <a:latin typeface="AR丸ゴシック体M" panose="020F0609000000000000" pitchFamily="49" charset="-128"/>
                          <a:ea typeface="AR丸ゴシック体M" panose="020F0609000000000000" pitchFamily="49" charset="-128"/>
                        </a:rPr>
                        <a:t>２，０００～３，０００円</a:t>
                      </a:r>
                      <a:endParaRPr kumimoji="1" lang="ja-JP" altLang="en-US" sz="3200" dirty="0">
                        <a:latin typeface="AR丸ゴシック体M" panose="020F0609000000000000" pitchFamily="49" charset="-128"/>
                        <a:ea typeface="AR丸ゴシック体M" panose="020F0609000000000000" pitchFamily="49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9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繊維の需要量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1410788"/>
            <a:ext cx="11430000" cy="535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78823" y="1410787"/>
            <a:ext cx="11430000" cy="5357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繊維</a:t>
            </a:r>
            <a:r>
              <a:rPr kumimoji="1" lang="ja-JP" altLang="en-US" dirty="0" smtClean="0"/>
              <a:t>の需要量（東京書籍教科書より）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096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衣服の輸入状況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5" y="1223553"/>
            <a:ext cx="11651388" cy="54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0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リサイクルの現状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521317"/>
            <a:ext cx="8175917" cy="508347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46111" y="1521313"/>
            <a:ext cx="8175917" cy="5083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品目別リサイクル率（</a:t>
            </a:r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年度）</a:t>
            </a:r>
            <a:endParaRPr kumimoji="1" lang="ja-JP" altLang="en-US" dirty="0"/>
          </a:p>
        </p:txBody>
      </p:sp>
      <p:sp>
        <p:nvSpPr>
          <p:cNvPr id="3" name="角丸四角形吹き出し 2"/>
          <p:cNvSpPr/>
          <p:nvPr/>
        </p:nvSpPr>
        <p:spPr>
          <a:xfrm>
            <a:off x="9000309" y="1521317"/>
            <a:ext cx="3030582" cy="3782203"/>
          </a:xfrm>
          <a:prstGeom prst="wedgeRoundRectCallout">
            <a:avLst>
              <a:gd name="adj1" fmla="val -75574"/>
              <a:gd name="adj2" fmla="val 34053"/>
              <a:gd name="adj3" fmla="val 16667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2800" b="1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総排出量の１０％</a:t>
            </a:r>
            <a:endParaRPr kumimoji="1" lang="en-US" altLang="ja-JP" sz="2800" b="1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28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</a:t>
            </a:r>
            <a:r>
              <a:rPr kumimoji="1" lang="ja-JP" altLang="en-US" sz="2800" b="1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↓</a:t>
            </a:r>
            <a:endParaRPr kumimoji="1" lang="en-US" altLang="ja-JP" sz="2800" b="1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2800" b="1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ウエス</a:t>
            </a:r>
            <a:endParaRPr kumimoji="1" lang="en-US" altLang="ja-JP" sz="2800" b="1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b="1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（機械メンテナンス用雑巾）</a:t>
            </a:r>
            <a:endParaRPr kumimoji="1" lang="en-US" altLang="ja-JP" sz="2800" b="1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endParaRPr kumimoji="1" lang="en-US" altLang="ja-JP" sz="28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en-US" altLang="ja-JP" sz="2800" b="1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※</a:t>
            </a:r>
            <a:r>
              <a:rPr kumimoji="1" lang="ja-JP" altLang="en-US" sz="2800" b="1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衣服のリサイクルはかなり遅れている。</a:t>
            </a:r>
            <a:endParaRPr kumimoji="1" lang="en-US" altLang="ja-JP" sz="2800" b="1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943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これからの消費生活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6111" y="1957588"/>
            <a:ext cx="11125179" cy="4803819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3200" dirty="0" smtClean="0"/>
              <a:t>大量生産・大量消費・大量廃棄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>
                <a:solidFill>
                  <a:srgbClr val="FFC000"/>
                </a:solidFill>
              </a:rPr>
              <a:t>エシカル消費</a:t>
            </a:r>
            <a:r>
              <a:rPr kumimoji="1" lang="ja-JP" altLang="en-US" sz="3200" dirty="0" smtClean="0"/>
              <a:t>へ</a:t>
            </a:r>
            <a:endParaRPr lang="en-US" altLang="ja-JP" sz="3200" dirty="0"/>
          </a:p>
          <a:p>
            <a:pPr lvl="1"/>
            <a:r>
              <a:rPr lang="ja-JP" altLang="en-US" sz="3000" dirty="0" smtClean="0"/>
              <a:t>「</a:t>
            </a:r>
            <a:r>
              <a:rPr lang="ja-JP" altLang="en-US" sz="3000" dirty="0"/>
              <a:t>人と社会、地球環境のことを考慮して作られた</a:t>
            </a:r>
            <a:r>
              <a:rPr lang="ja-JP" altLang="en-US" sz="3000" dirty="0" smtClean="0"/>
              <a:t>モノ</a:t>
            </a:r>
            <a:r>
              <a:rPr lang="ja-JP" altLang="en-US" sz="3200" dirty="0" smtClean="0"/>
              <a:t>を購入</a:t>
            </a:r>
            <a:r>
              <a:rPr lang="ja-JP" altLang="en-US" sz="3200" dirty="0"/>
              <a:t>あるいは消費する」という</a:t>
            </a:r>
            <a:r>
              <a:rPr lang="ja-JP" altLang="en-US" sz="3200" dirty="0" smtClean="0"/>
              <a:t>意味</a:t>
            </a:r>
            <a:endParaRPr lang="en-US" altLang="ja-JP" sz="3200" dirty="0" smtClean="0"/>
          </a:p>
          <a:p>
            <a:pPr lvl="2"/>
            <a:r>
              <a:rPr lang="ja-JP" altLang="en-US" sz="3000" dirty="0"/>
              <a:t>環境</a:t>
            </a:r>
            <a:r>
              <a:rPr lang="ja-JP" altLang="en-US" sz="3000" dirty="0" smtClean="0"/>
              <a:t>に配慮された消費</a:t>
            </a:r>
            <a:endParaRPr lang="en-US" altLang="ja-JP" sz="3000" dirty="0" smtClean="0"/>
          </a:p>
          <a:p>
            <a:pPr lvl="2"/>
            <a:r>
              <a:rPr lang="ja-JP" altLang="en-US" sz="3000" dirty="0"/>
              <a:t>人</a:t>
            </a:r>
            <a:r>
              <a:rPr lang="ja-JP" altLang="en-US" sz="3000" dirty="0" smtClean="0"/>
              <a:t>や社会に配慮された消費</a:t>
            </a:r>
            <a:endParaRPr lang="en-US" altLang="ja-JP" sz="3000" dirty="0" smtClean="0"/>
          </a:p>
          <a:p>
            <a:pPr lvl="2"/>
            <a:r>
              <a:rPr lang="ja-JP" altLang="en-US" sz="3000" dirty="0"/>
              <a:t>地域</a:t>
            </a:r>
            <a:r>
              <a:rPr lang="ja-JP" altLang="en-US" sz="3000" dirty="0" smtClean="0"/>
              <a:t>に配慮された消費</a:t>
            </a:r>
            <a:endParaRPr lang="en-US" altLang="ja-JP" sz="3000" dirty="0" smtClean="0"/>
          </a:p>
          <a:p>
            <a:pPr marL="0" indent="0">
              <a:buNone/>
            </a:pPr>
            <a:r>
              <a:rPr kumimoji="1" lang="en-US" altLang="ja-JP" sz="3200" dirty="0"/>
              <a:t>	</a:t>
            </a:r>
            <a:r>
              <a:rPr kumimoji="1" lang="en-US" altLang="ja-JP" sz="3200" dirty="0" smtClean="0"/>
              <a:t>	</a:t>
            </a:r>
            <a:endParaRPr kumimoji="1" lang="ja-JP" altLang="en-US" sz="3200" dirty="0"/>
          </a:p>
        </p:txBody>
      </p:sp>
      <p:sp>
        <p:nvSpPr>
          <p:cNvPr id="4" name="下矢印 3"/>
          <p:cNvSpPr/>
          <p:nvPr/>
        </p:nvSpPr>
        <p:spPr>
          <a:xfrm>
            <a:off x="1906073" y="2588654"/>
            <a:ext cx="991673" cy="373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6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1516</TotalTime>
  <Words>314</Words>
  <Application>Microsoft Office PowerPoint</Application>
  <PresentationFormat>ユーザー設定</PresentationFormat>
  <Paragraphs>119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4" baseType="lpstr">
      <vt:lpstr>Arial</vt:lpstr>
      <vt:lpstr>ＭＳ Ｐゴシック</vt:lpstr>
      <vt:lpstr>Verdana</vt:lpstr>
      <vt:lpstr>AR丸ゴシック体M</vt:lpstr>
      <vt:lpstr>Consolas</vt:lpstr>
      <vt:lpstr>Wingdings 3</vt:lpstr>
      <vt:lpstr>ＭＳ ゴシック</vt:lpstr>
      <vt:lpstr>Century</vt:lpstr>
      <vt:lpstr>HG丸ｺﾞｼｯｸM-PRO</vt:lpstr>
      <vt:lpstr>Times New Roman</vt:lpstr>
      <vt:lpstr>ＭＳ 明朝</vt:lpstr>
      <vt:lpstr>AR P丸ゴシック体M</vt:lpstr>
      <vt:lpstr>イオン</vt:lpstr>
      <vt:lpstr>PowerPoint プレゼンテーション</vt:lpstr>
      <vt:lpstr>消費生活と環境</vt:lpstr>
      <vt:lpstr>持続可能な社会</vt:lpstr>
      <vt:lpstr>ジーンズの生産背景</vt:lpstr>
      <vt:lpstr>世界のジーンズ製造コスト</vt:lpstr>
      <vt:lpstr>繊維の需要量</vt:lpstr>
      <vt:lpstr>衣服の輸入状況</vt:lpstr>
      <vt:lpstr>リサイクルの現状</vt:lpstr>
      <vt:lpstr>これからの消費生活</vt:lpstr>
      <vt:lpstr>これからの消費生活</vt:lpstr>
      <vt:lpstr>持続可能な社会を目指して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平成28年度　中・高等学校家庭科教育　高校プレゼンテーション資料3</dc:title>
  <dc:creator>佐賀県教育センター</dc:creator>
  <cp:lastModifiedBy>中島　教子</cp:lastModifiedBy>
  <cp:revision>74</cp:revision>
  <cp:lastPrinted>2015-10-26T08:29:00Z</cp:lastPrinted>
  <dcterms:created xsi:type="dcterms:W3CDTF">2015-10-20T20:49:21Z</dcterms:created>
  <dcterms:modified xsi:type="dcterms:W3CDTF">2016-12-21T23:41:44Z</dcterms:modified>
</cp:coreProperties>
</file>