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25"/>
  </p:notesMasterIdLst>
  <p:handoutMasterIdLst>
    <p:handoutMasterId r:id="rId26"/>
  </p:handoutMasterIdLst>
  <p:sldIdLst>
    <p:sldId id="326" r:id="rId5"/>
    <p:sldId id="291" r:id="rId6"/>
    <p:sldId id="298" r:id="rId7"/>
    <p:sldId id="322" r:id="rId8"/>
    <p:sldId id="319" r:id="rId9"/>
    <p:sldId id="321" r:id="rId10"/>
    <p:sldId id="307" r:id="rId11"/>
    <p:sldId id="308" r:id="rId12"/>
    <p:sldId id="324" r:id="rId13"/>
    <p:sldId id="323" r:id="rId14"/>
    <p:sldId id="303" r:id="rId15"/>
    <p:sldId id="304" r:id="rId16"/>
    <p:sldId id="318" r:id="rId17"/>
    <p:sldId id="306" r:id="rId18"/>
    <p:sldId id="325" r:id="rId19"/>
    <p:sldId id="310" r:id="rId20"/>
    <p:sldId id="312" r:id="rId21"/>
    <p:sldId id="317" r:id="rId22"/>
    <p:sldId id="327" r:id="rId23"/>
    <p:sldId id="328" r:id="rId24"/>
  </p:sldIdLst>
  <p:sldSz cx="9906000" cy="6858000" type="A4"/>
  <p:notesSz cx="6797675" cy="99266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CCFFCC"/>
    <a:srgbClr val="FFFF66"/>
    <a:srgbClr val="00FF00"/>
    <a:srgbClr val="00FFFF"/>
    <a:srgbClr val="FFCCFF"/>
    <a:srgbClr val="99CC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3" autoAdjust="0"/>
    <p:restoredTop sz="74956" autoAdjust="0"/>
  </p:normalViewPr>
  <p:slideViewPr>
    <p:cSldViewPr>
      <p:cViewPr varScale="1">
        <p:scale>
          <a:sx n="83" d="100"/>
          <a:sy n="83" d="100"/>
        </p:scale>
        <p:origin x="1674" y="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FC1F44D-0D5B-40CD-90E8-D3AF811DC4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4726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72100" cy="37195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7" tIns="46374" rIns="92747" bIns="463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1B5B312-3B5E-4BC6-BF71-925A777486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961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133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316D03E-DB16-41C3-8B65-A2A93D923660}" type="slidenum">
              <a:rPr lang="en-US" altLang="ja-JP">
                <a:latin typeface="Times New Roman" panose="02020603050405020304" pitchFamily="18" charset="0"/>
              </a:rPr>
              <a:pPr/>
              <a:t>2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9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153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B9376C2-AF08-49D8-BF17-8A7F54C44DF0}" type="slidenum">
              <a:rPr lang="en-US" altLang="ja-JP">
                <a:latin typeface="Times New Roman" panose="02020603050405020304" pitchFamily="18" charset="0"/>
              </a:rPr>
              <a:pPr/>
              <a:t>3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1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6A54F732-DD21-486A-BEDD-187CE9BA29B1}" type="slidenum">
              <a:rPr lang="en-US" altLang="ja-JP">
                <a:latin typeface="Times New Roman" panose="02020603050405020304" pitchFamily="18" charset="0"/>
              </a:rPr>
              <a:pPr/>
              <a:t>7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96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256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756193C4-EE87-4945-A860-00D7C4E6F5C1}" type="slidenum">
              <a:rPr lang="en-US" altLang="ja-JP">
                <a:latin typeface="Times New Roman" panose="02020603050405020304" pitchFamily="18" charset="0"/>
              </a:rPr>
              <a:pPr/>
              <a:t>11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5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728E8772-E0FC-4B59-87EA-D3E2177FBB4D}" type="slidenum">
              <a:rPr lang="en-US" altLang="ja-JP">
                <a:latin typeface="Times New Roman" panose="02020603050405020304" pitchFamily="18" charset="0"/>
              </a:rPr>
              <a:pPr/>
              <a:t>12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3FF5FFD-50C0-4C22-B21A-02C7C8996DF5}" type="slidenum">
              <a:rPr lang="en-US" altLang="ja-JP">
                <a:latin typeface="Times New Roman" panose="02020603050405020304" pitchFamily="18" charset="0"/>
              </a:rPr>
              <a:pPr/>
              <a:t>14</a:t>
            </a:fld>
            <a:endParaRPr lang="en-US" altLang="ja-JP">
              <a:latin typeface="Times New Roman" panose="02020603050405020304" pitchFamily="18" charset="0"/>
            </a:endParaRPr>
          </a:p>
        </p:txBody>
      </p:sp>
      <p:sp>
        <p:nvSpPr>
          <p:cNvPr id="30725" name="フッター プレースホルダ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mtClean="0">
                <a:latin typeface="Times New Roman" panose="02020603050405020304" pitchFamily="18" charset="0"/>
              </a:rPr>
              <a:t>教育センター　</a:t>
            </a:r>
            <a:endParaRPr lang="en-US" altLang="ja-JP" smtClean="0">
              <a:latin typeface="Times New Roman" panose="02020603050405020304" pitchFamily="18" charset="0"/>
            </a:endParaRPr>
          </a:p>
        </p:txBody>
      </p:sp>
      <p:sp>
        <p:nvSpPr>
          <p:cNvPr id="30726" name="ヘッダー プレースホルダ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mtClean="0">
                <a:latin typeface="Times New Roman" panose="02020603050405020304" pitchFamily="18" charset="0"/>
              </a:rPr>
              <a:t>小・中学校総合的な学習の時間講座　資料（平成</a:t>
            </a:r>
            <a:r>
              <a:rPr lang="en-US" altLang="ja-JP" smtClean="0">
                <a:latin typeface="Times New Roman" panose="02020603050405020304" pitchFamily="18" charset="0"/>
              </a:rPr>
              <a:t>20</a:t>
            </a:r>
            <a:r>
              <a:rPr lang="ja-JP" altLang="en-US" smtClean="0">
                <a:latin typeface="Times New Roman" panose="02020603050405020304" pitchFamily="18" charset="0"/>
              </a:rPr>
              <a:t>年</a:t>
            </a:r>
            <a:r>
              <a:rPr lang="en-US" altLang="ja-JP" smtClean="0">
                <a:latin typeface="Times New Roman" panose="02020603050405020304" pitchFamily="18" charset="0"/>
              </a:rPr>
              <a:t>7</a:t>
            </a:r>
            <a:r>
              <a:rPr lang="ja-JP" altLang="en-US" smtClean="0">
                <a:latin typeface="Times New Roman" panose="02020603050405020304" pitchFamily="18" charset="0"/>
              </a:rPr>
              <a:t>月</a:t>
            </a:r>
            <a:r>
              <a:rPr lang="en-US" altLang="ja-JP" smtClean="0">
                <a:latin typeface="Times New Roman" panose="02020603050405020304" pitchFamily="18" charset="0"/>
              </a:rPr>
              <a:t>28</a:t>
            </a:r>
            <a:r>
              <a:rPr lang="ja-JP" altLang="en-US" smtClean="0">
                <a:latin typeface="Times New Roman" panose="02020603050405020304" pitchFamily="18" charset="0"/>
              </a:rPr>
              <a:t>日</a:t>
            </a:r>
            <a:r>
              <a:rPr lang="en-US" altLang="ja-JP" smtClean="0">
                <a:latin typeface="Times New Roman" panose="02020603050405020304" pitchFamily="18" charset="0"/>
              </a:rPr>
              <a:t>(</a:t>
            </a:r>
            <a:r>
              <a:rPr lang="ja-JP" altLang="en-US" smtClean="0">
                <a:latin typeface="Times New Roman" panose="02020603050405020304" pitchFamily="18" charset="0"/>
              </a:rPr>
              <a:t>月</a:t>
            </a:r>
            <a:r>
              <a:rPr lang="en-US" altLang="ja-JP" smtClean="0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907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7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AAA59DD-9EDC-4A26-B77E-693C534D93AA}" type="slidenum">
              <a:rPr lang="en-US" altLang="ja-JP"/>
              <a:pPr/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883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ADA7108-5077-45FE-9514-9610A8E395D4}" type="slidenum">
              <a:rPr lang="en-US" altLang="ja-JP"/>
              <a:pPr/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267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213"/>
            <a:ext cx="9907588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208088" y="1557338"/>
            <a:ext cx="70167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84350" y="3716338"/>
            <a:ext cx="635635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710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63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35875" y="549275"/>
            <a:ext cx="2070100" cy="57912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23988" y="549275"/>
            <a:ext cx="6059487" cy="5791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048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906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208088" y="1557338"/>
            <a:ext cx="70167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84350" y="3716338"/>
            <a:ext cx="635635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749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1677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4466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23988" y="1844675"/>
            <a:ext cx="4064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640388" y="1844675"/>
            <a:ext cx="4065587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723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7045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5141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8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9717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2416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29233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3171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35875" y="549275"/>
            <a:ext cx="2070100" cy="57912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23988" y="549275"/>
            <a:ext cx="6059487" cy="5791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0612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906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208088" y="1557338"/>
            <a:ext cx="70167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84350" y="3716338"/>
            <a:ext cx="635635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0329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7043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2434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23988" y="1844675"/>
            <a:ext cx="4064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640388" y="1844675"/>
            <a:ext cx="4065587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6342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4325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6784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06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33933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79003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8319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6402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35875" y="549275"/>
            <a:ext cx="2070100" cy="57912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23988" y="549275"/>
            <a:ext cx="6059487" cy="5791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3291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906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208088" y="1557338"/>
            <a:ext cx="70167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84350" y="3716338"/>
            <a:ext cx="635635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9074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58767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97658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23988" y="1844675"/>
            <a:ext cx="4064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640388" y="1844675"/>
            <a:ext cx="4065587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9776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2282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91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23988" y="1844675"/>
            <a:ext cx="4064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640388" y="1844675"/>
            <a:ext cx="4065587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6193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297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9224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90876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3312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35875" y="549275"/>
            <a:ext cx="2070100" cy="57912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23988" y="549275"/>
            <a:ext cx="6059487" cy="5791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114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840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714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49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966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7759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692150"/>
            <a:ext cx="777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7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213"/>
            <a:ext cx="9907588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3988" y="1844675"/>
            <a:ext cx="82819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23988" y="549275"/>
            <a:ext cx="8281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572" r:id="rId2"/>
    <p:sldLayoutId id="2147485573" r:id="rId3"/>
    <p:sldLayoutId id="2147485574" r:id="rId4"/>
    <p:sldLayoutId id="2147485575" r:id="rId5"/>
    <p:sldLayoutId id="2147485576" r:id="rId6"/>
    <p:sldLayoutId id="2147485577" r:id="rId7"/>
    <p:sldLayoutId id="2147485578" r:id="rId8"/>
    <p:sldLayoutId id="2147485579" r:id="rId9"/>
    <p:sldLayoutId id="2147485580" r:id="rId10"/>
    <p:sldLayoutId id="21474855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3200">
          <a:solidFill>
            <a:srgbClr val="B2B2B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800">
          <a:solidFill>
            <a:srgbClr val="B2B2B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400">
          <a:solidFill>
            <a:srgbClr val="B2B2B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63295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5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3988" y="1844675"/>
            <a:ext cx="82819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23988" y="549275"/>
            <a:ext cx="8281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3" r:id="rId1"/>
    <p:sldLayoutId id="2147485582" r:id="rId2"/>
    <p:sldLayoutId id="2147485583" r:id="rId3"/>
    <p:sldLayoutId id="2147485584" r:id="rId4"/>
    <p:sldLayoutId id="2147485585" r:id="rId5"/>
    <p:sldLayoutId id="2147485586" r:id="rId6"/>
    <p:sldLayoutId id="2147485587" r:id="rId7"/>
    <p:sldLayoutId id="2147485588" r:id="rId8"/>
    <p:sldLayoutId id="2147485589" r:id="rId9"/>
    <p:sldLayoutId id="2147485590" r:id="rId10"/>
    <p:sldLayoutId id="21474855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3200">
          <a:solidFill>
            <a:srgbClr val="B2B2B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800">
          <a:solidFill>
            <a:srgbClr val="B2B2B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400">
          <a:solidFill>
            <a:srgbClr val="B2B2B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63295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3988" y="1844675"/>
            <a:ext cx="82819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23988" y="549275"/>
            <a:ext cx="8281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4" r:id="rId1"/>
    <p:sldLayoutId id="2147485592" r:id="rId2"/>
    <p:sldLayoutId id="2147485593" r:id="rId3"/>
    <p:sldLayoutId id="2147485594" r:id="rId4"/>
    <p:sldLayoutId id="2147485595" r:id="rId5"/>
    <p:sldLayoutId id="2147485596" r:id="rId6"/>
    <p:sldLayoutId id="2147485597" r:id="rId7"/>
    <p:sldLayoutId id="2147485598" r:id="rId8"/>
    <p:sldLayoutId id="2147485599" r:id="rId9"/>
    <p:sldLayoutId id="2147485600" r:id="rId10"/>
    <p:sldLayoutId id="2147485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3200">
          <a:solidFill>
            <a:srgbClr val="B2B2B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800">
          <a:solidFill>
            <a:srgbClr val="B2B2B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400">
          <a:solidFill>
            <a:srgbClr val="B2B2B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63295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3988" y="1844675"/>
            <a:ext cx="82819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23988" y="549275"/>
            <a:ext cx="8281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5" r:id="rId1"/>
    <p:sldLayoutId id="2147485602" r:id="rId2"/>
    <p:sldLayoutId id="2147485603" r:id="rId3"/>
    <p:sldLayoutId id="2147485604" r:id="rId4"/>
    <p:sldLayoutId id="2147485605" r:id="rId5"/>
    <p:sldLayoutId id="2147485606" r:id="rId6"/>
    <p:sldLayoutId id="2147485607" r:id="rId7"/>
    <p:sldLayoutId id="2147485608" r:id="rId8"/>
    <p:sldLayoutId id="2147485609" r:id="rId9"/>
    <p:sldLayoutId id="2147485610" r:id="rId10"/>
    <p:sldLayoutId id="21474856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rgbClr val="B2B2B2"/>
          </a:solidFill>
          <a:latin typeface="Verdan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3200">
          <a:solidFill>
            <a:srgbClr val="B2B2B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800">
          <a:solidFill>
            <a:srgbClr val="B2B2B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400">
          <a:solidFill>
            <a:srgbClr val="B2B2B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kumimoji="1" sz="2000">
          <a:solidFill>
            <a:srgbClr val="B2B2B2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stat001.ameba.jp/user_images/7e/64/10052687877_s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ja-JP" altLang="en-US" dirty="0" smtClean="0"/>
          </a:p>
        </p:txBody>
      </p:sp>
      <p:sp>
        <p:nvSpPr>
          <p:cNvPr id="11267" name="サブタイトル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メモ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foldedCorner">
            <a:avLst>
              <a:gd name="adj" fmla="val 9708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/>
          <a:lstStyle/>
          <a:p>
            <a:pPr>
              <a:defRPr/>
            </a:pPr>
            <a:endParaRPr lang="ja-JP" altLang="en-US" b="1" dirty="0">
              <a:latin typeface="HG教科書体" pitchFamily="17" charset="-128"/>
              <a:ea typeface="HG教科書体" pitchFamily="17" charset="-128"/>
            </a:endParaRPr>
          </a:p>
        </p:txBody>
      </p:sp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2274888" y="0"/>
            <a:ext cx="535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anchor="ctr">
            <a:spAutoFit/>
          </a:bodyPr>
          <a:lstStyle>
            <a:lvl1pPr indent="1270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8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「走ることだけ考えていた私にとって、</a:t>
            </a:r>
            <a:endParaRPr lang="en-US" altLang="ja-JP" sz="48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8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大きな不安しかなかったんです。</a:t>
            </a:r>
            <a:endParaRPr lang="en-US" altLang="ja-JP" sz="48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8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決断したにも関わらず、迷いと不安だらけの日々でした。」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08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佐賀県教育センター\AppData\Local\Microsoft\Windows\Temporary Internet Files\Content.Outlook\2KABO7W1\PIC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4648" y="1484784"/>
            <a:ext cx="6825208" cy="5118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角丸四角形 2"/>
          <p:cNvSpPr>
            <a:spLocks noChangeArrowheads="1"/>
          </p:cNvSpPr>
          <p:nvPr/>
        </p:nvSpPr>
        <p:spPr bwMode="auto">
          <a:xfrm>
            <a:off x="2073275" y="476250"/>
            <a:ext cx="6048375" cy="8366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000">
                <a:solidFill>
                  <a:schemeClr val="tx1"/>
                </a:solidFill>
                <a:latin typeface="Arial" panose="020B0604020202020204" pitchFamily="34" charset="0"/>
              </a:rPr>
              <a:t>成人式で，父との記念写真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コンテンツ プレースホルダ 2"/>
          <p:cNvSpPr>
            <a:spLocks noGrp="1"/>
          </p:cNvSpPr>
          <p:nvPr>
            <p:ph idx="1"/>
          </p:nvPr>
        </p:nvSpPr>
        <p:spPr>
          <a:xfrm>
            <a:off x="344488" y="1341438"/>
            <a:ext cx="6554787" cy="24479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ja-JP" altLang="en-US" sz="6000" dirty="0" smtClean="0">
                <a:solidFill>
                  <a:schemeClr val="tx1">
                    <a:lumMod val="50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父との約束</a:t>
            </a:r>
            <a:endParaRPr lang="en-US" altLang="ja-JP" sz="6000" dirty="0" smtClean="0">
              <a:solidFill>
                <a:schemeClr val="tx1">
                  <a:lumMod val="50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 eaLnBrk="1" hangingPunct="1">
              <a:buFontTx/>
              <a:buNone/>
              <a:defRPr/>
            </a:pPr>
            <a:r>
              <a:rPr lang="ja-JP" altLang="en-US" sz="6000" dirty="0" smtClean="0">
                <a:solidFill>
                  <a:schemeClr val="tx1">
                    <a:lumMod val="50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～消防士への道～</a:t>
            </a:r>
          </a:p>
        </p:txBody>
      </p:sp>
      <p:pic>
        <p:nvPicPr>
          <p:cNvPr id="26627" name="Picture 3" descr="c:\Users\佐賀県教育センター\Pictures\消防士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4005263"/>
            <a:ext cx="3810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49313" y="1700213"/>
            <a:ext cx="8281987" cy="2881312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ja-JP" altLang="en-US" sz="4400" dirty="0" smtClean="0">
                <a:solidFill>
                  <a:schemeClr val="tx1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牧瀬さんの考え方や生き方で，</a:t>
            </a:r>
            <a:endParaRPr lang="en-US" altLang="ja-JP" sz="4400" dirty="0" smtClean="0">
              <a:solidFill>
                <a:schemeClr val="tx1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buFontTx/>
              <a:buNone/>
              <a:defRPr/>
            </a:pPr>
            <a:r>
              <a:rPr lang="ja-JP" altLang="en-US" sz="4400" dirty="0" smtClean="0">
                <a:solidFill>
                  <a:schemeClr val="tx1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見習いたいと思うところは</a:t>
            </a:r>
            <a:endParaRPr lang="en-US" altLang="ja-JP" sz="4400" dirty="0" smtClean="0">
              <a:solidFill>
                <a:schemeClr val="tx1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buFontTx/>
              <a:buNone/>
              <a:defRPr/>
            </a:pPr>
            <a:r>
              <a:rPr lang="ja-JP" altLang="en-US" sz="4400" dirty="0" smtClean="0">
                <a:solidFill>
                  <a:schemeClr val="tx1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どんなことですか。</a:t>
            </a:r>
            <a:endParaRPr lang="ja-JP" altLang="en-US" sz="4400" dirty="0">
              <a:solidFill>
                <a:schemeClr val="tx1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右矢印吹き出し 38"/>
          <p:cNvSpPr/>
          <p:nvPr/>
        </p:nvSpPr>
        <p:spPr>
          <a:xfrm>
            <a:off x="344488" y="1412776"/>
            <a:ext cx="4392488" cy="2016224"/>
          </a:xfrm>
          <a:prstGeom prst="rightArrowCallout">
            <a:avLst>
              <a:gd name="adj1" fmla="val 35268"/>
              <a:gd name="adj2" fmla="val 30134"/>
              <a:gd name="adj3" fmla="val 15290"/>
              <a:gd name="adj4" fmla="val 88818"/>
            </a:avLst>
          </a:prstGeom>
          <a:solidFill>
            <a:schemeClr val="bg1"/>
          </a:solidFill>
          <a:ln w="635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200" dirty="0">
                <a:solidFill>
                  <a:schemeClr val="tx1"/>
                </a:solidFill>
                <a:latin typeface="AR P丸ゴシック体M" pitchFamily="50" charset="-128"/>
                <a:ea typeface="AR P丸ゴシック体M" pitchFamily="50" charset="-128"/>
              </a:rPr>
              <a:t>①自分の考えを</a:t>
            </a:r>
            <a:endParaRPr lang="en-US" altLang="ja-JP" sz="3200" dirty="0">
              <a:solidFill>
                <a:schemeClr val="tx1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tx1"/>
                </a:solidFill>
                <a:latin typeface="AR P丸ゴシック体M" pitchFamily="50" charset="-128"/>
                <a:ea typeface="AR P丸ゴシック体M" pitchFamily="50" charset="-128"/>
              </a:rPr>
              <a:t>付せんに</a:t>
            </a:r>
            <a:endParaRPr lang="en-US" altLang="ja-JP" sz="3200" dirty="0">
              <a:solidFill>
                <a:schemeClr val="tx1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 P丸ゴシック体M" pitchFamily="50" charset="-128"/>
                <a:ea typeface="AR P丸ゴシック体M" pitchFamily="50" charset="-128"/>
              </a:rPr>
              <a:t>「書きながら」</a:t>
            </a:r>
            <a:endParaRPr lang="en-US" altLang="ja-JP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tx1"/>
                </a:solidFill>
                <a:latin typeface="AR P丸ゴシック体M" pitchFamily="50" charset="-128"/>
                <a:ea typeface="AR P丸ゴシック体M" pitchFamily="50" charset="-128"/>
              </a:rPr>
              <a:t>整理する</a:t>
            </a:r>
          </a:p>
        </p:txBody>
      </p:sp>
      <p:sp>
        <p:nvSpPr>
          <p:cNvPr id="40" name="右矢印吹き出し 39"/>
          <p:cNvSpPr/>
          <p:nvPr/>
        </p:nvSpPr>
        <p:spPr>
          <a:xfrm>
            <a:off x="4953000" y="1412875"/>
            <a:ext cx="4752975" cy="2087563"/>
          </a:xfrm>
          <a:prstGeom prst="rightArrowCallout">
            <a:avLst>
              <a:gd name="adj1" fmla="val 25000"/>
              <a:gd name="adj2" fmla="val 25000"/>
              <a:gd name="adj3" fmla="val 15398"/>
              <a:gd name="adj4" fmla="val 89118"/>
            </a:avLst>
          </a:prstGeom>
          <a:solidFill>
            <a:schemeClr val="bg1"/>
          </a:solidFill>
          <a:ln w="98425" cap="rnd" cmpd="dbl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200" dirty="0">
                <a:solidFill>
                  <a:schemeClr val="tx1"/>
                </a:solidFill>
                <a:latin typeface="AR P丸ゴシック体M" pitchFamily="50" charset="-128"/>
                <a:ea typeface="AR P丸ゴシック体M" pitchFamily="50" charset="-128"/>
              </a:rPr>
              <a:t>②グループで付せん</a:t>
            </a:r>
            <a:r>
              <a:rPr lang="ja-JP" altLang="en-US" sz="3200" dirty="0" err="1">
                <a:solidFill>
                  <a:schemeClr val="tx1"/>
                </a:solidFill>
                <a:latin typeface="AR P丸ゴシック体M" pitchFamily="50" charset="-128"/>
                <a:ea typeface="AR P丸ゴシック体M" pitchFamily="50" charset="-128"/>
              </a:rPr>
              <a:t>を</a:t>
            </a:r>
            <a:endParaRPr lang="en-US" altLang="ja-JP" sz="3200" dirty="0">
              <a:solidFill>
                <a:schemeClr val="tx1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tx1"/>
                </a:solidFill>
                <a:latin typeface="AR P丸ゴシック体M" pitchFamily="50" charset="-128"/>
                <a:ea typeface="AR P丸ゴシック体M" pitchFamily="50" charset="-128"/>
              </a:rPr>
              <a:t>　出し合い，似ている</a:t>
            </a:r>
            <a:endParaRPr lang="en-US" altLang="ja-JP" sz="3200" dirty="0">
              <a:solidFill>
                <a:schemeClr val="tx1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tx1"/>
                </a:solidFill>
                <a:latin typeface="AR P丸ゴシック体M" pitchFamily="50" charset="-128"/>
                <a:ea typeface="AR P丸ゴシック体M" pitchFamily="50" charset="-128"/>
              </a:rPr>
              <a:t>　意見をまとめる。</a:t>
            </a:r>
            <a:endParaRPr lang="en-US" altLang="ja-JP" sz="3200" dirty="0">
              <a:solidFill>
                <a:schemeClr val="tx1"/>
              </a:solidFill>
              <a:latin typeface="AR P丸ゴシック体M" pitchFamily="50" charset="-128"/>
              <a:ea typeface="AR P丸ゴシック体M" pitchFamily="50" charset="-128"/>
            </a:endParaRPr>
          </a:p>
        </p:txBody>
      </p:sp>
      <p:sp>
        <p:nvSpPr>
          <p:cNvPr id="42" name="右矢印吹き出し 41"/>
          <p:cNvSpPr/>
          <p:nvPr/>
        </p:nvSpPr>
        <p:spPr>
          <a:xfrm>
            <a:off x="344488" y="3904084"/>
            <a:ext cx="5328592" cy="1757164"/>
          </a:xfrm>
          <a:prstGeom prst="rightArrowCallout">
            <a:avLst>
              <a:gd name="adj1" fmla="val 25000"/>
              <a:gd name="adj2" fmla="val 25000"/>
              <a:gd name="adj3" fmla="val 0"/>
              <a:gd name="adj4" fmla="val 100000"/>
            </a:avLst>
          </a:prstGeom>
          <a:solidFill>
            <a:schemeClr val="bg1"/>
          </a:solidFill>
          <a:ln w="98425" cap="rnd" cmpd="dbl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 P丸ゴシック体M" pitchFamily="50" charset="-128"/>
                <a:ea typeface="AR P丸ゴシック体M" pitchFamily="50" charset="-128"/>
              </a:rPr>
              <a:t>③似ている意見を線で囲み，　</a:t>
            </a:r>
            <a:endParaRPr lang="en-US" altLang="ja-JP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 P丸ゴシック体M" pitchFamily="50" charset="-128"/>
                <a:ea typeface="AR P丸ゴシック体M" pitchFamily="50" charset="-128"/>
              </a:rPr>
              <a:t>　意見を整理する。</a:t>
            </a:r>
          </a:p>
        </p:txBody>
      </p:sp>
      <p:pic>
        <p:nvPicPr>
          <p:cNvPr id="18437" name="図 66" descr="付箋(黄)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20975" y="1989138"/>
            <a:ext cx="13398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角丸四角形 34"/>
          <p:cNvSpPr>
            <a:spLocks noChangeArrowheads="1"/>
          </p:cNvSpPr>
          <p:nvPr/>
        </p:nvSpPr>
        <p:spPr bwMode="auto">
          <a:xfrm>
            <a:off x="415925" y="333375"/>
            <a:ext cx="2881313" cy="7191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>
                <a:solidFill>
                  <a:schemeClr val="tx1"/>
                </a:solidFill>
                <a:latin typeface="Arial" panose="020B0604020202020204" pitchFamily="34" charset="0"/>
              </a:rPr>
              <a:t>話合いの手順</a:t>
            </a:r>
          </a:p>
        </p:txBody>
      </p:sp>
      <p:pic>
        <p:nvPicPr>
          <p:cNvPr id="18439" name="図 66" descr="付箋(黄)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65438" y="2492375"/>
            <a:ext cx="13398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45"/>
          <p:cNvGrpSpPr>
            <a:grpSpLocks/>
          </p:cNvGrpSpPr>
          <p:nvPr/>
        </p:nvGrpSpPr>
        <p:grpSpPr bwMode="auto">
          <a:xfrm>
            <a:off x="6824663" y="692150"/>
            <a:ext cx="1160462" cy="576263"/>
            <a:chOff x="7473280" y="3789040"/>
            <a:chExt cx="1160647" cy="576064"/>
          </a:xfrm>
        </p:grpSpPr>
        <p:pic>
          <p:nvPicPr>
            <p:cNvPr id="18473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473280" y="3789040"/>
              <a:ext cx="800607" cy="28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4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617296" y="3933056"/>
              <a:ext cx="800607" cy="28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5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833320" y="4005064"/>
              <a:ext cx="800607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グループ化 46"/>
          <p:cNvGrpSpPr>
            <a:grpSpLocks/>
          </p:cNvGrpSpPr>
          <p:nvPr/>
        </p:nvGrpSpPr>
        <p:grpSpPr bwMode="auto">
          <a:xfrm>
            <a:off x="8337550" y="765175"/>
            <a:ext cx="1160463" cy="576263"/>
            <a:chOff x="7473280" y="3789040"/>
            <a:chExt cx="1160647" cy="576064"/>
          </a:xfrm>
        </p:grpSpPr>
        <p:pic>
          <p:nvPicPr>
            <p:cNvPr id="18470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473280" y="3789040"/>
              <a:ext cx="800607" cy="28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1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617296" y="3933056"/>
              <a:ext cx="800607" cy="28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2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833320" y="4005064"/>
              <a:ext cx="800607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グループ化 50"/>
          <p:cNvGrpSpPr>
            <a:grpSpLocks/>
          </p:cNvGrpSpPr>
          <p:nvPr/>
        </p:nvGrpSpPr>
        <p:grpSpPr bwMode="auto">
          <a:xfrm>
            <a:off x="8337550" y="2852738"/>
            <a:ext cx="1160463" cy="576262"/>
            <a:chOff x="7473280" y="3789040"/>
            <a:chExt cx="1160647" cy="576064"/>
          </a:xfrm>
        </p:grpSpPr>
        <p:pic>
          <p:nvPicPr>
            <p:cNvPr id="18467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473280" y="3789040"/>
              <a:ext cx="800607" cy="28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8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617296" y="3933056"/>
              <a:ext cx="800607" cy="28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9" name="図 51" descr="付箋(黄)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833320" y="4005064"/>
              <a:ext cx="800607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グループ化 77"/>
          <p:cNvGrpSpPr>
            <a:grpSpLocks/>
          </p:cNvGrpSpPr>
          <p:nvPr/>
        </p:nvGrpSpPr>
        <p:grpSpPr bwMode="auto">
          <a:xfrm>
            <a:off x="5816600" y="3933825"/>
            <a:ext cx="2960688" cy="2303463"/>
            <a:chOff x="5817096" y="3933056"/>
            <a:chExt cx="2960847" cy="2304256"/>
          </a:xfrm>
        </p:grpSpPr>
        <p:grpSp>
          <p:nvGrpSpPr>
            <p:cNvPr id="29708" name="グループ化 75"/>
            <p:cNvGrpSpPr>
              <a:grpSpLocks/>
            </p:cNvGrpSpPr>
            <p:nvPr/>
          </p:nvGrpSpPr>
          <p:grpSpPr bwMode="auto">
            <a:xfrm>
              <a:off x="5817096" y="3933056"/>
              <a:ext cx="1232655" cy="1080120"/>
              <a:chOff x="5817096" y="3933056"/>
              <a:chExt cx="1232655" cy="1080120"/>
            </a:xfrm>
          </p:grpSpPr>
          <p:sp>
            <p:nvSpPr>
              <p:cNvPr id="64" name="円/楕円 63"/>
              <p:cNvSpPr/>
              <p:nvPr/>
            </p:nvSpPr>
            <p:spPr>
              <a:xfrm>
                <a:off x="5817096" y="4077569"/>
                <a:ext cx="1224029" cy="935359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grpSp>
            <p:nvGrpSpPr>
              <p:cNvPr id="29726" name="グループ化 54"/>
              <p:cNvGrpSpPr>
                <a:grpSpLocks/>
              </p:cNvGrpSpPr>
              <p:nvPr/>
            </p:nvGrpSpPr>
            <p:grpSpPr bwMode="auto">
              <a:xfrm>
                <a:off x="5889104" y="4293096"/>
                <a:ext cx="1160647" cy="576064"/>
                <a:chOff x="7473280" y="3789040"/>
                <a:chExt cx="1160647" cy="576064"/>
              </a:xfrm>
            </p:grpSpPr>
            <p:pic>
              <p:nvPicPr>
                <p:cNvPr id="18464" name="図 51" descr="付箋(黄).png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1">
                      <a:lumMod val="75000"/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7473280" y="3789040"/>
                  <a:ext cx="800607" cy="281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65" name="図 51" descr="付箋(黄).png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1">
                      <a:lumMod val="75000"/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7617296" y="3933056"/>
                  <a:ext cx="800607" cy="281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66" name="図 51" descr="付箋(黄).png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1">
                      <a:lumMod val="75000"/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7833320" y="4005064"/>
                  <a:ext cx="800607" cy="360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9727" name="テキスト ボックス 71"/>
              <p:cNvSpPr txBox="1">
                <a:spLocks noChangeArrowheads="1"/>
              </p:cNvSpPr>
              <p:nvPr/>
            </p:nvSpPr>
            <p:spPr bwMode="auto">
              <a:xfrm>
                <a:off x="6105128" y="3933056"/>
                <a:ext cx="936104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32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8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4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ja-JP" altLang="en-US" sz="1800">
                    <a:solidFill>
                      <a:schemeClr val="tx1"/>
                    </a:solidFill>
                    <a:latin typeface="Arial" panose="020B0604020202020204" pitchFamily="34" charset="0"/>
                  </a:rPr>
                  <a:t>○○○</a:t>
                </a:r>
              </a:p>
            </p:txBody>
          </p:sp>
        </p:grpSp>
        <p:grpSp>
          <p:nvGrpSpPr>
            <p:cNvPr id="29709" name="グループ化 74"/>
            <p:cNvGrpSpPr>
              <a:grpSpLocks/>
            </p:cNvGrpSpPr>
            <p:nvPr/>
          </p:nvGrpSpPr>
          <p:grpSpPr bwMode="auto">
            <a:xfrm>
              <a:off x="7545288" y="4149080"/>
              <a:ext cx="1232655" cy="1008112"/>
              <a:chOff x="7545288" y="4149080"/>
              <a:chExt cx="1232655" cy="1008112"/>
            </a:xfrm>
          </p:grpSpPr>
          <p:grpSp>
            <p:nvGrpSpPr>
              <p:cNvPr id="29718" name="グループ化 69"/>
              <p:cNvGrpSpPr>
                <a:grpSpLocks/>
              </p:cNvGrpSpPr>
              <p:nvPr/>
            </p:nvGrpSpPr>
            <p:grpSpPr bwMode="auto">
              <a:xfrm>
                <a:off x="7545288" y="4293096"/>
                <a:ext cx="1232655" cy="864096"/>
                <a:chOff x="7545288" y="4149080"/>
                <a:chExt cx="1232655" cy="864096"/>
              </a:xfrm>
            </p:grpSpPr>
            <p:sp>
              <p:nvSpPr>
                <p:cNvPr id="59" name="円/楕円 58"/>
                <p:cNvSpPr/>
                <p:nvPr/>
              </p:nvSpPr>
              <p:spPr>
                <a:xfrm>
                  <a:off x="7545977" y="4149527"/>
                  <a:ext cx="1214502" cy="863897"/>
                </a:xfrm>
                <a:prstGeom prst="ellipse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grpSp>
              <p:nvGrpSpPr>
                <p:cNvPr id="29721" name="グループ化 59"/>
                <p:cNvGrpSpPr>
                  <a:grpSpLocks/>
                </p:cNvGrpSpPr>
                <p:nvPr/>
              </p:nvGrpSpPr>
              <p:grpSpPr bwMode="auto">
                <a:xfrm>
                  <a:off x="7617296" y="4365104"/>
                  <a:ext cx="1160647" cy="576064"/>
                  <a:chOff x="7473280" y="3789040"/>
                  <a:chExt cx="1160647" cy="576064"/>
                </a:xfrm>
              </p:grpSpPr>
              <p:pic>
                <p:nvPicPr>
                  <p:cNvPr id="18458" name="図 51" descr="付箋(黄)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duotone>
                      <a:prstClr val="black"/>
                      <a:schemeClr val="accent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73280" y="3789040"/>
                    <a:ext cx="800607" cy="2819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59" name="図 51" descr="付箋(黄)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duotone>
                      <a:prstClr val="black"/>
                      <a:schemeClr val="accent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17296" y="3933056"/>
                    <a:ext cx="800607" cy="2819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0" name="図 51" descr="付箋(黄)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duotone>
                      <a:prstClr val="black"/>
                      <a:schemeClr val="accent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33320" y="4005064"/>
                    <a:ext cx="800607" cy="360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9719" name="テキスト ボックス 72"/>
              <p:cNvSpPr txBox="1">
                <a:spLocks noChangeArrowheads="1"/>
              </p:cNvSpPr>
              <p:nvPr/>
            </p:nvSpPr>
            <p:spPr bwMode="auto">
              <a:xfrm>
                <a:off x="7761312" y="4149080"/>
                <a:ext cx="936104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32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8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4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ja-JP" altLang="en-US" sz="1800">
                    <a:solidFill>
                      <a:schemeClr val="tx1"/>
                    </a:solidFill>
                    <a:latin typeface="Arial" panose="020B0604020202020204" pitchFamily="34" charset="0"/>
                  </a:rPr>
                  <a:t>○○○</a:t>
                </a:r>
              </a:p>
            </p:txBody>
          </p:sp>
        </p:grpSp>
        <p:grpSp>
          <p:nvGrpSpPr>
            <p:cNvPr id="29710" name="グループ化 76"/>
            <p:cNvGrpSpPr>
              <a:grpSpLocks/>
            </p:cNvGrpSpPr>
            <p:nvPr/>
          </p:nvGrpSpPr>
          <p:grpSpPr bwMode="auto">
            <a:xfrm>
              <a:off x="5817096" y="5229200"/>
              <a:ext cx="1162174" cy="1008112"/>
              <a:chOff x="5817096" y="5229200"/>
              <a:chExt cx="1162174" cy="1008112"/>
            </a:xfrm>
          </p:grpSpPr>
          <p:grpSp>
            <p:nvGrpSpPr>
              <p:cNvPr id="29711" name="グループ化 70"/>
              <p:cNvGrpSpPr>
                <a:grpSpLocks/>
              </p:cNvGrpSpPr>
              <p:nvPr/>
            </p:nvGrpSpPr>
            <p:grpSpPr bwMode="auto">
              <a:xfrm>
                <a:off x="5817096" y="5301208"/>
                <a:ext cx="1162174" cy="936104"/>
                <a:chOff x="5817096" y="4797152"/>
                <a:chExt cx="1162174" cy="936104"/>
              </a:xfrm>
            </p:grpSpPr>
            <p:sp>
              <p:nvSpPr>
                <p:cNvPr id="63" name="円/楕円 62"/>
                <p:cNvSpPr/>
                <p:nvPr/>
              </p:nvSpPr>
              <p:spPr>
                <a:xfrm>
                  <a:off x="5817096" y="4766135"/>
                  <a:ext cx="1162112" cy="967121"/>
                </a:xfrm>
                <a:prstGeom prst="ellipse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grpSp>
              <p:nvGrpSpPr>
                <p:cNvPr id="29714" name="グループ化 65"/>
                <p:cNvGrpSpPr>
                  <a:grpSpLocks/>
                </p:cNvGrpSpPr>
                <p:nvPr/>
              </p:nvGrpSpPr>
              <p:grpSpPr bwMode="auto">
                <a:xfrm>
                  <a:off x="5817097" y="5013176"/>
                  <a:ext cx="1152128" cy="576064"/>
                  <a:chOff x="7473280" y="3789040"/>
                  <a:chExt cx="1160647" cy="576064"/>
                </a:xfrm>
              </p:grpSpPr>
              <p:pic>
                <p:nvPicPr>
                  <p:cNvPr id="18451" name="図 51" descr="付箋(黄)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duotone>
                      <a:prstClr val="black"/>
                      <a:schemeClr val="accent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73280" y="3789040"/>
                    <a:ext cx="800607" cy="2819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52" name="図 51" descr="付箋(黄)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duotone>
                      <a:prstClr val="black"/>
                      <a:schemeClr val="accent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17296" y="3933056"/>
                    <a:ext cx="800607" cy="2819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53" name="図 51" descr="付箋(黄)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duotone>
                      <a:prstClr val="black"/>
                      <a:schemeClr val="accent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33320" y="4005064"/>
                    <a:ext cx="800607" cy="360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9712" name="テキスト ボックス 73"/>
              <p:cNvSpPr txBox="1">
                <a:spLocks noChangeArrowheads="1"/>
              </p:cNvSpPr>
              <p:nvPr/>
            </p:nvSpPr>
            <p:spPr bwMode="auto">
              <a:xfrm>
                <a:off x="5961112" y="5229200"/>
                <a:ext cx="936104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32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8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4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•"/>
                  <a:defRPr kumimoji="1" sz="2000">
                    <a:solidFill>
                      <a:srgbClr val="B2B2B2"/>
                    </a:solidFill>
                    <a:latin typeface="Verdana" panose="020B060403050404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ja-JP" altLang="en-US" sz="1800">
                    <a:solidFill>
                      <a:schemeClr val="tx1"/>
                    </a:solidFill>
                    <a:latin typeface="Arial" panose="020B0604020202020204" pitchFamily="34" charset="0"/>
                  </a:rPr>
                  <a:t>○○○</a:t>
                </a: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819150" y="1052513"/>
            <a:ext cx="7302500" cy="71913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平成</a:t>
            </a:r>
            <a:r>
              <a:rPr lang="en-US" altLang="ja-JP" sz="3200" dirty="0">
                <a:solidFill>
                  <a:schemeClr val="accent5">
                    <a:lumMod val="10000"/>
                  </a:schemeClr>
                </a:solidFill>
              </a:rPr>
              <a:t>20</a:t>
            </a: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年　広島市消防局就職　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488950" y="2133600"/>
            <a:ext cx="8280400" cy="1079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平成</a:t>
            </a:r>
            <a:r>
              <a:rPr lang="en-US" altLang="ja-JP" sz="3200" dirty="0">
                <a:solidFill>
                  <a:schemeClr val="accent5">
                    <a:lumMod val="10000"/>
                  </a:schemeClr>
                </a:solidFill>
              </a:rPr>
              <a:t>23</a:t>
            </a: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年</a:t>
            </a:r>
            <a:r>
              <a:rPr lang="en-US" altLang="ja-JP" sz="3200" dirty="0">
                <a:solidFill>
                  <a:schemeClr val="accent5">
                    <a:lumMod val="10000"/>
                  </a:schemeClr>
                </a:solidFill>
              </a:rPr>
              <a:t>3</a:t>
            </a: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月　佐賀県内の採用試験を受験，　　　　　　　</a:t>
            </a:r>
            <a:endParaRPr lang="en-US" altLang="ja-JP" sz="3200" dirty="0">
              <a:solidFill>
                <a:schemeClr val="accent5">
                  <a:lumMod val="10000"/>
                </a:schemeClr>
              </a:solidFill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　　　　　　　　　　合格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152400"/>
            <a:ext cx="716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ja-JP" altLang="en-US" sz="3600" b="1" kern="0" dirty="0">
                <a:latin typeface="HGPｺﾞｼｯｸM" pitchFamily="50" charset="-128"/>
                <a:ea typeface="HGPｺﾞｼｯｸM" pitchFamily="50" charset="-128"/>
                <a:cs typeface="+mj-cs"/>
              </a:rPr>
              <a:t>消防士　牧瀬</a:t>
            </a:r>
            <a:r>
              <a:rPr lang="ja-JP" altLang="en-US" sz="3600" b="1" kern="0" dirty="0" err="1">
                <a:latin typeface="HGPｺﾞｼｯｸM" pitchFamily="50" charset="-128"/>
                <a:ea typeface="HGPｺﾞｼｯｸM" pitchFamily="50" charset="-128"/>
                <a:cs typeface="+mj-cs"/>
              </a:rPr>
              <a:t>わか奈さん</a:t>
            </a:r>
            <a:endParaRPr lang="ja-JP" altLang="ja-JP" sz="3600" b="1" kern="0" dirty="0">
              <a:latin typeface="HGPｺﾞｼｯｸM" pitchFamily="50" charset="-128"/>
              <a:ea typeface="HGPｺﾞｼｯｸM" pitchFamily="50" charset="-128"/>
              <a:cs typeface="+mj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560388" y="3500438"/>
            <a:ext cx="8064500" cy="122396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平成</a:t>
            </a:r>
            <a:r>
              <a:rPr lang="en-US" altLang="ja-JP" sz="3200" dirty="0">
                <a:solidFill>
                  <a:schemeClr val="accent5">
                    <a:lumMod val="10000"/>
                  </a:schemeClr>
                </a:solidFill>
              </a:rPr>
              <a:t>24</a:t>
            </a: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年　杵藤地区広域市町村圏組合</a:t>
            </a:r>
            <a:endParaRPr lang="en-US" altLang="ja-JP" sz="3200" dirty="0">
              <a:solidFill>
                <a:schemeClr val="accent5">
                  <a:lumMod val="10000"/>
                </a:schemeClr>
              </a:solidFill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　　　　　　　 消防本部就職　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920750" y="5013325"/>
            <a:ext cx="7345363" cy="1584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現在，火事発生時の消火活動を始め，</a:t>
            </a:r>
            <a:endParaRPr lang="en-US" altLang="ja-JP" sz="3200" dirty="0">
              <a:solidFill>
                <a:schemeClr val="accent5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救急車内で交通事故や急病患者の</a:t>
            </a:r>
            <a:endParaRPr lang="en-US" altLang="ja-JP" sz="3200" dirty="0">
              <a:solidFill>
                <a:schemeClr val="accent5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ja-JP" altLang="en-US" sz="3200" dirty="0">
                <a:solidFill>
                  <a:schemeClr val="accent5">
                    <a:lumMod val="10000"/>
                  </a:schemeClr>
                </a:solidFill>
              </a:rPr>
              <a:t>応急処置にあたっている。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 2"/>
          <p:cNvSpPr txBox="1">
            <a:spLocks/>
          </p:cNvSpPr>
          <p:nvPr/>
        </p:nvSpPr>
        <p:spPr bwMode="auto">
          <a:xfrm>
            <a:off x="273050" y="188913"/>
            <a:ext cx="9410700" cy="6302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3200" kern="0" dirty="0">
                <a:solidFill>
                  <a:schemeClr val="tx2"/>
                </a:solidFill>
                <a:latin typeface="+mn-lt"/>
                <a:ea typeface="+mn-ea"/>
              </a:rPr>
              <a:t>１０年後のあなたへの願い</a:t>
            </a:r>
            <a:r>
              <a:rPr lang="en-US" altLang="ja-JP" sz="3200" kern="0" dirty="0">
                <a:solidFill>
                  <a:schemeClr val="tx2"/>
                </a:solidFill>
              </a:rPr>
              <a:t>(</a:t>
            </a:r>
            <a:r>
              <a:rPr lang="ja-JP" altLang="en-US" sz="3200" kern="0" dirty="0">
                <a:solidFill>
                  <a:schemeClr val="tx2"/>
                </a:solidFill>
              </a:rPr>
              <a:t>家族の言葉から</a:t>
            </a:r>
            <a:r>
              <a:rPr lang="en-US" altLang="ja-JP" sz="3200" kern="0" dirty="0">
                <a:solidFill>
                  <a:schemeClr val="tx2"/>
                </a:solidFill>
              </a:rPr>
              <a:t>…)</a:t>
            </a:r>
            <a:endParaRPr lang="en-US" altLang="ja-JP" sz="3200" kern="0" dirty="0">
              <a:solidFill>
                <a:schemeClr val="tx2"/>
              </a:solidFill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altLang="ja-JP" sz="3200" kern="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273050" y="4076700"/>
            <a:ext cx="4465638" cy="1943100"/>
          </a:xfrm>
          <a:prstGeom prst="wedgeRoundRectCallout">
            <a:avLst>
              <a:gd name="adj1" fmla="val 46797"/>
              <a:gd name="adj2" fmla="val -80800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自分がやりたい仕事に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就職して，仕事を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ばりばりやってほしい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15" name="角丸四角形吹き出し 14"/>
          <p:cNvSpPr/>
          <p:nvPr/>
        </p:nvSpPr>
        <p:spPr>
          <a:xfrm>
            <a:off x="5313363" y="1196975"/>
            <a:ext cx="4319587" cy="1655763"/>
          </a:xfrm>
          <a:prstGeom prst="wedgeRoundRectCallout">
            <a:avLst>
              <a:gd name="adj1" fmla="val -51328"/>
              <a:gd name="adj2" fmla="val 82046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誰にでも優しくできる，思いやりのある人に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なってほしい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273050" y="1412875"/>
            <a:ext cx="4751388" cy="1511300"/>
          </a:xfrm>
          <a:prstGeom prst="wedgeRoundRectCallout">
            <a:avLst>
              <a:gd name="adj1" fmla="val 47492"/>
              <a:gd name="adj2" fmla="val 79804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どんなことが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あってもあきらめない人</a:t>
            </a:r>
            <a:r>
              <a:rPr lang="ja-JP" altLang="en-US" sz="3200" dirty="0">
                <a:solidFill>
                  <a:schemeClr val="tx1"/>
                </a:solidFill>
              </a:rPr>
              <a:t>でいてほしい</a:t>
            </a:r>
            <a:endParaRPr lang="en-US" altLang="ja-JP" sz="3200" dirty="0">
              <a:solidFill>
                <a:schemeClr val="tx1"/>
              </a:solidFill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5673725" y="4076700"/>
            <a:ext cx="3903663" cy="1944688"/>
          </a:xfrm>
          <a:prstGeom prst="wedgeRoundRectCallout">
            <a:avLst>
              <a:gd name="adj1" fmla="val -67224"/>
              <a:gd name="adj2" fmla="val -72754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健康で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自分の夢に向かって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頑張ってほしい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 2"/>
          <p:cNvSpPr txBox="1">
            <a:spLocks/>
          </p:cNvSpPr>
          <p:nvPr/>
        </p:nvSpPr>
        <p:spPr bwMode="auto">
          <a:xfrm>
            <a:off x="273050" y="188913"/>
            <a:ext cx="9410700" cy="6302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3200" kern="0" dirty="0">
                <a:solidFill>
                  <a:schemeClr val="tx2"/>
                </a:solidFill>
                <a:latin typeface="+mn-lt"/>
                <a:ea typeface="+mn-ea"/>
              </a:rPr>
              <a:t>１０年後のあなたへの願い</a:t>
            </a:r>
            <a:r>
              <a:rPr lang="en-US" altLang="ja-JP" sz="3200" kern="0" dirty="0">
                <a:solidFill>
                  <a:schemeClr val="tx2"/>
                </a:solidFill>
                <a:latin typeface="+mn-lt"/>
                <a:ea typeface="+mn-ea"/>
              </a:rPr>
              <a:t>(</a:t>
            </a:r>
            <a:r>
              <a:rPr lang="ja-JP" altLang="en-US" sz="3200" kern="0" dirty="0">
                <a:solidFill>
                  <a:schemeClr val="tx2"/>
                </a:solidFill>
                <a:latin typeface="+mn-lt"/>
                <a:ea typeface="+mn-ea"/>
              </a:rPr>
              <a:t>家族の言葉から</a:t>
            </a:r>
            <a:r>
              <a:rPr lang="en-US" altLang="ja-JP" sz="3200" kern="0" dirty="0">
                <a:solidFill>
                  <a:schemeClr val="tx2"/>
                </a:solidFill>
                <a:latin typeface="+mn-lt"/>
                <a:ea typeface="+mn-ea"/>
              </a:rPr>
              <a:t>…)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altLang="ja-JP" sz="3200" kern="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5081588" y="981075"/>
            <a:ext cx="4824412" cy="2808288"/>
          </a:xfrm>
          <a:prstGeom prst="wedgeRoundRectCallout">
            <a:avLst>
              <a:gd name="adj1" fmla="val -61805"/>
              <a:gd name="adj2" fmla="val 46282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なりたいと思っている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助産師になるため，まだ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勉強をしていると思うので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国家試験に受かるよう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頑張ってほしい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273050" y="5013325"/>
            <a:ext cx="4464050" cy="1295400"/>
          </a:xfrm>
          <a:prstGeom prst="wedgeRoundRectCallout">
            <a:avLst>
              <a:gd name="adj1" fmla="val 51063"/>
              <a:gd name="adj2" fmla="val -98483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できることに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いろいろ挑戦してほしい</a:t>
            </a:r>
            <a:endParaRPr lang="en-US" altLang="ja-JP" sz="3200" dirty="0">
              <a:solidFill>
                <a:schemeClr val="tx1"/>
              </a:solidFill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5240338" y="4365625"/>
            <a:ext cx="4392612" cy="1943100"/>
          </a:xfrm>
          <a:prstGeom prst="wedgeRoundRectCallout">
            <a:avLst>
              <a:gd name="adj1" fmla="val -62572"/>
              <a:gd name="adj2" fmla="val -69216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将来に向けてしっかり勉強して何事にもチャレンジしてほしい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415925" y="2997200"/>
            <a:ext cx="3671888" cy="1323975"/>
          </a:xfrm>
          <a:prstGeom prst="wedgeRoundRectCallout">
            <a:avLst>
              <a:gd name="adj1" fmla="val 62575"/>
              <a:gd name="adj2" fmla="val -48259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海外に出てほしい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560388" y="1196975"/>
            <a:ext cx="3384550" cy="1295400"/>
          </a:xfrm>
          <a:prstGeom prst="wedgeRoundRectCallout">
            <a:avLst>
              <a:gd name="adj1" fmla="val 67842"/>
              <a:gd name="adj2" fmla="val 57358"/>
              <a:gd name="adj3" fmla="val 16667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消防士に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ja-JP" sz="3200" dirty="0">
                <a:solidFill>
                  <a:schemeClr val="tx1"/>
                </a:solidFill>
              </a:rPr>
              <a:t>なってほしい</a:t>
            </a:r>
            <a:endParaRPr lang="en-US" altLang="ja-JP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 2"/>
          <p:cNvSpPr>
            <a:spLocks noGrp="1"/>
          </p:cNvSpPr>
          <p:nvPr>
            <p:ph idx="1"/>
          </p:nvPr>
        </p:nvSpPr>
        <p:spPr>
          <a:xfrm>
            <a:off x="776288" y="1052513"/>
            <a:ext cx="8281987" cy="4608512"/>
          </a:xfrm>
        </p:spPr>
        <p:txBody>
          <a:bodyPr/>
          <a:lstStyle/>
          <a:p>
            <a:pPr algn="ctr">
              <a:buFontTx/>
              <a:buNone/>
            </a:pPr>
            <a:r>
              <a:rPr lang="ja-JP" altLang="en-US" sz="4800" smtClean="0">
                <a:solidFill>
                  <a:schemeClr val="tx1"/>
                </a:solidFill>
              </a:rPr>
              <a:t>あなたを見守ってくれている</a:t>
            </a:r>
            <a:endParaRPr lang="en-US" altLang="ja-JP" sz="4800" smtClean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ja-JP" altLang="en-US" sz="4800" smtClean="0">
                <a:solidFill>
                  <a:schemeClr val="tx1"/>
                </a:solidFill>
              </a:rPr>
              <a:t>人たちの思いや支えに</a:t>
            </a:r>
            <a:endParaRPr lang="en-US" altLang="ja-JP" sz="4800" smtClean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ja-JP" altLang="en-US" sz="4800" smtClean="0">
                <a:solidFill>
                  <a:schemeClr val="tx1"/>
                </a:solidFill>
              </a:rPr>
              <a:t>こたえるために，</a:t>
            </a:r>
            <a:endParaRPr lang="en-US" altLang="ja-JP" sz="4800" smtClean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ja-JP" altLang="en-US" sz="4800" smtClean="0">
                <a:solidFill>
                  <a:schemeClr val="tx1"/>
                </a:solidFill>
              </a:rPr>
              <a:t>これからどんなことを</a:t>
            </a:r>
            <a:endParaRPr lang="en-US" altLang="ja-JP" sz="4800" smtClean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ja-JP" altLang="en-US" sz="4800" smtClean="0">
                <a:solidFill>
                  <a:schemeClr val="tx1"/>
                </a:solidFill>
              </a:rPr>
              <a:t>していきたいですか。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37891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37892" name="Picture 3" descr="http://stat001.ameba.jp/user_images/7e/64/10052687877_s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b="10245"/>
          <a:stretch>
            <a:fillRect/>
          </a:stretch>
        </p:blipFill>
        <p:spPr bwMode="auto">
          <a:xfrm rot="5400000" flipH="1" flipV="1">
            <a:off x="1415256" y="-1632744"/>
            <a:ext cx="7075488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図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17857" r="21609" b="18414"/>
          <a:stretch>
            <a:fillRect/>
          </a:stretch>
        </p:blipFill>
        <p:spPr bwMode="auto">
          <a:xfrm>
            <a:off x="-376238" y="0"/>
            <a:ext cx="10282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図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4" t="44290" r="25414" b="19830"/>
          <a:stretch>
            <a:fillRect/>
          </a:stretch>
        </p:blipFill>
        <p:spPr bwMode="auto">
          <a:xfrm>
            <a:off x="6176963" y="2879725"/>
            <a:ext cx="3097212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7616825" y="0"/>
            <a:ext cx="2289175" cy="47625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ja-JP" altLang="en-US" sz="2400" dirty="0">
                <a:latin typeface="Arial" charset="0"/>
              </a:rPr>
              <a:t>引用：佐賀新聞</a:t>
            </a:r>
            <a:endParaRPr lang="ja-JP" altLang="en-US" sz="24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issen_2_eiz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496" y="0"/>
            <a:ext cx="9129464" cy="6847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コンテンツ プレースホルダ 2"/>
          <p:cNvSpPr>
            <a:spLocks noGrp="1"/>
          </p:cNvSpPr>
          <p:nvPr>
            <p:ph idx="1"/>
          </p:nvPr>
        </p:nvSpPr>
        <p:spPr>
          <a:xfrm>
            <a:off x="776288" y="908050"/>
            <a:ext cx="8281987" cy="489743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ja-JP" altLang="en-US" sz="4800" dirty="0" smtClean="0">
                <a:solidFill>
                  <a:schemeClr val="tx1">
                    <a:lumMod val="50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あなたを</a:t>
            </a:r>
            <a:endParaRPr lang="en-US" altLang="ja-JP" sz="4800" dirty="0" smtClean="0">
              <a:solidFill>
                <a:schemeClr val="tx1">
                  <a:lumMod val="50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 eaLnBrk="1" hangingPunct="1">
              <a:buFontTx/>
              <a:buNone/>
              <a:defRPr/>
            </a:pPr>
            <a:r>
              <a:rPr lang="ja-JP" altLang="en-US" sz="4800" dirty="0" smtClean="0">
                <a:solidFill>
                  <a:schemeClr val="tx1">
                    <a:lumMod val="50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「支えてくれる人」は</a:t>
            </a:r>
            <a:endParaRPr lang="en-US" altLang="ja-JP" sz="4800" dirty="0" smtClean="0">
              <a:solidFill>
                <a:schemeClr val="tx1">
                  <a:lumMod val="50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 eaLnBrk="1" hangingPunct="1">
              <a:buFontTx/>
              <a:buNone/>
              <a:defRPr/>
            </a:pPr>
            <a:r>
              <a:rPr lang="ja-JP" altLang="en-US" sz="4800" dirty="0" smtClean="0">
                <a:solidFill>
                  <a:schemeClr val="tx1">
                    <a:lumMod val="50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いますか？</a:t>
            </a:r>
            <a:endParaRPr lang="en-US" altLang="ja-JP" sz="4800" dirty="0" smtClean="0">
              <a:solidFill>
                <a:schemeClr val="tx1">
                  <a:lumMod val="50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 eaLnBrk="1" hangingPunct="1">
              <a:buFontTx/>
              <a:buNone/>
              <a:defRPr/>
            </a:pPr>
            <a:endParaRPr lang="en-US" altLang="ja-JP" sz="4800" dirty="0" smtClean="0">
              <a:solidFill>
                <a:schemeClr val="tx1">
                  <a:lumMod val="50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 eaLnBrk="1" hangingPunct="1">
              <a:buFontTx/>
              <a:buNone/>
              <a:defRPr/>
            </a:pPr>
            <a:r>
              <a:rPr lang="ja-JP" altLang="en-US" sz="4800" dirty="0" smtClean="0">
                <a:solidFill>
                  <a:schemeClr val="tx1">
                    <a:lumMod val="50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それは誰ですか？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メモ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foldedCorner">
            <a:avLst>
              <a:gd name="adj" fmla="val 9708"/>
            </a:avLst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vert="eaVert"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2000250" y="0"/>
            <a:ext cx="7386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anchor="ctr">
            <a:spAutoFit/>
          </a:bodyPr>
          <a:lstStyle>
            <a:lvl1pPr indent="1270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佐賀県伊万里市で生まれ育った牧瀬わか奈さんは、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中学校を卒業後、陸上競技を続けたい思いから、地元を離れ、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福岡県の筑紫女学園高等学校に入学、陸上競技に打ち込む高校生活が始まった。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国見中学校時代には、全国中学校駅伝大会で六位に入賞し、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これからの活躍が大きく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期待される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選手の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一人だった。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583" r="22853" b="21192"/>
          <a:stretch>
            <a:fillRect/>
          </a:stretch>
        </p:blipFill>
        <p:spPr bwMode="auto">
          <a:xfrm>
            <a:off x="0" y="3140968"/>
            <a:ext cx="3391481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メモ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foldedCorner">
            <a:avLst>
              <a:gd name="adj" fmla="val 9708"/>
            </a:avLst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vert="eaVert"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303213" y="0"/>
            <a:ext cx="9602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anchor="ctr">
            <a:spAutoFit/>
          </a:bodyPr>
          <a:lstStyle>
            <a:lvl1pPr indent="1270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高校では寮生活を送り、朝練、昼休みの筋トレ、夕方からの本練習、そして夜にはウォーキングで一日が終わる毎日だった。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夏休みや冬休みも合宿という生活を送った高校時代であったが、故障も多く、辛い日々が続いた。それでも、可能性をもち、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いつか治ると信じていた。小学生の頃から陸上競技一筋で、将来の夢も、走ること以外考えていなかったわか奈さんだったが、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卒業後の進路を考える時期に、医師から、「このまま陸上競技を続けても故障が続くだろう」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と告げられ、実業団からの申し出を辞退することにした。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メモ 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foldedCorner">
            <a:avLst>
              <a:gd name="adj" fmla="val 9708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/>
          <a:lstStyle/>
          <a:p>
            <a:pPr>
              <a:defRPr/>
            </a:pPr>
            <a:endParaRPr lang="ja-JP" altLang="en-US" b="1" dirty="0">
              <a:latin typeface="HG教科書体" pitchFamily="17" charset="-128"/>
              <a:ea typeface="HG教科書体" pitchFamily="17" charset="-128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090738" y="0"/>
            <a:ext cx="572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anchor="ctr">
            <a:spAutoFit/>
          </a:bodyPr>
          <a:lstStyle>
            <a:lvl1pPr indent="1270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陸上が大好きで、将来も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選手として活躍することを夢見ていたわか奈さんにとって、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ja-JP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それは大きな決断だった。</a:t>
            </a:r>
            <a:endParaRPr lang="ja-JP" altLang="en-US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「走ることだけ考えていた私にとって、大きな不安しかなかったんです。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決断したにも関わらず、迷いと不安だらけの日々でした。」</a:t>
            </a:r>
            <a:endParaRPr lang="en-US" altLang="ja-JP" sz="3600" b="1">
              <a:solidFill>
                <a:schemeClr val="bg1"/>
              </a:solidFill>
              <a:latin typeface="HG教科書体" panose="02020609000000000000" pitchFamily="17" charset="-128"/>
              <a:ea typeface="HG教科書体" panose="02020609000000000000" pitchFamily="17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b="1">
                <a:solidFill>
                  <a:schemeClr val="bg1"/>
                </a:solidFill>
                <a:latin typeface="HG教科書体" panose="02020609000000000000" pitchFamily="17" charset="-128"/>
                <a:ea typeface="HG教科書体" panose="02020609000000000000" pitchFamily="17" charset="-128"/>
                <a:cs typeface="Times New Roman" panose="02020603050405020304" pitchFamily="18" charset="0"/>
              </a:rPr>
              <a:t>そう振り返る。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1945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 b="6902"/>
          <a:stretch>
            <a:fillRect/>
          </a:stretch>
        </p:blipFill>
        <p:spPr bwMode="auto">
          <a:xfrm>
            <a:off x="0" y="-198438"/>
            <a:ext cx="9906000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角丸四角形 4"/>
          <p:cNvSpPr/>
          <p:nvPr/>
        </p:nvSpPr>
        <p:spPr bwMode="auto">
          <a:xfrm>
            <a:off x="273050" y="5013325"/>
            <a:ext cx="9432925" cy="90805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ja-JP" altLang="en-US" sz="4000" dirty="0">
                <a:solidFill>
                  <a:schemeClr val="tx1"/>
                </a:solidFill>
                <a:latin typeface="Arial" charset="0"/>
              </a:rPr>
              <a:t>通信陸上大会</a:t>
            </a:r>
            <a:r>
              <a:rPr lang="en-US" altLang="ja-JP" sz="40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ja-JP" altLang="en-US" sz="4000" dirty="0">
                <a:latin typeface="Arial" charset="0"/>
              </a:rPr>
              <a:t>中体連の次に</a:t>
            </a:r>
            <a:r>
              <a:rPr lang="ja-JP" altLang="en-US" sz="4000" dirty="0">
                <a:solidFill>
                  <a:schemeClr val="tx1"/>
                </a:solidFill>
                <a:latin typeface="Arial" charset="0"/>
              </a:rPr>
              <a:t>大きな大会</a:t>
            </a:r>
            <a:r>
              <a:rPr lang="en-US" altLang="ja-JP" sz="4000" dirty="0">
                <a:solidFill>
                  <a:schemeClr val="tx1"/>
                </a:solidFill>
                <a:latin typeface="Arial" charset="0"/>
              </a:rPr>
              <a:t>)</a:t>
            </a:r>
            <a:endParaRPr lang="ja-JP" altLang="en-US" sz="4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左矢印吹き出し 7"/>
          <p:cNvSpPr>
            <a:spLocks noChangeArrowheads="1"/>
          </p:cNvSpPr>
          <p:nvPr/>
        </p:nvSpPr>
        <p:spPr bwMode="auto">
          <a:xfrm>
            <a:off x="6608763" y="2852738"/>
            <a:ext cx="2881312" cy="1223962"/>
          </a:xfrm>
          <a:prstGeom prst="leftArrowCallout">
            <a:avLst>
              <a:gd name="adj1" fmla="val 40685"/>
              <a:gd name="adj2" fmla="val 41639"/>
              <a:gd name="adj3" fmla="val 38330"/>
              <a:gd name="adj4" fmla="val 73144"/>
            </a:avLst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2700000" scaled="1"/>
          </a:gra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>
                <a:solidFill>
                  <a:schemeClr val="tx1"/>
                </a:solidFill>
                <a:latin typeface="Arial" panose="020B0604020202020204" pitchFamily="34" charset="0"/>
              </a:rPr>
              <a:t>先頭が</a:t>
            </a:r>
            <a:endParaRPr lang="en-US" altLang="ja-JP" sz="3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>
                <a:solidFill>
                  <a:schemeClr val="tx1"/>
                </a:solidFill>
                <a:latin typeface="Arial" panose="020B0604020202020204" pitchFamily="34" charset="0"/>
              </a:rPr>
              <a:t>牧瀬さん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2150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7703" r="11809" b="9061"/>
          <a:stretch>
            <a:fillRect/>
          </a:stretch>
        </p:blipFill>
        <p:spPr bwMode="auto">
          <a:xfrm>
            <a:off x="0" y="0"/>
            <a:ext cx="10137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下矢印 5"/>
          <p:cNvSpPr>
            <a:spLocks noChangeArrowheads="1"/>
          </p:cNvSpPr>
          <p:nvPr/>
        </p:nvSpPr>
        <p:spPr bwMode="auto">
          <a:xfrm rot="-2175036">
            <a:off x="1754188" y="1757363"/>
            <a:ext cx="720725" cy="865187"/>
          </a:xfrm>
          <a:prstGeom prst="downArrow">
            <a:avLst>
              <a:gd name="adj1" fmla="val 50000"/>
              <a:gd name="adj2" fmla="val 50018"/>
            </a:avLst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2700000" scaled="1"/>
          </a:gra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角丸四角形 6"/>
          <p:cNvSpPr>
            <a:spLocks noChangeArrowheads="1"/>
          </p:cNvSpPr>
          <p:nvPr/>
        </p:nvSpPr>
        <p:spPr bwMode="auto">
          <a:xfrm>
            <a:off x="344488" y="260350"/>
            <a:ext cx="2432050" cy="1368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2700000" scaled="1"/>
          </a:gra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32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8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4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•"/>
              <a:defRPr kumimoji="1" sz="2000">
                <a:solidFill>
                  <a:srgbClr val="B2B2B2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>
                <a:solidFill>
                  <a:schemeClr val="tx1"/>
                </a:solidFill>
                <a:latin typeface="Arial" panose="020B0604020202020204" pitchFamily="34" charset="0"/>
              </a:rPr>
              <a:t>全国大会</a:t>
            </a:r>
            <a:endParaRPr lang="en-US" altLang="ja-JP" sz="3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>
                <a:solidFill>
                  <a:schemeClr val="tx1"/>
                </a:solidFill>
                <a:latin typeface="Arial" panose="020B0604020202020204" pitchFamily="34" charset="0"/>
              </a:rPr>
              <a:t>６位入賞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3075" y="1341438"/>
            <a:ext cx="9017000" cy="5256212"/>
          </a:xfrm>
          <a:solidFill>
            <a:srgbClr val="FFFF99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・</a:t>
            </a:r>
            <a:r>
              <a:rPr lang="ja-JP" altLang="ja-JP" dirty="0" smtClean="0">
                <a:solidFill>
                  <a:schemeClr val="accent4"/>
                </a:solidFill>
              </a:rPr>
              <a:t>会社の広報の</a:t>
            </a:r>
            <a:r>
              <a:rPr lang="ja-JP" altLang="en-US" dirty="0" smtClean="0">
                <a:solidFill>
                  <a:schemeClr val="accent4"/>
                </a:solidFill>
              </a:rPr>
              <a:t>役割となって，</a:t>
            </a:r>
            <a:r>
              <a:rPr lang="ja-JP" altLang="ja-JP" dirty="0" smtClean="0">
                <a:solidFill>
                  <a:schemeClr val="accent4"/>
                </a:solidFill>
              </a:rPr>
              <a:t>陸上競技大会に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　</a:t>
            </a:r>
            <a:r>
              <a:rPr lang="ja-JP" altLang="ja-JP" dirty="0" smtClean="0">
                <a:solidFill>
                  <a:schemeClr val="accent4"/>
                </a:solidFill>
              </a:rPr>
              <a:t>参加</a:t>
            </a:r>
            <a:r>
              <a:rPr lang="ja-JP" altLang="en-US" dirty="0" smtClean="0">
                <a:solidFill>
                  <a:schemeClr val="accent4"/>
                </a:solidFill>
              </a:rPr>
              <a:t>するランナー</a:t>
            </a:r>
            <a:r>
              <a:rPr lang="ja-JP" altLang="ja-JP" dirty="0" smtClean="0">
                <a:solidFill>
                  <a:schemeClr val="accent4"/>
                </a:solidFill>
              </a:rPr>
              <a:t>。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・</a:t>
            </a:r>
            <a:r>
              <a:rPr lang="ja-JP" altLang="ja-JP" dirty="0" smtClean="0">
                <a:solidFill>
                  <a:schemeClr val="accent4"/>
                </a:solidFill>
              </a:rPr>
              <a:t>大きな企業</a:t>
            </a:r>
            <a:r>
              <a:rPr lang="ja-JP" altLang="en-US" dirty="0" smtClean="0">
                <a:solidFill>
                  <a:schemeClr val="accent4"/>
                </a:solidFill>
              </a:rPr>
              <a:t>には</a:t>
            </a:r>
            <a:r>
              <a:rPr lang="en-US" altLang="ja-JP" dirty="0" smtClean="0">
                <a:solidFill>
                  <a:schemeClr val="accent4"/>
                </a:solidFill>
              </a:rPr>
              <a:t>“</a:t>
            </a:r>
            <a:r>
              <a:rPr lang="ja-JP" altLang="ja-JP" dirty="0" smtClean="0">
                <a:solidFill>
                  <a:schemeClr val="accent4"/>
                </a:solidFill>
              </a:rPr>
              <a:t>陸上部</a:t>
            </a:r>
            <a:r>
              <a:rPr lang="en-US" altLang="ja-JP" dirty="0" smtClean="0">
                <a:solidFill>
                  <a:schemeClr val="accent4"/>
                </a:solidFill>
              </a:rPr>
              <a:t>”</a:t>
            </a:r>
            <a:r>
              <a:rPr lang="ja-JP" altLang="en-US" dirty="0" smtClean="0">
                <a:solidFill>
                  <a:schemeClr val="accent4"/>
                </a:solidFill>
              </a:rPr>
              <a:t>という部署がある。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・</a:t>
            </a:r>
            <a:r>
              <a:rPr lang="ja-JP" altLang="ja-JP" dirty="0" smtClean="0">
                <a:solidFill>
                  <a:schemeClr val="accent4"/>
                </a:solidFill>
              </a:rPr>
              <a:t>普段は一般的な部署で半日働いて、午後からは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　</a:t>
            </a:r>
            <a:r>
              <a:rPr lang="ja-JP" altLang="ja-JP" dirty="0" smtClean="0">
                <a:solidFill>
                  <a:schemeClr val="accent4"/>
                </a:solidFill>
              </a:rPr>
              <a:t>企業内のチームでコーチとともに練習するのが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　</a:t>
            </a:r>
            <a:r>
              <a:rPr lang="ja-JP" altLang="ja-JP" dirty="0" smtClean="0">
                <a:solidFill>
                  <a:schemeClr val="accent4"/>
                </a:solidFill>
              </a:rPr>
              <a:t>実業団選手の</a:t>
            </a:r>
            <a:r>
              <a:rPr lang="en-US" altLang="ja-JP" dirty="0" smtClean="0">
                <a:solidFill>
                  <a:schemeClr val="accent4"/>
                </a:solidFill>
              </a:rPr>
              <a:t>1</a:t>
            </a:r>
            <a:r>
              <a:rPr lang="ja-JP" altLang="ja-JP" dirty="0" smtClean="0">
                <a:solidFill>
                  <a:schemeClr val="accent4"/>
                </a:solidFill>
              </a:rPr>
              <a:t>日の基本的な過ごし方。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・</a:t>
            </a:r>
            <a:r>
              <a:rPr lang="ja-JP" altLang="ja-JP" dirty="0" smtClean="0">
                <a:solidFill>
                  <a:schemeClr val="accent4"/>
                </a:solidFill>
              </a:rPr>
              <a:t>実業団では、チームにコーチがおり、スケジュール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en-US" dirty="0" smtClean="0">
                <a:solidFill>
                  <a:schemeClr val="accent4"/>
                </a:solidFill>
              </a:rPr>
              <a:t>　</a:t>
            </a:r>
            <a:r>
              <a:rPr lang="ja-JP" altLang="ja-JP" dirty="0" smtClean="0">
                <a:solidFill>
                  <a:schemeClr val="accent4"/>
                </a:solidFill>
              </a:rPr>
              <a:t>管理や練習メニューの作成をしてくれるほか、</a:t>
            </a:r>
            <a:endParaRPr lang="en-US" altLang="ja-JP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ja-JP" altLang="ja-JP" dirty="0" smtClean="0">
                <a:solidFill>
                  <a:schemeClr val="accent4"/>
                </a:solidFill>
              </a:rPr>
              <a:t>練習場所も確保されてい</a:t>
            </a:r>
            <a:r>
              <a:rPr lang="ja-JP" altLang="en-US" dirty="0" smtClean="0">
                <a:solidFill>
                  <a:schemeClr val="accent4"/>
                </a:solidFill>
              </a:rPr>
              <a:t>る</a:t>
            </a:r>
            <a:r>
              <a:rPr lang="ja-JP" altLang="ja-JP" dirty="0" smtClean="0">
                <a:solidFill>
                  <a:schemeClr val="accent4"/>
                </a:solidFill>
              </a:rPr>
              <a:t>。</a:t>
            </a:r>
            <a:endParaRPr lang="ja-JP" altLang="en-US" dirty="0">
              <a:solidFill>
                <a:schemeClr val="accent4"/>
              </a:solidFill>
            </a:endParaRPr>
          </a:p>
        </p:txBody>
      </p:sp>
      <p:sp>
        <p:nvSpPr>
          <p:cNvPr id="4" name="ホームベース 3"/>
          <p:cNvSpPr/>
          <p:nvPr/>
        </p:nvSpPr>
        <p:spPr bwMode="auto">
          <a:xfrm>
            <a:off x="344488" y="260350"/>
            <a:ext cx="5329237" cy="865188"/>
          </a:xfrm>
          <a:prstGeom prst="homePlat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ja-JP" altLang="en-US" sz="4000" dirty="0"/>
              <a:t>実業団ランナーって？</a:t>
            </a:r>
          </a:p>
          <a:p>
            <a:pPr>
              <a:defRPr/>
            </a:pPr>
            <a:endParaRPr lang="ja-JP" altLang="en-US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al_032">
  <a:themeElements>
    <a:clrScheme name="">
      <a:dk1>
        <a:srgbClr val="5F5F5F"/>
      </a:dk1>
      <a:lt1>
        <a:srgbClr val="FFFFFF"/>
      </a:lt1>
      <a:dk2>
        <a:srgbClr val="6666FF"/>
      </a:dk2>
      <a:lt2>
        <a:srgbClr val="808080"/>
      </a:lt2>
      <a:accent1>
        <a:srgbClr val="99CCFF"/>
      </a:accent1>
      <a:accent2>
        <a:srgbClr val="9933FF"/>
      </a:accent2>
      <a:accent3>
        <a:srgbClr val="FFFFFF"/>
      </a:accent3>
      <a:accent4>
        <a:srgbClr val="505050"/>
      </a:accent4>
      <a:accent5>
        <a:srgbClr val="CAE2FF"/>
      </a:accent5>
      <a:accent6>
        <a:srgbClr val="8A2DE7"/>
      </a:accent6>
      <a:hlink>
        <a:srgbClr val="CC66FF"/>
      </a:hlink>
      <a:folHlink>
        <a:srgbClr val="FF00FF"/>
      </a:folHlink>
    </a:clrScheme>
    <a:fontScheme name="natural_028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natural_02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al_02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natural_033">
  <a:themeElements>
    <a:clrScheme name="">
      <a:dk1>
        <a:srgbClr val="5F5F5F"/>
      </a:dk1>
      <a:lt1>
        <a:srgbClr val="FFFFFF"/>
      </a:lt1>
      <a:dk2>
        <a:srgbClr val="6666FF"/>
      </a:dk2>
      <a:lt2>
        <a:srgbClr val="808080"/>
      </a:lt2>
      <a:accent1>
        <a:srgbClr val="99CCFF"/>
      </a:accent1>
      <a:accent2>
        <a:srgbClr val="9933FF"/>
      </a:accent2>
      <a:accent3>
        <a:srgbClr val="FFFFFF"/>
      </a:accent3>
      <a:accent4>
        <a:srgbClr val="505050"/>
      </a:accent4>
      <a:accent5>
        <a:srgbClr val="CAE2FF"/>
      </a:accent5>
      <a:accent6>
        <a:srgbClr val="8A2DE7"/>
      </a:accent6>
      <a:hlink>
        <a:srgbClr val="CC66FF"/>
      </a:hlink>
      <a:folHlink>
        <a:srgbClr val="FF00FF"/>
      </a:folHlink>
    </a:clrScheme>
    <a:fontScheme name="natural_028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natural_02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al_02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atural_033">
  <a:themeElements>
    <a:clrScheme name="">
      <a:dk1>
        <a:srgbClr val="5F5F5F"/>
      </a:dk1>
      <a:lt1>
        <a:srgbClr val="FFFFFF"/>
      </a:lt1>
      <a:dk2>
        <a:srgbClr val="6666FF"/>
      </a:dk2>
      <a:lt2>
        <a:srgbClr val="808080"/>
      </a:lt2>
      <a:accent1>
        <a:srgbClr val="99CCFF"/>
      </a:accent1>
      <a:accent2>
        <a:srgbClr val="9933FF"/>
      </a:accent2>
      <a:accent3>
        <a:srgbClr val="FFFFFF"/>
      </a:accent3>
      <a:accent4>
        <a:srgbClr val="505050"/>
      </a:accent4>
      <a:accent5>
        <a:srgbClr val="CAE2FF"/>
      </a:accent5>
      <a:accent6>
        <a:srgbClr val="8A2DE7"/>
      </a:accent6>
      <a:hlink>
        <a:srgbClr val="CC66FF"/>
      </a:hlink>
      <a:folHlink>
        <a:srgbClr val="FF00FF"/>
      </a:folHlink>
    </a:clrScheme>
    <a:fontScheme name="natural_028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natural_02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al_02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atural_033">
  <a:themeElements>
    <a:clrScheme name="">
      <a:dk1>
        <a:srgbClr val="5F5F5F"/>
      </a:dk1>
      <a:lt1>
        <a:srgbClr val="FFFFFF"/>
      </a:lt1>
      <a:dk2>
        <a:srgbClr val="6666FF"/>
      </a:dk2>
      <a:lt2>
        <a:srgbClr val="808080"/>
      </a:lt2>
      <a:accent1>
        <a:srgbClr val="99CCFF"/>
      </a:accent1>
      <a:accent2>
        <a:srgbClr val="9933FF"/>
      </a:accent2>
      <a:accent3>
        <a:srgbClr val="FFFFFF"/>
      </a:accent3>
      <a:accent4>
        <a:srgbClr val="505050"/>
      </a:accent4>
      <a:accent5>
        <a:srgbClr val="CAE2FF"/>
      </a:accent5>
      <a:accent6>
        <a:srgbClr val="8A2DE7"/>
      </a:accent6>
      <a:hlink>
        <a:srgbClr val="CC66FF"/>
      </a:hlink>
      <a:folHlink>
        <a:srgbClr val="FF00FF"/>
      </a:folHlink>
    </a:clrScheme>
    <a:fontScheme name="natural_028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natural_02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al_02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_02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natural_032</Template>
  <TotalTime>2604</TotalTime>
  <Words>627</Words>
  <Application>Microsoft Office PowerPoint</Application>
  <PresentationFormat>A4 210 x 297 mm</PresentationFormat>
  <Paragraphs>109</Paragraphs>
  <Slides>20</Slides>
  <Notes>8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20</vt:i4>
      </vt:variant>
    </vt:vector>
  </HeadingPairs>
  <TitlesOfParts>
    <vt:vector size="33" baseType="lpstr">
      <vt:lpstr>AR P丸ゴシック体M</vt:lpstr>
      <vt:lpstr>HGPｺﾞｼｯｸM</vt:lpstr>
      <vt:lpstr>HG丸ｺﾞｼｯｸM-PRO</vt:lpstr>
      <vt:lpstr>HG教科書体</vt:lpstr>
      <vt:lpstr>ＭＳ Ｐゴシック</vt:lpstr>
      <vt:lpstr>ＭＳ Ｐ明朝</vt:lpstr>
      <vt:lpstr>Arial</vt:lpstr>
      <vt:lpstr>Times New Roman</vt:lpstr>
      <vt:lpstr>Verdana</vt:lpstr>
      <vt:lpstr>natural_032</vt:lpstr>
      <vt:lpstr>2_natural_033</vt:lpstr>
      <vt:lpstr>1_natural_033</vt:lpstr>
      <vt:lpstr>natural_033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佐賀県教育センター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あなたを「支えてくれる人」はいますか？</dc:title>
  <dc:creator>佐賀県教育センター</dc:creator>
  <cp:lastModifiedBy>合瀬 一幸</cp:lastModifiedBy>
  <cp:revision>234</cp:revision>
  <dcterms:created xsi:type="dcterms:W3CDTF">2012-02-06T04:19:16Z</dcterms:created>
  <dcterms:modified xsi:type="dcterms:W3CDTF">2015-12-14T10:16:52Z</dcterms:modified>
</cp:coreProperties>
</file>