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62" r:id="rId3"/>
    <p:sldId id="258" r:id="rId4"/>
    <p:sldId id="259" r:id="rId5"/>
    <p:sldId id="260" r:id="rId6"/>
    <p:sldId id="263" r:id="rId7"/>
    <p:sldId id="264"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2962344-B9F6-4177-9201-8CCAF435301F}" type="datetimeFigureOut">
              <a:rPr kumimoji="1" lang="ja-JP" altLang="en-US" smtClean="0"/>
              <a:t>2019/9/24</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D5FDA222-445A-4570-AE17-AC96330BA6D5}"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02962344-B9F6-4177-9201-8CCAF435301F}" type="datetimeFigureOut">
              <a:rPr kumimoji="1" lang="ja-JP" altLang="en-US" smtClean="0"/>
              <a:t>2019/9/24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FDA222-445A-4570-AE17-AC96330BA6D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02962344-B9F6-4177-9201-8CCAF435301F}" type="datetimeFigureOut">
              <a:rPr kumimoji="1" lang="ja-JP" altLang="en-US" smtClean="0"/>
              <a:t>2019/9/24</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D5FDA222-445A-4570-AE17-AC96330BA6D5}"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a:t>マスタ タイトルの書式設定</a:t>
            </a:r>
            <a:endParaRPr kumimoji="0" lang="en-US"/>
          </a:p>
        </p:txBody>
      </p:sp>
      <p:sp>
        <p:nvSpPr>
          <p:cNvPr id="4" name="日付プレースホルダ 3"/>
          <p:cNvSpPr>
            <a:spLocks noGrp="1"/>
          </p:cNvSpPr>
          <p:nvPr>
            <p:ph type="dt" sz="half" idx="10"/>
          </p:nvPr>
        </p:nvSpPr>
        <p:spPr/>
        <p:txBody>
          <a:bodyPr/>
          <a:lstStyle/>
          <a:p>
            <a:fld id="{02962344-B9F6-4177-9201-8CCAF435301F}" type="datetimeFigureOut">
              <a:rPr kumimoji="1" lang="ja-JP" altLang="en-US" smtClean="0"/>
              <a:t>2019/9/24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D5FDA222-445A-4570-AE17-AC96330BA6D5}" type="slidenum">
              <a:rPr kumimoji="1" lang="ja-JP" altLang="en-US" smtClean="0"/>
              <a: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a:t>マスタ タイトルの書式設定</a:t>
            </a:r>
            <a:endParaRPr kumimoji="0" lang="en-US"/>
          </a:p>
        </p:txBody>
      </p:sp>
      <p:sp>
        <p:nvSpPr>
          <p:cNvPr id="12" name="日付プレースホルダ 11"/>
          <p:cNvSpPr>
            <a:spLocks noGrp="1"/>
          </p:cNvSpPr>
          <p:nvPr>
            <p:ph type="dt" sz="half" idx="10"/>
          </p:nvPr>
        </p:nvSpPr>
        <p:spPr/>
        <p:txBody>
          <a:bodyPr/>
          <a:lstStyle/>
          <a:p>
            <a:fld id="{02962344-B9F6-4177-9201-8CCAF435301F}" type="datetimeFigureOut">
              <a:rPr kumimoji="1" lang="ja-JP" altLang="en-US" smtClean="0"/>
              <a:t>2019/9/24</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5FDA222-445A-4570-AE17-AC96330BA6D5}" type="slidenum">
              <a:rPr kumimoji="1" lang="ja-JP" altLang="en-US" smtClean="0"/>
              <a: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8" name="日付プレースホルダ 7"/>
          <p:cNvSpPr>
            <a:spLocks noGrp="1"/>
          </p:cNvSpPr>
          <p:nvPr>
            <p:ph type="dt" sz="half" idx="15"/>
          </p:nvPr>
        </p:nvSpPr>
        <p:spPr/>
        <p:txBody>
          <a:bodyPr rtlCol="0"/>
          <a:lstStyle/>
          <a:p>
            <a:fld id="{02962344-B9F6-4177-9201-8CCAF435301F}" type="datetimeFigureOut">
              <a:rPr kumimoji="1" lang="ja-JP" altLang="en-US" smtClean="0"/>
              <a:t>2019/9/24</a:t>
            </a:fld>
            <a:endParaRPr kumimoji="1" lang="ja-JP" altLang="en-US"/>
          </a:p>
        </p:txBody>
      </p:sp>
      <p:sp>
        <p:nvSpPr>
          <p:cNvPr id="10" name="スライド番号プレースホルダ 9"/>
          <p:cNvSpPr>
            <a:spLocks noGrp="1"/>
          </p:cNvSpPr>
          <p:nvPr>
            <p:ph type="sldNum" sz="quarter" idx="16"/>
          </p:nvPr>
        </p:nvSpPr>
        <p:spPr/>
        <p:txBody>
          <a:bodyPr rtlCol="0"/>
          <a:lstStyle/>
          <a:p>
            <a:fld id="{D5FDA222-445A-4570-AE17-AC96330BA6D5}" type="slidenum">
              <a:rPr kumimoji="1" lang="ja-JP" altLang="en-US" smtClean="0"/>
              <a: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0" name="日付プレースホルダ 9"/>
          <p:cNvSpPr>
            <a:spLocks noGrp="1"/>
          </p:cNvSpPr>
          <p:nvPr>
            <p:ph type="dt" sz="half" idx="15"/>
          </p:nvPr>
        </p:nvSpPr>
        <p:spPr/>
        <p:txBody>
          <a:bodyPr rtlCol="0"/>
          <a:lstStyle/>
          <a:p>
            <a:fld id="{02962344-B9F6-4177-9201-8CCAF435301F}" type="datetimeFigureOut">
              <a:rPr kumimoji="1" lang="ja-JP" altLang="en-US" smtClean="0"/>
              <a:t>2019/9/24</a:t>
            </a:fld>
            <a:endParaRPr kumimoji="1" lang="ja-JP" altLang="en-US"/>
          </a:p>
        </p:txBody>
      </p:sp>
      <p:sp>
        <p:nvSpPr>
          <p:cNvPr id="12" name="スライド番号プレースホルダ 11"/>
          <p:cNvSpPr>
            <a:spLocks noGrp="1"/>
          </p:cNvSpPr>
          <p:nvPr>
            <p:ph type="sldNum" sz="quarter" idx="16"/>
          </p:nvPr>
        </p:nvSpPr>
        <p:spPr/>
        <p:txBody>
          <a:bodyPr rtlCol="0"/>
          <a:lstStyle/>
          <a:p>
            <a:fld id="{D5FDA222-445A-4570-AE17-AC96330BA6D5}" type="slidenum">
              <a:rPr kumimoji="1" lang="ja-JP" altLang="en-US" smtClean="0"/>
              <a: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02962344-B9F6-4177-9201-8CCAF435301F}" type="datetimeFigureOut">
              <a:rPr kumimoji="1" lang="ja-JP" altLang="en-US" smtClean="0"/>
              <a:t>2019/9/24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D5FDA222-445A-4570-AE17-AC96330BA6D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962344-B9F6-4177-9201-8CCAF435301F}" type="datetimeFigureOut">
              <a:rPr kumimoji="1" lang="ja-JP" altLang="en-US" smtClean="0"/>
              <a:t>2019/9/24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D5FDA222-445A-4570-AE17-AC96330BA6D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02962344-B9F6-4177-9201-8CCAF435301F}" type="datetimeFigureOut">
              <a:rPr kumimoji="1" lang="ja-JP" altLang="en-US" smtClean="0"/>
              <a:t>2019/9/24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D5FDA222-445A-4570-AE17-AC96330BA6D5}" type="slidenum">
              <a:rPr kumimoji="1" lang="ja-JP" altLang="en-US" smtClean="0"/>
              <a: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02962344-B9F6-4177-9201-8CCAF435301F}" type="datetimeFigureOut">
              <a:rPr kumimoji="1" lang="ja-JP" altLang="en-US" smtClean="0"/>
              <a:t>2019/9/24</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D5FDA222-445A-4570-AE17-AC96330BA6D5}" type="slidenum">
              <a:rPr kumimoji="1" lang="ja-JP" altLang="en-US" smtClean="0"/>
              <a: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2962344-B9F6-4177-9201-8CCAF435301F}" type="datetimeFigureOut">
              <a:rPr kumimoji="1" lang="ja-JP" altLang="en-US" smtClean="0"/>
              <a:t>2019/9/24</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5FDA222-445A-4570-AE17-AC96330BA6D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ルーブリックを確認しよう！</a:t>
            </a:r>
          </a:p>
        </p:txBody>
      </p:sp>
      <p:graphicFrame>
        <p:nvGraphicFramePr>
          <p:cNvPr id="4" name="表 3"/>
          <p:cNvGraphicFramePr>
            <a:graphicFrameLocks noGrp="1"/>
          </p:cNvGraphicFramePr>
          <p:nvPr>
            <p:extLst>
              <p:ext uri="{D42A27DB-BD31-4B8C-83A1-F6EECF244321}">
                <p14:modId xmlns:p14="http://schemas.microsoft.com/office/powerpoint/2010/main" val="1032021126"/>
              </p:ext>
            </p:extLst>
          </p:nvPr>
        </p:nvGraphicFramePr>
        <p:xfrm>
          <a:off x="251520" y="1700809"/>
          <a:ext cx="8712967" cy="4464494"/>
        </p:xfrm>
        <a:graphic>
          <a:graphicData uri="http://schemas.openxmlformats.org/drawingml/2006/table">
            <a:tbl>
              <a:tblPr/>
              <a:tblGrid>
                <a:gridCol w="516871">
                  <a:extLst>
                    <a:ext uri="{9D8B030D-6E8A-4147-A177-3AD203B41FA5}">
                      <a16:colId xmlns:a16="http://schemas.microsoft.com/office/drawing/2014/main" val="20000"/>
                    </a:ext>
                  </a:extLst>
                </a:gridCol>
                <a:gridCol w="1919806">
                  <a:extLst>
                    <a:ext uri="{9D8B030D-6E8A-4147-A177-3AD203B41FA5}">
                      <a16:colId xmlns:a16="http://schemas.microsoft.com/office/drawing/2014/main" val="20001"/>
                    </a:ext>
                  </a:extLst>
                </a:gridCol>
                <a:gridCol w="1698290">
                  <a:extLst>
                    <a:ext uri="{9D8B030D-6E8A-4147-A177-3AD203B41FA5}">
                      <a16:colId xmlns:a16="http://schemas.microsoft.com/office/drawing/2014/main" val="20002"/>
                    </a:ext>
                  </a:extLst>
                </a:gridCol>
                <a:gridCol w="1993645">
                  <a:extLst>
                    <a:ext uri="{9D8B030D-6E8A-4147-A177-3AD203B41FA5}">
                      <a16:colId xmlns:a16="http://schemas.microsoft.com/office/drawing/2014/main" val="20003"/>
                    </a:ext>
                  </a:extLst>
                </a:gridCol>
                <a:gridCol w="2584355">
                  <a:extLst>
                    <a:ext uri="{9D8B030D-6E8A-4147-A177-3AD203B41FA5}">
                      <a16:colId xmlns:a16="http://schemas.microsoft.com/office/drawing/2014/main" val="20004"/>
                    </a:ext>
                  </a:extLst>
                </a:gridCol>
              </a:tblGrid>
              <a:tr h="580541">
                <a:tc>
                  <a:txBody>
                    <a:bodyPr/>
                    <a:lstStyle/>
                    <a:p>
                      <a:pPr algn="just">
                        <a:spcAft>
                          <a:spcPts val="0"/>
                        </a:spcAft>
                      </a:pPr>
                      <a:endParaRPr lang="en-US" sz="1800" kern="100" dirty="0">
                        <a:latin typeface="ＭＳ Ｐゴシック"/>
                        <a:ea typeface="游明朝"/>
                        <a:cs typeface="ＭＳ 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①　</a:t>
                      </a:r>
                      <a:r>
                        <a:rPr lang="ja-JP" sz="2000" kern="100" dirty="0">
                          <a:latin typeface="HGPｺﾞｼｯｸE" pitchFamily="50" charset="-128"/>
                          <a:ea typeface="HGPｺﾞｼｯｸE" pitchFamily="50" charset="-128"/>
                          <a:cs typeface="ＭＳ ゴシック"/>
                        </a:rPr>
                        <a:t>声</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②　視線</a:t>
                      </a:r>
                      <a:endParaRPr lang="en-US" altLang="ja-JP" sz="2000" kern="100" dirty="0">
                        <a:latin typeface="HGPｺﾞｼｯｸE" pitchFamily="50" charset="-128"/>
                        <a:ea typeface="HGPｺﾞｼｯｸE" pitchFamily="50" charset="-128"/>
                        <a:cs typeface="ＭＳ ゴシック"/>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800" kern="100" dirty="0">
                          <a:latin typeface="+mj-ea"/>
                          <a:ea typeface="+mj-ea"/>
                          <a:cs typeface="ＭＳ ゴシック"/>
                        </a:rPr>
                        <a:t>③　</a:t>
                      </a:r>
                      <a:r>
                        <a:rPr lang="ja-JP" altLang="en-US" sz="1600" kern="100" dirty="0">
                          <a:latin typeface="+mj-ea"/>
                          <a:ea typeface="+mj-ea"/>
                          <a:cs typeface="ＭＳ ゴシック"/>
                        </a:rPr>
                        <a:t>ビジュアルエイド</a:t>
                      </a:r>
                      <a:endParaRPr lang="ja-JP" sz="16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Times New Roman"/>
                        </a:rPr>
                        <a:t>工夫</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94651">
                <a:tc>
                  <a:txBody>
                    <a:bodyPr/>
                    <a:lstStyle/>
                    <a:p>
                      <a:pPr algn="ctr">
                        <a:spcAft>
                          <a:spcPts val="0"/>
                        </a:spcAft>
                      </a:pPr>
                      <a:r>
                        <a:rPr lang="en-US" sz="2000" kern="100" dirty="0">
                          <a:latin typeface="+mj-ea"/>
                          <a:ea typeface="+mj-ea"/>
                          <a:cs typeface="ＭＳ ゴシック"/>
                        </a:rPr>
                        <a:t>A</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５点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相手に聞き取りやすいようにはっきりと大きな声で発表している。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ビデオカメラを見ながら発表している。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話に合わせてタイミングよく写真やジェスチャーを使っている。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spcAft>
                          <a:spcPts val="0"/>
                        </a:spcAft>
                      </a:pPr>
                      <a:r>
                        <a:rPr lang="ja-JP" altLang="en-US" sz="1600" kern="100" dirty="0">
                          <a:latin typeface="+mj-ea"/>
                          <a:ea typeface="+mj-ea"/>
                          <a:cs typeface="Times New Roman"/>
                        </a:rPr>
                        <a:t>□　聞き取りやすいスピード</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で発表している。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効果的な間を取って</a:t>
                      </a:r>
                      <a:r>
                        <a:rPr lang="ja-JP" altLang="en-US" sz="1600" kern="100" dirty="0" err="1">
                          <a:latin typeface="+mj-ea"/>
                          <a:ea typeface="+mj-ea"/>
                          <a:cs typeface="Times New Roman"/>
                        </a:rPr>
                        <a:t>い</a:t>
                      </a:r>
                      <a:r>
                        <a:rPr lang="ja-JP" altLang="en-US" sz="1600" kern="100" dirty="0">
                          <a:latin typeface="+mj-ea"/>
                          <a:ea typeface="+mj-ea"/>
                          <a:cs typeface="Times New Roman"/>
                        </a:rPr>
                        <a:t>　</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表情が豊かである。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ビジュアルエイドをさし</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示しながら発表している。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伝えたい部分をゆっくり</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言ったり２回繰り返したりし</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ている。</a:t>
                      </a:r>
                      <a:endParaRPr lang="ja-JP" sz="16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94651">
                <a:tc>
                  <a:txBody>
                    <a:bodyPr/>
                    <a:lstStyle/>
                    <a:p>
                      <a:pPr algn="ctr">
                        <a:spcAft>
                          <a:spcPts val="0"/>
                        </a:spcAft>
                      </a:pPr>
                      <a:r>
                        <a:rPr lang="en-US" sz="2000" kern="100" dirty="0">
                          <a:latin typeface="+mj-ea"/>
                          <a:ea typeface="+mj-ea"/>
                          <a:cs typeface="ＭＳ ゴシック"/>
                        </a:rPr>
                        <a:t>B</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３点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時々聞き取りにくい声で発表している。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時々原稿に目を落としながら発表している。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94651">
                <a:tc>
                  <a:txBody>
                    <a:bodyPr/>
                    <a:lstStyle/>
                    <a:p>
                      <a:pPr algn="ctr">
                        <a:spcAft>
                          <a:spcPts val="0"/>
                        </a:spcAft>
                      </a:pPr>
                      <a:r>
                        <a:rPr lang="en-US" sz="2000" kern="100" dirty="0">
                          <a:latin typeface="+mj-ea"/>
                          <a:ea typeface="+mj-ea"/>
                          <a:cs typeface="ＭＳ ゴシック"/>
                        </a:rPr>
                        <a:t>C</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１点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原稿を読んでいる。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写真やジェスチャーを使っていない。</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C8B3B42D-775C-4E54-A2AA-F98A5AAFDA5D}"/>
              </a:ext>
            </a:extLst>
          </p:cNvPr>
          <p:cNvGraphicFramePr>
            <a:graphicFrameLocks noGrp="1"/>
          </p:cNvGraphicFramePr>
          <p:nvPr>
            <p:extLst>
              <p:ext uri="{D42A27DB-BD31-4B8C-83A1-F6EECF244321}">
                <p14:modId xmlns:p14="http://schemas.microsoft.com/office/powerpoint/2010/main" val="3537945280"/>
              </p:ext>
            </p:extLst>
          </p:nvPr>
        </p:nvGraphicFramePr>
        <p:xfrm>
          <a:off x="251520" y="1700809"/>
          <a:ext cx="8712967" cy="4464494"/>
        </p:xfrm>
        <a:graphic>
          <a:graphicData uri="http://schemas.openxmlformats.org/drawingml/2006/table">
            <a:tbl>
              <a:tblPr/>
              <a:tblGrid>
                <a:gridCol w="516871">
                  <a:extLst>
                    <a:ext uri="{9D8B030D-6E8A-4147-A177-3AD203B41FA5}">
                      <a16:colId xmlns:a16="http://schemas.microsoft.com/office/drawing/2014/main" val="20000"/>
                    </a:ext>
                  </a:extLst>
                </a:gridCol>
                <a:gridCol w="1919806">
                  <a:extLst>
                    <a:ext uri="{9D8B030D-6E8A-4147-A177-3AD203B41FA5}">
                      <a16:colId xmlns:a16="http://schemas.microsoft.com/office/drawing/2014/main" val="20001"/>
                    </a:ext>
                  </a:extLst>
                </a:gridCol>
                <a:gridCol w="1698290">
                  <a:extLst>
                    <a:ext uri="{9D8B030D-6E8A-4147-A177-3AD203B41FA5}">
                      <a16:colId xmlns:a16="http://schemas.microsoft.com/office/drawing/2014/main" val="20002"/>
                    </a:ext>
                  </a:extLst>
                </a:gridCol>
                <a:gridCol w="1993645">
                  <a:extLst>
                    <a:ext uri="{9D8B030D-6E8A-4147-A177-3AD203B41FA5}">
                      <a16:colId xmlns:a16="http://schemas.microsoft.com/office/drawing/2014/main" val="20003"/>
                    </a:ext>
                  </a:extLst>
                </a:gridCol>
                <a:gridCol w="2584355">
                  <a:extLst>
                    <a:ext uri="{9D8B030D-6E8A-4147-A177-3AD203B41FA5}">
                      <a16:colId xmlns:a16="http://schemas.microsoft.com/office/drawing/2014/main" val="20004"/>
                    </a:ext>
                  </a:extLst>
                </a:gridCol>
              </a:tblGrid>
              <a:tr h="580541">
                <a:tc>
                  <a:txBody>
                    <a:bodyPr/>
                    <a:lstStyle/>
                    <a:p>
                      <a:pPr algn="just">
                        <a:spcAft>
                          <a:spcPts val="0"/>
                        </a:spcAft>
                      </a:pPr>
                      <a:endParaRPr lang="en-US" sz="1800" kern="100" dirty="0">
                        <a:latin typeface="ＭＳ Ｐゴシック"/>
                        <a:ea typeface="游明朝"/>
                        <a:cs typeface="ＭＳ 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①　</a:t>
                      </a:r>
                      <a:r>
                        <a:rPr lang="ja-JP" sz="2000" kern="100" dirty="0">
                          <a:latin typeface="HGPｺﾞｼｯｸE" pitchFamily="50" charset="-128"/>
                          <a:ea typeface="HGPｺﾞｼｯｸE" pitchFamily="50" charset="-128"/>
                          <a:cs typeface="ＭＳ ゴシック"/>
                        </a:rPr>
                        <a:t>声</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②　視線</a:t>
                      </a:r>
                      <a:endParaRPr lang="en-US" altLang="ja-JP" sz="2000" kern="100" dirty="0">
                        <a:latin typeface="HGPｺﾞｼｯｸE" pitchFamily="50" charset="-128"/>
                        <a:ea typeface="HGPｺﾞｼｯｸE" pitchFamily="50" charset="-128"/>
                        <a:cs typeface="ＭＳ ゴシック"/>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800" kern="100" dirty="0">
                          <a:latin typeface="+mj-ea"/>
                          <a:ea typeface="+mj-ea"/>
                          <a:cs typeface="ＭＳ ゴシック"/>
                        </a:rPr>
                        <a:t>③　</a:t>
                      </a:r>
                      <a:r>
                        <a:rPr lang="ja-JP" altLang="en-US" sz="1600" kern="100" dirty="0">
                          <a:latin typeface="+mj-ea"/>
                          <a:ea typeface="+mj-ea"/>
                          <a:cs typeface="ＭＳ ゴシック"/>
                        </a:rPr>
                        <a:t>ビジュアルエイド</a:t>
                      </a:r>
                      <a:endParaRPr lang="ja-JP" sz="16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Times New Roman"/>
                        </a:rPr>
                        <a:t>工夫</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94651">
                <a:tc>
                  <a:txBody>
                    <a:bodyPr/>
                    <a:lstStyle/>
                    <a:p>
                      <a:pPr algn="ctr">
                        <a:spcAft>
                          <a:spcPts val="0"/>
                        </a:spcAft>
                      </a:pPr>
                      <a:r>
                        <a:rPr lang="en-US" sz="2000" kern="100" dirty="0">
                          <a:latin typeface="+mj-ea"/>
                          <a:ea typeface="+mj-ea"/>
                          <a:cs typeface="ＭＳ ゴシック"/>
                        </a:rPr>
                        <a:t>A</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５点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相手に聞き取りやすいようにはっきりと大きな声で発表している。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ビデオカメラを見ながら発表している。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話に合わせてタイミングよく写真やジェスチャーを使っている。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spcAft>
                          <a:spcPts val="0"/>
                        </a:spcAft>
                      </a:pPr>
                      <a:r>
                        <a:rPr lang="ja-JP" altLang="en-US" sz="1600" kern="100" dirty="0">
                          <a:latin typeface="+mj-ea"/>
                          <a:ea typeface="+mj-ea"/>
                          <a:cs typeface="Times New Roman"/>
                        </a:rPr>
                        <a:t>□　聞き取りやすいスピード</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で発表している。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効果的な間を取って</a:t>
                      </a:r>
                      <a:r>
                        <a:rPr lang="ja-JP" altLang="en-US" sz="1600" kern="100" dirty="0" err="1">
                          <a:latin typeface="+mj-ea"/>
                          <a:ea typeface="+mj-ea"/>
                          <a:cs typeface="Times New Roman"/>
                        </a:rPr>
                        <a:t>い</a:t>
                      </a:r>
                      <a:r>
                        <a:rPr lang="ja-JP" altLang="en-US" sz="1600" kern="100" dirty="0">
                          <a:latin typeface="+mj-ea"/>
                          <a:ea typeface="+mj-ea"/>
                          <a:cs typeface="Times New Roman"/>
                        </a:rPr>
                        <a:t>　</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表情が豊かである。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ビジュアルエイドをさし</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示しながら発表している。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伝えたい部分をゆっくり</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言ったり２回繰り返したりし</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ている。</a:t>
                      </a:r>
                      <a:endParaRPr lang="ja-JP" sz="16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94651">
                <a:tc>
                  <a:txBody>
                    <a:bodyPr/>
                    <a:lstStyle/>
                    <a:p>
                      <a:pPr algn="ctr">
                        <a:spcAft>
                          <a:spcPts val="0"/>
                        </a:spcAft>
                      </a:pPr>
                      <a:r>
                        <a:rPr lang="en-US" sz="2000" kern="100" dirty="0">
                          <a:latin typeface="+mj-ea"/>
                          <a:ea typeface="+mj-ea"/>
                          <a:cs typeface="ＭＳ ゴシック"/>
                        </a:rPr>
                        <a:t>B</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３点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時々聞き取りにくい声で発表している。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時々原稿に目を落としながら発表している。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94651">
                <a:tc>
                  <a:txBody>
                    <a:bodyPr/>
                    <a:lstStyle/>
                    <a:p>
                      <a:pPr algn="ctr">
                        <a:spcAft>
                          <a:spcPts val="0"/>
                        </a:spcAft>
                      </a:pPr>
                      <a:r>
                        <a:rPr lang="en-US" sz="2000" kern="100" dirty="0">
                          <a:latin typeface="+mj-ea"/>
                          <a:ea typeface="+mj-ea"/>
                          <a:cs typeface="ＭＳ ゴシック"/>
                        </a:rPr>
                        <a:t>C</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１点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原稿を読んでいる。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写真やジェスチャーを使っていない。</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タイトル 1"/>
          <p:cNvSpPr>
            <a:spLocks noGrp="1"/>
          </p:cNvSpPr>
          <p:nvPr>
            <p:ph type="title"/>
          </p:nvPr>
        </p:nvSpPr>
        <p:spPr/>
        <p:txBody>
          <a:bodyPr/>
          <a:lstStyle/>
          <a:p>
            <a:r>
              <a:rPr kumimoji="1" lang="ja-JP" altLang="en-US" dirty="0"/>
              <a:t>目指すレベルを○でかこもう！</a:t>
            </a:r>
          </a:p>
        </p:txBody>
      </p:sp>
      <p:sp>
        <p:nvSpPr>
          <p:cNvPr id="3" name="円: 塗りつぶしなし 2">
            <a:extLst>
              <a:ext uri="{FF2B5EF4-FFF2-40B4-BE49-F238E27FC236}">
                <a16:creationId xmlns:a16="http://schemas.microsoft.com/office/drawing/2014/main" id="{EDC1873C-D68F-4EF5-87B2-13CA11DF9F11}"/>
              </a:ext>
            </a:extLst>
          </p:cNvPr>
          <p:cNvSpPr/>
          <p:nvPr/>
        </p:nvSpPr>
        <p:spPr>
          <a:xfrm>
            <a:off x="514366" y="1806326"/>
            <a:ext cx="2285357" cy="2113624"/>
          </a:xfrm>
          <a:prstGeom prst="donut">
            <a:avLst>
              <a:gd name="adj" fmla="val 242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フレーム (半分) 4">
            <a:extLst>
              <a:ext uri="{FF2B5EF4-FFF2-40B4-BE49-F238E27FC236}">
                <a16:creationId xmlns:a16="http://schemas.microsoft.com/office/drawing/2014/main" id="{4B0C4A09-F9F3-44CC-B482-F138CF544B5D}"/>
              </a:ext>
            </a:extLst>
          </p:cNvPr>
          <p:cNvSpPr/>
          <p:nvPr/>
        </p:nvSpPr>
        <p:spPr>
          <a:xfrm rot="13379504">
            <a:off x="6626249" y="3277265"/>
            <a:ext cx="208773" cy="638107"/>
          </a:xfrm>
          <a:prstGeom prst="half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フレーム (半分) 10">
            <a:extLst>
              <a:ext uri="{FF2B5EF4-FFF2-40B4-BE49-F238E27FC236}">
                <a16:creationId xmlns:a16="http://schemas.microsoft.com/office/drawing/2014/main" id="{23413A92-8452-4E1E-835A-898E6487B7F2}"/>
              </a:ext>
            </a:extLst>
          </p:cNvPr>
          <p:cNvSpPr/>
          <p:nvPr/>
        </p:nvSpPr>
        <p:spPr>
          <a:xfrm rot="13379504">
            <a:off x="6661180" y="4419512"/>
            <a:ext cx="214125" cy="742668"/>
          </a:xfrm>
          <a:prstGeom prst="half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円: 塗りつぶしなし 11">
            <a:extLst>
              <a:ext uri="{FF2B5EF4-FFF2-40B4-BE49-F238E27FC236}">
                <a16:creationId xmlns:a16="http://schemas.microsoft.com/office/drawing/2014/main" id="{8CB7B5F2-081C-4A89-9B82-5ECFB46FABFD}"/>
              </a:ext>
            </a:extLst>
          </p:cNvPr>
          <p:cNvSpPr/>
          <p:nvPr/>
        </p:nvSpPr>
        <p:spPr>
          <a:xfrm>
            <a:off x="2479957" y="3191249"/>
            <a:ext cx="2072430" cy="1944216"/>
          </a:xfrm>
          <a:prstGeom prst="donut">
            <a:avLst>
              <a:gd name="adj" fmla="val 242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 塗りつぶしなし 14">
            <a:extLst>
              <a:ext uri="{FF2B5EF4-FFF2-40B4-BE49-F238E27FC236}">
                <a16:creationId xmlns:a16="http://schemas.microsoft.com/office/drawing/2014/main" id="{E0D8DE1B-B569-4484-8C85-1D24DC863B84}"/>
              </a:ext>
            </a:extLst>
          </p:cNvPr>
          <p:cNvSpPr/>
          <p:nvPr/>
        </p:nvSpPr>
        <p:spPr>
          <a:xfrm>
            <a:off x="4232620" y="1700809"/>
            <a:ext cx="2285357" cy="2113624"/>
          </a:xfrm>
          <a:prstGeom prst="donut">
            <a:avLst>
              <a:gd name="adj" fmla="val 242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7632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1"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発表練習メニュー</a:t>
            </a:r>
          </a:p>
        </p:txBody>
      </p:sp>
      <p:sp>
        <p:nvSpPr>
          <p:cNvPr id="3" name="コンテンツ プレースホルダ 2"/>
          <p:cNvSpPr>
            <a:spLocks noGrp="1"/>
          </p:cNvSpPr>
          <p:nvPr>
            <p:ph sz="quarter" idx="1"/>
          </p:nvPr>
        </p:nvSpPr>
        <p:spPr>
          <a:xfrm>
            <a:off x="467544" y="1916832"/>
            <a:ext cx="6624736" cy="4392488"/>
          </a:xfrm>
        </p:spPr>
        <p:txBody>
          <a:bodyPr>
            <a:noAutofit/>
          </a:bodyPr>
          <a:lstStyle/>
          <a:p>
            <a:pPr marL="514350" indent="-514350">
              <a:buNone/>
            </a:pPr>
            <a:r>
              <a:rPr lang="ja-JP" altLang="en-US" sz="3600" dirty="0">
                <a:solidFill>
                  <a:schemeClr val="accent2"/>
                </a:solidFill>
              </a:rPr>
              <a:t>１</a:t>
            </a:r>
            <a:r>
              <a:rPr lang="ja-JP" altLang="en-US" sz="3600" dirty="0"/>
              <a:t>　原稿を３回読む。</a:t>
            </a:r>
            <a:r>
              <a:rPr kumimoji="1" lang="en-US" altLang="ja-JP" sz="3600" dirty="0"/>
              <a:t> </a:t>
            </a:r>
          </a:p>
          <a:p>
            <a:pPr marL="514350" indent="-514350">
              <a:buNone/>
            </a:pPr>
            <a:r>
              <a:rPr lang="ja-JP" altLang="en-US" sz="3600" dirty="0">
                <a:solidFill>
                  <a:schemeClr val="accent2"/>
                </a:solidFill>
              </a:rPr>
              <a:t>２</a:t>
            </a:r>
            <a:r>
              <a:rPr lang="ja-JP" altLang="en-US" sz="3600" dirty="0"/>
              <a:t>　</a:t>
            </a:r>
            <a:r>
              <a:rPr lang="en-US" altLang="ja-JP" sz="3600" dirty="0"/>
              <a:t>Read and look-up</a:t>
            </a:r>
            <a:r>
              <a:rPr lang="ja-JP" altLang="en-US" sz="3600" dirty="0"/>
              <a:t>で３回読む。</a:t>
            </a:r>
            <a:endParaRPr lang="en-US" altLang="ja-JP" sz="3600" dirty="0"/>
          </a:p>
          <a:p>
            <a:pPr marL="514350" indent="-514350">
              <a:buNone/>
            </a:pPr>
            <a:r>
              <a:rPr lang="ja-JP" altLang="en-US" sz="3600" dirty="0">
                <a:solidFill>
                  <a:schemeClr val="accent2"/>
                </a:solidFill>
              </a:rPr>
              <a:t>３</a:t>
            </a:r>
            <a:r>
              <a:rPr lang="ja-JP" altLang="en-US" sz="3600" dirty="0"/>
              <a:t>　カメラを見ながら３回練習する。</a:t>
            </a:r>
            <a:endParaRPr lang="en-US" altLang="ja-JP" sz="3600" dirty="0"/>
          </a:p>
          <a:p>
            <a:pPr marL="514350" indent="-514350">
              <a:buNone/>
            </a:pPr>
            <a:r>
              <a:rPr lang="ja-JP" altLang="en-US" sz="3600" dirty="0">
                <a:solidFill>
                  <a:schemeClr val="accent2"/>
                </a:solidFill>
              </a:rPr>
              <a:t>４</a:t>
            </a:r>
            <a:r>
              <a:rPr lang="ja-JP" altLang="en-US" sz="3600" dirty="0"/>
              <a:t>　ビジュアルエイドを用いながら</a:t>
            </a:r>
            <a:endParaRPr lang="en-US" altLang="ja-JP" sz="3600" dirty="0"/>
          </a:p>
          <a:p>
            <a:pPr marL="742950" indent="-742950">
              <a:buNone/>
            </a:pPr>
            <a:r>
              <a:rPr lang="ja-JP" altLang="en-US" sz="3600" dirty="0"/>
              <a:t>　 ３回練習する。（視線はカメラ）</a:t>
            </a:r>
            <a:endParaRPr lang="en-US" altLang="ja-JP" sz="3600" dirty="0"/>
          </a:p>
          <a:p>
            <a:pPr marL="514350" indent="-514350">
              <a:buNone/>
            </a:pPr>
            <a:r>
              <a:rPr lang="ja-JP" altLang="en-US" sz="3600" dirty="0">
                <a:solidFill>
                  <a:schemeClr val="accent2"/>
                </a:solidFill>
              </a:rPr>
              <a:t>５　</a:t>
            </a:r>
            <a:r>
              <a:rPr lang="ja-JP" altLang="en-US" sz="3600" dirty="0"/>
              <a:t>工夫の項目を取り入れて３回練習する。（視線はカメラ）　</a:t>
            </a:r>
            <a:endParaRPr lang="en-US" altLang="ja-JP" sz="3600" dirty="0"/>
          </a:p>
        </p:txBody>
      </p:sp>
      <p:sp>
        <p:nvSpPr>
          <p:cNvPr id="4" name="ホームベース 3"/>
          <p:cNvSpPr/>
          <p:nvPr/>
        </p:nvSpPr>
        <p:spPr>
          <a:xfrm flipH="1">
            <a:off x="7092280" y="1988840"/>
            <a:ext cx="18722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発音確認</a:t>
            </a:r>
          </a:p>
        </p:txBody>
      </p:sp>
      <p:sp>
        <p:nvSpPr>
          <p:cNvPr id="6" name="ホームベース 5"/>
          <p:cNvSpPr/>
          <p:nvPr/>
        </p:nvSpPr>
        <p:spPr>
          <a:xfrm flipH="1">
            <a:off x="7092280" y="3356992"/>
            <a:ext cx="18722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effectLst>
                  <a:outerShdw blurRad="38100" dist="38100" dir="2700000" algn="tl">
                    <a:srgbClr val="000000">
                      <a:alpha val="43137"/>
                    </a:srgbClr>
                  </a:outerShdw>
                </a:effectLst>
              </a:rPr>
              <a:t>視線</a:t>
            </a:r>
          </a:p>
        </p:txBody>
      </p:sp>
      <p:sp>
        <p:nvSpPr>
          <p:cNvPr id="7" name="ホームベース 6"/>
          <p:cNvSpPr/>
          <p:nvPr/>
        </p:nvSpPr>
        <p:spPr>
          <a:xfrm flipH="1">
            <a:off x="7092280" y="4191411"/>
            <a:ext cx="1872208" cy="484632"/>
          </a:xfrm>
          <a:prstGeom prst="homePlate">
            <a:avLst>
              <a:gd name="adj" fmla="val 38822"/>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kumimoji="1" lang="en-US" altLang="ja-JP" sz="1600" dirty="0"/>
          </a:p>
          <a:p>
            <a:pPr algn="ctr"/>
            <a:endParaRPr lang="en-US" altLang="ja-JP" sz="1600" dirty="0"/>
          </a:p>
          <a:p>
            <a:pPr algn="ctr"/>
            <a:r>
              <a:rPr lang="en-US" altLang="ja-JP" sz="2800" b="1" dirty="0"/>
              <a:t>Visual aid</a:t>
            </a:r>
            <a:endParaRPr kumimoji="1" lang="en-US" altLang="ja-JP" sz="2800" b="1" dirty="0"/>
          </a:p>
        </p:txBody>
      </p:sp>
      <p:sp>
        <p:nvSpPr>
          <p:cNvPr id="8" name="ホームベース 7"/>
          <p:cNvSpPr/>
          <p:nvPr/>
        </p:nvSpPr>
        <p:spPr>
          <a:xfrm flipH="1">
            <a:off x="7164288" y="5256575"/>
            <a:ext cx="180020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effectLst>
                  <a:outerShdw blurRad="38100" dist="38100" dir="2700000" algn="tl">
                    <a:srgbClr val="000000">
                      <a:alpha val="43137"/>
                    </a:srgbClr>
                  </a:outerShdw>
                </a:effectLst>
              </a:rPr>
              <a:t>工夫</a:t>
            </a:r>
          </a:p>
        </p:txBody>
      </p:sp>
      <p:sp>
        <p:nvSpPr>
          <p:cNvPr id="9" name="ドーナツ 8"/>
          <p:cNvSpPr/>
          <p:nvPr/>
        </p:nvSpPr>
        <p:spPr>
          <a:xfrm>
            <a:off x="395536" y="3140968"/>
            <a:ext cx="614900" cy="2847701"/>
          </a:xfrm>
          <a:prstGeom prst="donut">
            <a:avLst>
              <a:gd name="adj" fmla="val 244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矢印: 下 9">
            <a:extLst>
              <a:ext uri="{FF2B5EF4-FFF2-40B4-BE49-F238E27FC236}">
                <a16:creationId xmlns:a16="http://schemas.microsoft.com/office/drawing/2014/main" id="{22E60718-8032-45B1-A303-FD75798D7120}"/>
              </a:ext>
            </a:extLst>
          </p:cNvPr>
          <p:cNvSpPr/>
          <p:nvPr/>
        </p:nvSpPr>
        <p:spPr>
          <a:xfrm>
            <a:off x="7822072" y="2599895"/>
            <a:ext cx="484632" cy="653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ppt_x"/>
                                          </p:val>
                                        </p:tav>
                                        <p:tav tm="100000">
                                          <p:val>
                                            <p:strVal val="#ppt_x"/>
                                          </p:val>
                                        </p:tav>
                                      </p:tavLst>
                                    </p:anim>
                                    <p:anim calcmode="lin" valueType="num">
                                      <p:cBhvr additive="base">
                                        <p:cTn id="6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1000"/>
                                        <p:tgtEl>
                                          <p:spTgt spid="9"/>
                                        </p:tgtEl>
                                      </p:cBhvr>
                                    </p:animEffect>
                                    <p:anim calcmode="lin" valueType="num">
                                      <p:cBhvr>
                                        <p:cTn id="66" dur="1000" fill="hold"/>
                                        <p:tgtEl>
                                          <p:spTgt spid="9"/>
                                        </p:tgtEl>
                                        <p:attrNameLst>
                                          <p:attrName>ppt_x</p:attrName>
                                        </p:attrNameLst>
                                      </p:cBhvr>
                                      <p:tavLst>
                                        <p:tav tm="0">
                                          <p:val>
                                            <p:strVal val="#ppt_x"/>
                                          </p:val>
                                        </p:tav>
                                        <p:tav tm="100000">
                                          <p:val>
                                            <p:strVal val="#ppt_x"/>
                                          </p:val>
                                        </p:tav>
                                      </p:tavLst>
                                    </p:anim>
                                    <p:anim calcmode="lin" valueType="num">
                                      <p:cBhvr>
                                        <p:cTn id="6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撮影リハーサルの手順</a:t>
            </a:r>
          </a:p>
        </p:txBody>
      </p:sp>
      <p:sp>
        <p:nvSpPr>
          <p:cNvPr id="3" name="コンテンツ プレースホルダ 2"/>
          <p:cNvSpPr>
            <a:spLocks noGrp="1"/>
          </p:cNvSpPr>
          <p:nvPr>
            <p:ph sz="quarter" idx="1"/>
          </p:nvPr>
        </p:nvSpPr>
        <p:spPr>
          <a:xfrm>
            <a:off x="612648" y="1600200"/>
            <a:ext cx="8153400" cy="3124944"/>
          </a:xfrm>
        </p:spPr>
        <p:txBody>
          <a:bodyPr/>
          <a:lstStyle/>
          <a:p>
            <a:pPr>
              <a:buNone/>
            </a:pPr>
            <a:r>
              <a:rPr kumimoji="1" lang="ja-JP" altLang="en-US" dirty="0">
                <a:solidFill>
                  <a:schemeClr val="accent2"/>
                </a:solidFill>
              </a:rPr>
              <a:t>１</a:t>
            </a:r>
            <a:r>
              <a:rPr kumimoji="1" lang="ja-JP" altLang="en-US" dirty="0"/>
              <a:t>　じゃんけんをして勝った人から時計まわりに</a:t>
            </a:r>
            <a:endParaRPr kumimoji="1" lang="en-US" altLang="ja-JP" dirty="0"/>
          </a:p>
          <a:p>
            <a:pPr>
              <a:buNone/>
            </a:pPr>
            <a:r>
              <a:rPr kumimoji="1" lang="ja-JP" altLang="en-US" dirty="0"/>
              <a:t>　発表する。</a:t>
            </a:r>
            <a:endParaRPr kumimoji="1" lang="en-US" altLang="ja-JP" dirty="0"/>
          </a:p>
          <a:p>
            <a:pPr>
              <a:buNone/>
            </a:pPr>
            <a:r>
              <a:rPr lang="ja-JP" altLang="en-US" dirty="0">
                <a:solidFill>
                  <a:schemeClr val="accent2"/>
                </a:solidFill>
              </a:rPr>
              <a:t>２</a:t>
            </a:r>
            <a:r>
              <a:rPr lang="ja-JP" altLang="en-US" dirty="0"/>
              <a:t>　１番目が発表する。</a:t>
            </a:r>
            <a:r>
              <a:rPr lang="en-US" altLang="ja-JP" dirty="0"/>
              <a:t>【</a:t>
            </a:r>
            <a:r>
              <a:rPr lang="ja-JP" altLang="en-US" dirty="0"/>
              <a:t>１分</a:t>
            </a:r>
            <a:r>
              <a:rPr lang="en-US" altLang="ja-JP" dirty="0"/>
              <a:t>】</a:t>
            </a:r>
          </a:p>
          <a:p>
            <a:pPr>
              <a:buNone/>
            </a:pPr>
            <a:r>
              <a:rPr kumimoji="1" lang="ja-JP" altLang="en-US" dirty="0">
                <a:solidFill>
                  <a:schemeClr val="accent2"/>
                </a:solidFill>
              </a:rPr>
              <a:t>３</a:t>
            </a:r>
            <a:r>
              <a:rPr kumimoji="1" lang="ja-JP" altLang="en-US" dirty="0"/>
              <a:t>　１番目の発表が終わったら、撮影リハーサル評価シートに記入する。</a:t>
            </a:r>
            <a:r>
              <a:rPr kumimoji="1" lang="en-US" altLang="ja-JP" dirty="0"/>
              <a:t>【</a:t>
            </a:r>
            <a:r>
              <a:rPr kumimoji="1" lang="ja-JP" altLang="en-US" dirty="0"/>
              <a:t>３分</a:t>
            </a:r>
            <a:r>
              <a:rPr kumimoji="1" lang="en-US" altLang="ja-JP" dirty="0"/>
              <a:t>】</a:t>
            </a:r>
          </a:p>
          <a:p>
            <a:pPr>
              <a:buNone/>
            </a:pPr>
            <a:r>
              <a:rPr lang="ja-JP" altLang="en-US" dirty="0">
                <a:solidFill>
                  <a:schemeClr val="accent2"/>
                </a:solidFill>
              </a:rPr>
              <a:t>４</a:t>
            </a:r>
            <a:r>
              <a:rPr lang="ja-JP" altLang="en-US" dirty="0"/>
              <a:t>　同じ手順でグループ全員が発表する。</a:t>
            </a:r>
            <a:endParaRPr kumimoji="1" lang="ja-JP" altLang="en-US" dirty="0"/>
          </a:p>
        </p:txBody>
      </p:sp>
      <p:sp>
        <p:nvSpPr>
          <p:cNvPr id="4" name="メモ 3"/>
          <p:cNvSpPr/>
          <p:nvPr/>
        </p:nvSpPr>
        <p:spPr>
          <a:xfrm>
            <a:off x="971600" y="4941168"/>
            <a:ext cx="7344816" cy="1296144"/>
          </a:xfrm>
          <a:prstGeom prst="foldedCorner">
            <a:avLst/>
          </a:prstGeom>
          <a:ln w="38100"/>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dirty="0"/>
              <a:t>約束　</a:t>
            </a:r>
            <a:endParaRPr kumimoji="1" lang="en-US" altLang="ja-JP" dirty="0"/>
          </a:p>
          <a:p>
            <a:r>
              <a:rPr lang="ja-JP" altLang="en-US" dirty="0"/>
              <a:t>①　</a:t>
            </a:r>
            <a:r>
              <a:rPr kumimoji="1" lang="ja-JP" altLang="en-US" dirty="0"/>
              <a:t>発表をあたたかく聞きましょう。</a:t>
            </a:r>
            <a:endParaRPr kumimoji="1" lang="en-US" altLang="ja-JP" dirty="0"/>
          </a:p>
          <a:p>
            <a:r>
              <a:rPr lang="ja-JP" altLang="en-US" dirty="0"/>
              <a:t>②　発表が終わったら拍手をしましょう。</a:t>
            </a:r>
            <a:endParaRPr lang="en-US" altLang="ja-JP" dirty="0"/>
          </a:p>
          <a:p>
            <a:r>
              <a:rPr kumimoji="1" lang="ja-JP" altLang="en-US" dirty="0"/>
              <a:t>③　発表のレベルアップができるようなコメントを評価シートに書きましょう。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撮影リハーサル評価シートの書き方</a:t>
            </a:r>
          </a:p>
        </p:txBody>
      </p:sp>
      <p:graphicFrame>
        <p:nvGraphicFramePr>
          <p:cNvPr id="4" name="表 3"/>
          <p:cNvGraphicFramePr>
            <a:graphicFrameLocks noGrp="1"/>
          </p:cNvGraphicFramePr>
          <p:nvPr>
            <p:extLst>
              <p:ext uri="{D42A27DB-BD31-4B8C-83A1-F6EECF244321}">
                <p14:modId xmlns:p14="http://schemas.microsoft.com/office/powerpoint/2010/main" val="264146246"/>
              </p:ext>
            </p:extLst>
          </p:nvPr>
        </p:nvGraphicFramePr>
        <p:xfrm>
          <a:off x="303478" y="2924944"/>
          <a:ext cx="8352925" cy="3024338"/>
        </p:xfrm>
        <a:graphic>
          <a:graphicData uri="http://schemas.openxmlformats.org/drawingml/2006/table">
            <a:tbl>
              <a:tblPr/>
              <a:tblGrid>
                <a:gridCol w="1100170">
                  <a:extLst>
                    <a:ext uri="{9D8B030D-6E8A-4147-A177-3AD203B41FA5}">
                      <a16:colId xmlns:a16="http://schemas.microsoft.com/office/drawing/2014/main" val="20000"/>
                    </a:ext>
                  </a:extLst>
                </a:gridCol>
                <a:gridCol w="1392155">
                  <a:extLst>
                    <a:ext uri="{9D8B030D-6E8A-4147-A177-3AD203B41FA5}">
                      <a16:colId xmlns:a16="http://schemas.microsoft.com/office/drawing/2014/main" val="20001"/>
                    </a:ext>
                  </a:extLst>
                </a:gridCol>
                <a:gridCol w="1392155">
                  <a:extLst>
                    <a:ext uri="{9D8B030D-6E8A-4147-A177-3AD203B41FA5}">
                      <a16:colId xmlns:a16="http://schemas.microsoft.com/office/drawing/2014/main" val="20002"/>
                    </a:ext>
                  </a:extLst>
                </a:gridCol>
                <a:gridCol w="1392155">
                  <a:extLst>
                    <a:ext uri="{9D8B030D-6E8A-4147-A177-3AD203B41FA5}">
                      <a16:colId xmlns:a16="http://schemas.microsoft.com/office/drawing/2014/main" val="20003"/>
                    </a:ext>
                  </a:extLst>
                </a:gridCol>
                <a:gridCol w="1944215">
                  <a:extLst>
                    <a:ext uri="{9D8B030D-6E8A-4147-A177-3AD203B41FA5}">
                      <a16:colId xmlns:a16="http://schemas.microsoft.com/office/drawing/2014/main" val="3566243911"/>
                    </a:ext>
                  </a:extLst>
                </a:gridCol>
                <a:gridCol w="1132075">
                  <a:extLst>
                    <a:ext uri="{9D8B030D-6E8A-4147-A177-3AD203B41FA5}">
                      <a16:colId xmlns:a16="http://schemas.microsoft.com/office/drawing/2014/main" val="20004"/>
                    </a:ext>
                  </a:extLst>
                </a:gridCol>
              </a:tblGrid>
              <a:tr h="733824">
                <a:tc>
                  <a:txBody>
                    <a:bodyPr/>
                    <a:lstStyle/>
                    <a:p>
                      <a:pPr algn="ctr">
                        <a:spcAft>
                          <a:spcPts val="0"/>
                        </a:spcAft>
                      </a:pPr>
                      <a:r>
                        <a:rPr lang="ja-JP" sz="2000" b="1" kern="100" dirty="0">
                          <a:latin typeface="+mj-ea"/>
                          <a:ea typeface="+mj-ea"/>
                          <a:cs typeface="Times New Roman"/>
                        </a:rPr>
                        <a:t>観点</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2000" b="1" kern="100" dirty="0">
                          <a:latin typeface="+mj-ea"/>
                          <a:ea typeface="+mj-ea"/>
                          <a:cs typeface="Times New Roman"/>
                        </a:rPr>
                        <a:t>声</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b="1" kern="100" dirty="0">
                          <a:latin typeface="+mj-ea"/>
                          <a:ea typeface="+mj-ea"/>
                          <a:cs typeface="Times New Roman"/>
                        </a:rPr>
                        <a:t>視線</a:t>
                      </a:r>
                      <a:endParaRPr lang="en-US" altLang="ja-JP" sz="2000" b="1"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mj-ea"/>
                          <a:ea typeface="+mj-ea"/>
                          <a:cs typeface="Times New Roman"/>
                        </a:rPr>
                        <a:t>ビジュアルエイド</a:t>
                      </a:r>
                      <a:r>
                        <a:rPr lang="en-US" altLang="ja-JP" sz="2000" kern="100" dirty="0">
                          <a:latin typeface="+mj-ea"/>
                          <a:ea typeface="+mj-ea"/>
                          <a:cs typeface="Times New Roman"/>
                        </a:rPr>
                        <a:t> </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mj-ea"/>
                          <a:ea typeface="+mj-ea"/>
                          <a:cs typeface="Times New Roman"/>
                        </a:rPr>
                        <a:t>工夫</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2000" b="1" kern="100" dirty="0">
                          <a:latin typeface="+mj-ea"/>
                          <a:ea typeface="+mj-ea"/>
                          <a:cs typeface="Times New Roman"/>
                        </a:rPr>
                        <a:t>合計</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7768">
                <a:tc>
                  <a:txBody>
                    <a:bodyPr/>
                    <a:lstStyle/>
                    <a:p>
                      <a:pPr algn="ctr">
                        <a:spcAft>
                          <a:spcPts val="0"/>
                        </a:spcAft>
                      </a:pPr>
                      <a:r>
                        <a:rPr lang="ja-JP" sz="2000" b="1" kern="100" dirty="0">
                          <a:latin typeface="+mj-ea"/>
                          <a:ea typeface="+mj-ea"/>
                          <a:cs typeface="Times New Roman"/>
                        </a:rPr>
                        <a:t>点数</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lang="ja-JP" altLang="en-US" sz="1600" b="1" kern="100" dirty="0">
                          <a:latin typeface="+mj-ea"/>
                          <a:ea typeface="+mj-ea"/>
                          <a:cs typeface="Times New Roman"/>
                        </a:rPr>
                        <a:t>５ ・ ３ ・ １ </a:t>
                      </a:r>
                      <a:r>
                        <a:rPr lang="ja-JP" sz="1600" b="1" kern="100" dirty="0">
                          <a:latin typeface="+mj-ea"/>
                          <a:ea typeface="+mj-ea"/>
                          <a:cs typeface="Times New Roman"/>
                        </a:rPr>
                        <a:t>点</a:t>
                      </a:r>
                      <a:endParaRPr lang="ja-JP" sz="16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kumimoji="1" lang="ja-JP" altLang="en-US" sz="1600" b="1" kern="100" dirty="0">
                          <a:solidFill>
                            <a:schemeClr val="tx1"/>
                          </a:solidFill>
                          <a:latin typeface="+mj-ea"/>
                          <a:ea typeface="+mn-ea"/>
                          <a:cs typeface="Times New Roman"/>
                        </a:rPr>
                        <a:t>５ ・ ３ ・ １ </a:t>
                      </a:r>
                      <a:r>
                        <a:rPr lang="ja-JP" sz="1600" b="1" kern="100" dirty="0">
                          <a:latin typeface="+mj-ea"/>
                          <a:ea typeface="+mj-ea"/>
                          <a:cs typeface="Times New Roman"/>
                        </a:rPr>
                        <a:t>点</a:t>
                      </a:r>
                      <a:endParaRPr lang="ja-JP" sz="16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kumimoji="1" lang="ja-JP" altLang="en-US" sz="1600" b="1" kern="100" dirty="0">
                          <a:solidFill>
                            <a:schemeClr val="tx1"/>
                          </a:solidFill>
                          <a:latin typeface="+mj-ea"/>
                          <a:ea typeface="+mn-ea"/>
                          <a:cs typeface="Times New Roman"/>
                        </a:rPr>
                        <a:t>５ ・ ３ ・ １ </a:t>
                      </a:r>
                      <a:r>
                        <a:rPr lang="ja-JP" sz="1600" b="1" kern="100" dirty="0">
                          <a:latin typeface="+mj-ea"/>
                          <a:ea typeface="+mj-ea"/>
                          <a:cs typeface="Times New Roman"/>
                        </a:rPr>
                        <a:t>点</a:t>
                      </a:r>
                      <a:endParaRPr lang="ja-JP" sz="16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lang="en-US" altLang="ja-JP" sz="2000" kern="100" dirty="0">
                          <a:latin typeface="+mj-ea"/>
                          <a:ea typeface="+mj-ea"/>
                          <a:cs typeface="Times New Roman"/>
                        </a:rPr>
                        <a:t>5</a:t>
                      </a:r>
                      <a:r>
                        <a:rPr lang="ja-JP" altLang="en-US" sz="2000" kern="100" dirty="0">
                          <a:latin typeface="+mj-ea"/>
                          <a:ea typeface="+mj-ea"/>
                          <a:cs typeface="Times New Roman"/>
                        </a:rPr>
                        <a:t>・</a:t>
                      </a:r>
                      <a:r>
                        <a:rPr lang="en-US" altLang="ja-JP" sz="2000" kern="100" dirty="0">
                          <a:latin typeface="+mj-ea"/>
                          <a:ea typeface="+mj-ea"/>
                          <a:cs typeface="Times New Roman"/>
                        </a:rPr>
                        <a:t>4</a:t>
                      </a:r>
                      <a:r>
                        <a:rPr lang="ja-JP" altLang="en-US" sz="2000" kern="100" dirty="0">
                          <a:latin typeface="+mj-ea"/>
                          <a:ea typeface="+mj-ea"/>
                          <a:cs typeface="Times New Roman"/>
                        </a:rPr>
                        <a:t>・</a:t>
                      </a:r>
                      <a:r>
                        <a:rPr lang="en-US" altLang="ja-JP" sz="2000" kern="100" dirty="0">
                          <a:latin typeface="+mj-ea"/>
                          <a:ea typeface="+mj-ea"/>
                          <a:cs typeface="Times New Roman"/>
                        </a:rPr>
                        <a:t>3</a:t>
                      </a:r>
                      <a:r>
                        <a:rPr lang="ja-JP" altLang="en-US" sz="2000" kern="100" dirty="0">
                          <a:latin typeface="+mj-ea"/>
                          <a:ea typeface="+mj-ea"/>
                          <a:cs typeface="Times New Roman"/>
                        </a:rPr>
                        <a:t>・</a:t>
                      </a:r>
                      <a:r>
                        <a:rPr lang="en-US" altLang="ja-JP" sz="2000" kern="100" dirty="0">
                          <a:latin typeface="+mj-ea"/>
                          <a:ea typeface="+mj-ea"/>
                          <a:cs typeface="Times New Roman"/>
                        </a:rPr>
                        <a:t>2</a:t>
                      </a:r>
                      <a:r>
                        <a:rPr lang="ja-JP" altLang="en-US" sz="2000" kern="100" dirty="0">
                          <a:latin typeface="+mj-ea"/>
                          <a:ea typeface="+mj-ea"/>
                          <a:cs typeface="Times New Roman"/>
                        </a:rPr>
                        <a:t>・</a:t>
                      </a:r>
                      <a:r>
                        <a:rPr lang="en-US" altLang="ja-JP" sz="2000" kern="100" dirty="0">
                          <a:latin typeface="+mj-ea"/>
                          <a:ea typeface="+mj-ea"/>
                          <a:cs typeface="Times New Roman"/>
                        </a:rPr>
                        <a:t>1</a:t>
                      </a:r>
                      <a:r>
                        <a:rPr lang="ja-JP" altLang="en-US" sz="2000" kern="100" dirty="0">
                          <a:latin typeface="+mj-ea"/>
                          <a:ea typeface="+mj-ea"/>
                          <a:cs typeface="Times New Roman"/>
                        </a:rPr>
                        <a:t>・</a:t>
                      </a:r>
                      <a:r>
                        <a:rPr lang="en-US" altLang="ja-JP" sz="2000" kern="100" dirty="0">
                          <a:latin typeface="+mj-ea"/>
                          <a:ea typeface="+mj-ea"/>
                          <a:cs typeface="Times New Roman"/>
                        </a:rPr>
                        <a:t>0</a:t>
                      </a:r>
                      <a:r>
                        <a:rPr lang="ja-JP" altLang="en-US" sz="2000" kern="100" dirty="0">
                          <a:latin typeface="+mj-ea"/>
                          <a:ea typeface="+mj-ea"/>
                          <a:cs typeface="Times New Roman"/>
                        </a:rPr>
                        <a:t>点</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lang="ja-JP" sz="2000" b="1" kern="100" dirty="0">
                          <a:latin typeface="+mj-ea"/>
                          <a:ea typeface="+mj-ea"/>
                          <a:cs typeface="Times New Roman"/>
                        </a:rPr>
                        <a:t>点</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12746">
                <a:tc>
                  <a:txBody>
                    <a:bodyPr/>
                    <a:lstStyle/>
                    <a:p>
                      <a:pPr algn="ctr">
                        <a:spcAft>
                          <a:spcPts val="0"/>
                        </a:spcAft>
                      </a:pPr>
                      <a:r>
                        <a:rPr lang="ja-JP" sz="2000" b="1" kern="100" dirty="0">
                          <a:latin typeface="+mj-ea"/>
                          <a:ea typeface="+mj-ea"/>
                          <a:cs typeface="Times New Roman"/>
                        </a:rPr>
                        <a:t>コメント</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5">
                  <a:txBody>
                    <a:bodyPr/>
                    <a:lstStyle/>
                    <a:p>
                      <a:pPr algn="just">
                        <a:spcAft>
                          <a:spcPts val="0"/>
                        </a:spcAft>
                      </a:pPr>
                      <a:r>
                        <a:rPr lang="ja-JP" sz="2000" b="1" u="dotted" kern="100" dirty="0">
                          <a:latin typeface="+mj-ea"/>
                          <a:ea typeface="+mj-ea"/>
                          <a:cs typeface="Times New Roman"/>
                        </a:rPr>
                        <a:t>◎良かったところ：</a:t>
                      </a:r>
                      <a:r>
                        <a:rPr lang="ja-JP" altLang="en-US" sz="2000" b="1" u="sng" kern="100" dirty="0">
                          <a:latin typeface="+mj-ea"/>
                          <a:ea typeface="+mj-ea"/>
                          <a:cs typeface="Times New Roman"/>
                        </a:rPr>
                        <a:t>　　　　　　</a:t>
                      </a:r>
                      <a:r>
                        <a:rPr lang="ja-JP" sz="2000" b="1" u="dotted" kern="100" dirty="0">
                          <a:latin typeface="+mj-ea"/>
                          <a:ea typeface="+mj-ea"/>
                          <a:cs typeface="Times New Roman"/>
                        </a:rPr>
                        <a:t>　　　　　　　　　　　　　　　　　　　　　　　　　　　　　　　　　　　　　　　　　　　</a:t>
                      </a:r>
                      <a:endParaRPr lang="ja-JP" sz="2000" kern="100" dirty="0">
                        <a:latin typeface="+mj-ea"/>
                        <a:ea typeface="+mj-ea"/>
                        <a:cs typeface="Times New Roman"/>
                      </a:endParaRPr>
                    </a:p>
                    <a:p>
                      <a:pPr algn="just">
                        <a:spcAft>
                          <a:spcPts val="0"/>
                        </a:spcAft>
                      </a:pPr>
                      <a:r>
                        <a:rPr lang="ja-JP" sz="2000" b="1" u="dotted" kern="100" dirty="0">
                          <a:latin typeface="+mj-ea"/>
                          <a:ea typeface="+mj-ea"/>
                          <a:cs typeface="Times New Roman"/>
                        </a:rPr>
                        <a:t>　　　　　　　　　　　　　　　　　　　　　　　　　　　　　　　　　　　　　　　　　　　　</a:t>
                      </a:r>
                      <a:endParaRPr lang="ja-JP" sz="2000" kern="100" dirty="0">
                        <a:latin typeface="+mj-ea"/>
                        <a:ea typeface="+mj-ea"/>
                        <a:cs typeface="Times New Roman"/>
                      </a:endParaRPr>
                    </a:p>
                    <a:p>
                      <a:pPr algn="just">
                        <a:spcAft>
                          <a:spcPts val="0"/>
                        </a:spcAft>
                      </a:pPr>
                      <a:r>
                        <a:rPr lang="ja-JP" sz="2000" b="1" u="dotted" kern="100" dirty="0">
                          <a:latin typeface="+mj-ea"/>
                          <a:ea typeface="+mj-ea"/>
                          <a:cs typeface="Times New Roman"/>
                        </a:rPr>
                        <a:t>△もっと伸ばせるところ：　　　　　　　　　　　　　　　　　　　　　　　　　　　　　　　　　　　　　　　　　　　</a:t>
                      </a:r>
                      <a:endParaRPr lang="ja-JP" sz="2000" kern="100" dirty="0">
                        <a:latin typeface="+mj-ea"/>
                        <a:ea typeface="+mj-ea"/>
                        <a:cs typeface="Times New Roman"/>
                      </a:endParaRPr>
                    </a:p>
                  </a:txBody>
                  <a:tcPr marL="62122" marR="62122"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5" name="角丸四角形吹き出し 4"/>
          <p:cNvSpPr/>
          <p:nvPr/>
        </p:nvSpPr>
        <p:spPr>
          <a:xfrm>
            <a:off x="303478" y="1682896"/>
            <a:ext cx="3764466" cy="1116704"/>
          </a:xfrm>
          <a:prstGeom prst="wedgeRoundRectCallout">
            <a:avLst>
              <a:gd name="adj1" fmla="val -1112"/>
              <a:gd name="adj2" fmla="val 86622"/>
              <a:gd name="adj3" fmla="val 16667"/>
            </a:avLst>
          </a:prstGeom>
          <a:solidFill>
            <a:schemeClr val="accent4">
              <a:lumMod val="60000"/>
              <a:lumOff val="40000"/>
            </a:schemeClr>
          </a:solidFill>
          <a:ln>
            <a:solidFill>
              <a:srgbClr val="00B0F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kumimoji="1" lang="ja-JP" altLang="en-US" sz="2000" dirty="0"/>
              <a:t>声・視線・ビジュアルエイドは</a:t>
            </a:r>
            <a:r>
              <a:rPr lang="ja-JP" altLang="en-US" sz="2000" dirty="0"/>
              <a:t>それぞれ５点・３点・１点で採点します</a:t>
            </a:r>
            <a:r>
              <a:rPr lang="ja-JP" altLang="en-US" dirty="0"/>
              <a:t>。○でかこみましょう！</a:t>
            </a:r>
            <a:endParaRPr kumimoji="1" lang="ja-JP" altLang="en-US" dirty="0"/>
          </a:p>
        </p:txBody>
      </p:sp>
      <p:sp>
        <p:nvSpPr>
          <p:cNvPr id="6" name="角丸四角形吹き出し 5"/>
          <p:cNvSpPr/>
          <p:nvPr/>
        </p:nvSpPr>
        <p:spPr>
          <a:xfrm>
            <a:off x="5549824" y="4266412"/>
            <a:ext cx="3096344" cy="628992"/>
          </a:xfrm>
          <a:prstGeom prst="wedgeRoundRectCallout">
            <a:avLst>
              <a:gd name="adj1" fmla="val 37872"/>
              <a:gd name="adj2" fmla="val -10656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dirty="0"/>
              <a:t>得点の合計点を書きます。</a:t>
            </a:r>
            <a:endParaRPr kumimoji="1" lang="ja-JP" altLang="en-US" sz="2000" dirty="0"/>
          </a:p>
        </p:txBody>
      </p:sp>
      <p:sp>
        <p:nvSpPr>
          <p:cNvPr id="7" name="角丸四角形吹き出し 6"/>
          <p:cNvSpPr/>
          <p:nvPr/>
        </p:nvSpPr>
        <p:spPr>
          <a:xfrm>
            <a:off x="2123728" y="5057800"/>
            <a:ext cx="4176464" cy="1571600"/>
          </a:xfrm>
          <a:prstGeom prst="wedgeRoundRectCallout">
            <a:avLst>
              <a:gd name="adj1" fmla="val -56044"/>
              <a:gd name="adj2" fmla="val -459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t>発表者が本番で２０点満点に迫れるように、よかったところと本番に向けてもっと伸ばせるところを具体的に書きましょう。</a:t>
            </a:r>
          </a:p>
        </p:txBody>
      </p:sp>
      <p:sp>
        <p:nvSpPr>
          <p:cNvPr id="11" name="角丸四角形吹き出し 4">
            <a:extLst>
              <a:ext uri="{FF2B5EF4-FFF2-40B4-BE49-F238E27FC236}">
                <a16:creationId xmlns:a16="http://schemas.microsoft.com/office/drawing/2014/main" id="{B42B0A53-9EE4-4A1F-AA43-3209E0C68DEE}"/>
              </a:ext>
            </a:extLst>
          </p:cNvPr>
          <p:cNvSpPr/>
          <p:nvPr/>
        </p:nvSpPr>
        <p:spPr>
          <a:xfrm>
            <a:off x="4355977" y="1682896"/>
            <a:ext cx="4300426" cy="1116704"/>
          </a:xfrm>
          <a:prstGeom prst="wedgeRoundRectCallout">
            <a:avLst>
              <a:gd name="adj1" fmla="val -1112"/>
              <a:gd name="adj2" fmla="val 86622"/>
              <a:gd name="adj3" fmla="val 16667"/>
            </a:avLst>
          </a:prstGeom>
          <a:solidFill>
            <a:schemeClr val="bg2">
              <a:lumMod val="50000"/>
            </a:schemeClr>
          </a:solidFill>
          <a:ln>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kumimoji="1" lang="ja-JP" altLang="en-US" dirty="0"/>
              <a:t>工夫に挙げられた項目ができている数が得点になります。</a:t>
            </a:r>
            <a:r>
              <a:rPr lang="en-US" altLang="ja-JP" kern="100" dirty="0">
                <a:latin typeface="+mj-ea"/>
                <a:cs typeface="Times New Roman"/>
              </a:rPr>
              <a:t>5</a:t>
            </a:r>
            <a:r>
              <a:rPr lang="ja-JP" altLang="en-US" kern="100" dirty="0">
                <a:latin typeface="+mj-ea"/>
                <a:cs typeface="Times New Roman"/>
              </a:rPr>
              <a:t>・</a:t>
            </a:r>
            <a:r>
              <a:rPr lang="en-US" altLang="ja-JP" kern="100" dirty="0">
                <a:latin typeface="+mj-ea"/>
                <a:cs typeface="Times New Roman"/>
              </a:rPr>
              <a:t>4</a:t>
            </a:r>
            <a:r>
              <a:rPr lang="ja-JP" altLang="en-US" kern="100" dirty="0">
                <a:latin typeface="+mj-ea"/>
                <a:cs typeface="Times New Roman"/>
              </a:rPr>
              <a:t>・</a:t>
            </a:r>
            <a:r>
              <a:rPr lang="en-US" altLang="ja-JP" kern="100" dirty="0">
                <a:latin typeface="+mj-ea"/>
                <a:cs typeface="Times New Roman"/>
              </a:rPr>
              <a:t>3</a:t>
            </a:r>
            <a:r>
              <a:rPr lang="ja-JP" altLang="en-US" kern="100" dirty="0">
                <a:latin typeface="+mj-ea"/>
                <a:cs typeface="Times New Roman"/>
              </a:rPr>
              <a:t>・</a:t>
            </a:r>
            <a:r>
              <a:rPr lang="en-US" altLang="ja-JP" kern="100" dirty="0">
                <a:latin typeface="+mj-ea"/>
                <a:cs typeface="Times New Roman"/>
              </a:rPr>
              <a:t>2</a:t>
            </a:r>
            <a:r>
              <a:rPr lang="ja-JP" altLang="en-US" kern="100" dirty="0">
                <a:latin typeface="+mj-ea"/>
                <a:cs typeface="Times New Roman"/>
              </a:rPr>
              <a:t>・</a:t>
            </a:r>
            <a:r>
              <a:rPr lang="en-US" altLang="ja-JP" kern="100" dirty="0">
                <a:latin typeface="+mj-ea"/>
                <a:cs typeface="Times New Roman"/>
              </a:rPr>
              <a:t>1</a:t>
            </a:r>
            <a:r>
              <a:rPr lang="ja-JP" altLang="en-US" kern="100" dirty="0">
                <a:latin typeface="+mj-ea"/>
                <a:cs typeface="Times New Roman"/>
              </a:rPr>
              <a:t>・</a:t>
            </a:r>
            <a:r>
              <a:rPr lang="en-US" altLang="ja-JP" kern="100" dirty="0">
                <a:latin typeface="+mj-ea"/>
                <a:cs typeface="Times New Roman"/>
              </a:rPr>
              <a:t>0</a:t>
            </a:r>
            <a:r>
              <a:rPr lang="ja-JP" altLang="en-US" kern="100" dirty="0">
                <a:latin typeface="+mj-ea"/>
                <a:cs typeface="Times New Roman"/>
              </a:rPr>
              <a:t>点で採点します。○でかこみましょう！</a:t>
            </a:r>
            <a:endParaRPr lang="ja-JP" altLang="ja-JP" kern="100" dirty="0">
              <a:latin typeface="+mj-ea"/>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ルーブリック</a:t>
            </a:r>
          </a:p>
        </p:txBody>
      </p:sp>
      <p:graphicFrame>
        <p:nvGraphicFramePr>
          <p:cNvPr id="5" name="表 4">
            <a:extLst>
              <a:ext uri="{FF2B5EF4-FFF2-40B4-BE49-F238E27FC236}">
                <a16:creationId xmlns:a16="http://schemas.microsoft.com/office/drawing/2014/main" id="{7C556521-7C5D-4173-8B88-F8941D5BB0CD}"/>
              </a:ext>
            </a:extLst>
          </p:cNvPr>
          <p:cNvGraphicFramePr>
            <a:graphicFrameLocks noGrp="1"/>
          </p:cNvGraphicFramePr>
          <p:nvPr>
            <p:extLst>
              <p:ext uri="{D42A27DB-BD31-4B8C-83A1-F6EECF244321}">
                <p14:modId xmlns:p14="http://schemas.microsoft.com/office/powerpoint/2010/main" val="3537945280"/>
              </p:ext>
            </p:extLst>
          </p:nvPr>
        </p:nvGraphicFramePr>
        <p:xfrm>
          <a:off x="251520" y="1700809"/>
          <a:ext cx="8712967" cy="4464494"/>
        </p:xfrm>
        <a:graphic>
          <a:graphicData uri="http://schemas.openxmlformats.org/drawingml/2006/table">
            <a:tbl>
              <a:tblPr/>
              <a:tblGrid>
                <a:gridCol w="516871">
                  <a:extLst>
                    <a:ext uri="{9D8B030D-6E8A-4147-A177-3AD203B41FA5}">
                      <a16:colId xmlns:a16="http://schemas.microsoft.com/office/drawing/2014/main" val="20000"/>
                    </a:ext>
                  </a:extLst>
                </a:gridCol>
                <a:gridCol w="1919806">
                  <a:extLst>
                    <a:ext uri="{9D8B030D-6E8A-4147-A177-3AD203B41FA5}">
                      <a16:colId xmlns:a16="http://schemas.microsoft.com/office/drawing/2014/main" val="20001"/>
                    </a:ext>
                  </a:extLst>
                </a:gridCol>
                <a:gridCol w="1698290">
                  <a:extLst>
                    <a:ext uri="{9D8B030D-6E8A-4147-A177-3AD203B41FA5}">
                      <a16:colId xmlns:a16="http://schemas.microsoft.com/office/drawing/2014/main" val="20002"/>
                    </a:ext>
                  </a:extLst>
                </a:gridCol>
                <a:gridCol w="1993645">
                  <a:extLst>
                    <a:ext uri="{9D8B030D-6E8A-4147-A177-3AD203B41FA5}">
                      <a16:colId xmlns:a16="http://schemas.microsoft.com/office/drawing/2014/main" val="20003"/>
                    </a:ext>
                  </a:extLst>
                </a:gridCol>
                <a:gridCol w="2584355">
                  <a:extLst>
                    <a:ext uri="{9D8B030D-6E8A-4147-A177-3AD203B41FA5}">
                      <a16:colId xmlns:a16="http://schemas.microsoft.com/office/drawing/2014/main" val="20004"/>
                    </a:ext>
                  </a:extLst>
                </a:gridCol>
              </a:tblGrid>
              <a:tr h="580541">
                <a:tc>
                  <a:txBody>
                    <a:bodyPr/>
                    <a:lstStyle/>
                    <a:p>
                      <a:pPr algn="just">
                        <a:spcAft>
                          <a:spcPts val="0"/>
                        </a:spcAft>
                      </a:pPr>
                      <a:endParaRPr lang="en-US" sz="1800" kern="100" dirty="0">
                        <a:latin typeface="ＭＳ Ｐゴシック"/>
                        <a:ea typeface="游明朝"/>
                        <a:cs typeface="ＭＳ 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①　</a:t>
                      </a:r>
                      <a:r>
                        <a:rPr lang="ja-JP" sz="2000" kern="100" dirty="0">
                          <a:latin typeface="HGPｺﾞｼｯｸE" pitchFamily="50" charset="-128"/>
                          <a:ea typeface="HGPｺﾞｼｯｸE" pitchFamily="50" charset="-128"/>
                          <a:cs typeface="ＭＳ ゴシック"/>
                        </a:rPr>
                        <a:t>声</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②　視線</a:t>
                      </a:r>
                      <a:endParaRPr lang="en-US" altLang="ja-JP" sz="2000" kern="100" dirty="0">
                        <a:latin typeface="HGPｺﾞｼｯｸE" pitchFamily="50" charset="-128"/>
                        <a:ea typeface="HGPｺﾞｼｯｸE" pitchFamily="50" charset="-128"/>
                        <a:cs typeface="ＭＳ ゴシック"/>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800" kern="100" dirty="0">
                          <a:latin typeface="+mj-ea"/>
                          <a:ea typeface="+mj-ea"/>
                          <a:cs typeface="ＭＳ ゴシック"/>
                        </a:rPr>
                        <a:t>③　</a:t>
                      </a:r>
                      <a:r>
                        <a:rPr lang="ja-JP" altLang="en-US" sz="1600" kern="100" dirty="0">
                          <a:latin typeface="+mj-ea"/>
                          <a:ea typeface="+mj-ea"/>
                          <a:cs typeface="ＭＳ ゴシック"/>
                        </a:rPr>
                        <a:t>ビジュアルエイド</a:t>
                      </a:r>
                      <a:endParaRPr lang="ja-JP" sz="16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Times New Roman"/>
                        </a:rPr>
                        <a:t>工夫</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94651">
                <a:tc>
                  <a:txBody>
                    <a:bodyPr/>
                    <a:lstStyle/>
                    <a:p>
                      <a:pPr algn="ctr">
                        <a:spcAft>
                          <a:spcPts val="0"/>
                        </a:spcAft>
                      </a:pPr>
                      <a:r>
                        <a:rPr lang="en-US" sz="2000" kern="100" dirty="0">
                          <a:latin typeface="+mj-ea"/>
                          <a:ea typeface="+mj-ea"/>
                          <a:cs typeface="ＭＳ ゴシック"/>
                        </a:rPr>
                        <a:t>A</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５点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相手に聞き取りやすいようにはっきりと大きな声で発表している。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ビデオカメラを見ながら発表している。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話に合わせてタイミングよく写真やジェスチャーを使っている。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spcAft>
                          <a:spcPts val="0"/>
                        </a:spcAft>
                      </a:pPr>
                      <a:r>
                        <a:rPr lang="ja-JP" altLang="en-US" sz="1600" kern="100" dirty="0">
                          <a:latin typeface="+mj-ea"/>
                          <a:ea typeface="+mj-ea"/>
                          <a:cs typeface="Times New Roman"/>
                        </a:rPr>
                        <a:t>□　聞き取りやすいスピード</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で発表している。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効果的な間を取って</a:t>
                      </a:r>
                      <a:r>
                        <a:rPr lang="ja-JP" altLang="en-US" sz="1600" kern="100" dirty="0" err="1">
                          <a:latin typeface="+mj-ea"/>
                          <a:ea typeface="+mj-ea"/>
                          <a:cs typeface="Times New Roman"/>
                        </a:rPr>
                        <a:t>い</a:t>
                      </a:r>
                      <a:r>
                        <a:rPr lang="ja-JP" altLang="en-US" sz="1600" kern="100" dirty="0">
                          <a:latin typeface="+mj-ea"/>
                          <a:ea typeface="+mj-ea"/>
                          <a:cs typeface="Times New Roman"/>
                        </a:rPr>
                        <a:t>　</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表情が豊かである。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ビジュアルエイドをさし</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示しながら発表している。</a:t>
                      </a:r>
                      <a:endParaRPr lang="en-US" altLang="ja-JP" sz="1600" kern="100" dirty="0">
                        <a:latin typeface="+mj-ea"/>
                        <a:ea typeface="+mj-ea"/>
                        <a:cs typeface="Times New Roman"/>
                      </a:endParaRPr>
                    </a:p>
                    <a:p>
                      <a:pPr algn="l">
                        <a:spcAft>
                          <a:spcPts val="0"/>
                        </a:spcAft>
                      </a:pP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伝えたい部分をゆっくり</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言ったり２回繰り返したりし</a:t>
                      </a:r>
                      <a:endParaRPr lang="en-US" altLang="ja-JP" sz="1600" kern="100" dirty="0">
                        <a:latin typeface="+mj-ea"/>
                        <a:ea typeface="+mj-ea"/>
                        <a:cs typeface="Times New Roman"/>
                      </a:endParaRPr>
                    </a:p>
                    <a:p>
                      <a:pPr algn="l">
                        <a:spcAft>
                          <a:spcPts val="0"/>
                        </a:spcAft>
                      </a:pPr>
                      <a:r>
                        <a:rPr lang="ja-JP" altLang="en-US" sz="1600" kern="100" dirty="0">
                          <a:latin typeface="+mj-ea"/>
                          <a:ea typeface="+mj-ea"/>
                          <a:cs typeface="Times New Roman"/>
                        </a:rPr>
                        <a:t>　ている。</a:t>
                      </a:r>
                      <a:endParaRPr lang="ja-JP" sz="16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94651">
                <a:tc>
                  <a:txBody>
                    <a:bodyPr/>
                    <a:lstStyle/>
                    <a:p>
                      <a:pPr algn="ctr">
                        <a:spcAft>
                          <a:spcPts val="0"/>
                        </a:spcAft>
                      </a:pPr>
                      <a:r>
                        <a:rPr lang="en-US" sz="2000" kern="100" dirty="0">
                          <a:latin typeface="+mj-ea"/>
                          <a:ea typeface="+mj-ea"/>
                          <a:cs typeface="ＭＳ ゴシック"/>
                        </a:rPr>
                        <a:t>B</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３点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時々聞き取りにくい声で発表している。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時々原稿に目を落としながら発表している。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94651">
                <a:tc>
                  <a:txBody>
                    <a:bodyPr/>
                    <a:lstStyle/>
                    <a:p>
                      <a:pPr algn="ctr">
                        <a:spcAft>
                          <a:spcPts val="0"/>
                        </a:spcAft>
                      </a:pPr>
                      <a:r>
                        <a:rPr lang="en-US" sz="2000" kern="100" dirty="0">
                          <a:latin typeface="+mj-ea"/>
                          <a:ea typeface="+mj-ea"/>
                          <a:cs typeface="ＭＳ ゴシック"/>
                        </a:rPr>
                        <a:t>C</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１点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原稿を読んでいる。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写真やジェスチャーを使っていない。</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3152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発表練習メニュー</a:t>
            </a:r>
          </a:p>
        </p:txBody>
      </p:sp>
      <p:sp>
        <p:nvSpPr>
          <p:cNvPr id="3" name="コンテンツ プレースホルダ 2"/>
          <p:cNvSpPr>
            <a:spLocks noGrp="1"/>
          </p:cNvSpPr>
          <p:nvPr>
            <p:ph sz="quarter" idx="1"/>
          </p:nvPr>
        </p:nvSpPr>
        <p:spPr>
          <a:xfrm>
            <a:off x="467544" y="1916832"/>
            <a:ext cx="6624736" cy="4392488"/>
          </a:xfrm>
        </p:spPr>
        <p:txBody>
          <a:bodyPr>
            <a:noAutofit/>
          </a:bodyPr>
          <a:lstStyle/>
          <a:p>
            <a:pPr marL="514350" indent="-514350">
              <a:buNone/>
            </a:pPr>
            <a:r>
              <a:rPr lang="ja-JP" altLang="en-US" sz="3600" dirty="0">
                <a:solidFill>
                  <a:schemeClr val="accent2"/>
                </a:solidFill>
              </a:rPr>
              <a:t>１</a:t>
            </a:r>
            <a:r>
              <a:rPr lang="ja-JP" altLang="en-US" sz="3600" dirty="0"/>
              <a:t>　原稿を３回読む。</a:t>
            </a:r>
            <a:r>
              <a:rPr kumimoji="1" lang="en-US" altLang="ja-JP" sz="3600" dirty="0"/>
              <a:t> </a:t>
            </a:r>
          </a:p>
          <a:p>
            <a:pPr marL="514350" indent="-514350">
              <a:buNone/>
            </a:pPr>
            <a:r>
              <a:rPr lang="ja-JP" altLang="en-US" sz="3600" dirty="0">
                <a:solidFill>
                  <a:schemeClr val="accent2"/>
                </a:solidFill>
              </a:rPr>
              <a:t>２</a:t>
            </a:r>
            <a:r>
              <a:rPr lang="ja-JP" altLang="en-US" sz="3600" dirty="0"/>
              <a:t>　</a:t>
            </a:r>
            <a:r>
              <a:rPr lang="en-US" altLang="ja-JP" sz="3600" dirty="0"/>
              <a:t>Read and look-up</a:t>
            </a:r>
            <a:r>
              <a:rPr lang="ja-JP" altLang="en-US" sz="3600" dirty="0"/>
              <a:t>で３回読む。</a:t>
            </a:r>
            <a:endParaRPr lang="en-US" altLang="ja-JP" sz="3600" dirty="0"/>
          </a:p>
          <a:p>
            <a:pPr marL="514350" indent="-514350">
              <a:buNone/>
            </a:pPr>
            <a:r>
              <a:rPr lang="ja-JP" altLang="en-US" sz="3600" dirty="0">
                <a:solidFill>
                  <a:schemeClr val="accent2"/>
                </a:solidFill>
              </a:rPr>
              <a:t>３</a:t>
            </a:r>
            <a:r>
              <a:rPr lang="ja-JP" altLang="en-US" sz="3600" dirty="0"/>
              <a:t>　カメラを見ながら３回練習する。</a:t>
            </a:r>
            <a:endParaRPr lang="en-US" altLang="ja-JP" sz="3600" dirty="0"/>
          </a:p>
          <a:p>
            <a:pPr marL="514350" indent="-514350">
              <a:buNone/>
            </a:pPr>
            <a:r>
              <a:rPr lang="ja-JP" altLang="en-US" sz="3600" dirty="0">
                <a:solidFill>
                  <a:schemeClr val="accent2"/>
                </a:solidFill>
              </a:rPr>
              <a:t>４</a:t>
            </a:r>
            <a:r>
              <a:rPr lang="ja-JP" altLang="en-US" sz="3600" dirty="0"/>
              <a:t>　ビジュアルエイドを用いながら</a:t>
            </a:r>
            <a:endParaRPr lang="en-US" altLang="ja-JP" sz="3600" dirty="0"/>
          </a:p>
          <a:p>
            <a:pPr marL="742950" indent="-742950">
              <a:buNone/>
            </a:pPr>
            <a:r>
              <a:rPr lang="ja-JP" altLang="en-US" sz="3600" dirty="0"/>
              <a:t>　 ３回練習する。（視線はカメラ）</a:t>
            </a:r>
            <a:endParaRPr lang="en-US" altLang="ja-JP" sz="3600" dirty="0"/>
          </a:p>
          <a:p>
            <a:pPr marL="514350" indent="-514350">
              <a:buNone/>
            </a:pPr>
            <a:r>
              <a:rPr lang="ja-JP" altLang="en-US" sz="3600" dirty="0">
                <a:solidFill>
                  <a:schemeClr val="accent2"/>
                </a:solidFill>
              </a:rPr>
              <a:t>５　</a:t>
            </a:r>
            <a:r>
              <a:rPr lang="ja-JP" altLang="en-US" sz="3600" dirty="0"/>
              <a:t>工夫の項目を取り入れて３回練習する。（視線はカメラ）　</a:t>
            </a:r>
            <a:endParaRPr lang="en-US" altLang="ja-JP" sz="3600" dirty="0"/>
          </a:p>
        </p:txBody>
      </p:sp>
      <p:sp>
        <p:nvSpPr>
          <p:cNvPr id="4" name="ホームベース 3"/>
          <p:cNvSpPr/>
          <p:nvPr/>
        </p:nvSpPr>
        <p:spPr>
          <a:xfrm flipH="1">
            <a:off x="7092280" y="1988840"/>
            <a:ext cx="18722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発音確認</a:t>
            </a:r>
          </a:p>
        </p:txBody>
      </p:sp>
      <p:sp>
        <p:nvSpPr>
          <p:cNvPr id="6" name="ホームベース 5"/>
          <p:cNvSpPr/>
          <p:nvPr/>
        </p:nvSpPr>
        <p:spPr>
          <a:xfrm flipH="1">
            <a:off x="7092280" y="3356992"/>
            <a:ext cx="18722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effectLst>
                  <a:outerShdw blurRad="38100" dist="38100" dir="2700000" algn="tl">
                    <a:srgbClr val="000000">
                      <a:alpha val="43137"/>
                    </a:srgbClr>
                  </a:outerShdw>
                </a:effectLst>
              </a:rPr>
              <a:t>視線</a:t>
            </a:r>
          </a:p>
        </p:txBody>
      </p:sp>
      <p:sp>
        <p:nvSpPr>
          <p:cNvPr id="7" name="ホームベース 6"/>
          <p:cNvSpPr/>
          <p:nvPr/>
        </p:nvSpPr>
        <p:spPr>
          <a:xfrm flipH="1">
            <a:off x="7020272" y="4191410"/>
            <a:ext cx="1944216" cy="533733"/>
          </a:xfrm>
          <a:prstGeom prst="homePlate">
            <a:avLst>
              <a:gd name="adj" fmla="val 388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b="1" dirty="0"/>
              <a:t>ビジュアルエイド</a:t>
            </a:r>
            <a:endParaRPr kumimoji="1" lang="en-US" altLang="ja-JP" b="1" dirty="0"/>
          </a:p>
        </p:txBody>
      </p:sp>
      <p:sp>
        <p:nvSpPr>
          <p:cNvPr id="8" name="ホームベース 7"/>
          <p:cNvSpPr/>
          <p:nvPr/>
        </p:nvSpPr>
        <p:spPr>
          <a:xfrm flipH="1">
            <a:off x="7164288" y="5256575"/>
            <a:ext cx="180020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effectLst>
                  <a:outerShdw blurRad="38100" dist="38100" dir="2700000" algn="tl">
                    <a:srgbClr val="000000">
                      <a:alpha val="43137"/>
                    </a:srgbClr>
                  </a:outerShdw>
                </a:effectLst>
              </a:rPr>
              <a:t>工夫</a:t>
            </a:r>
          </a:p>
        </p:txBody>
      </p:sp>
      <p:sp>
        <p:nvSpPr>
          <p:cNvPr id="10" name="矢印: 下 9">
            <a:extLst>
              <a:ext uri="{FF2B5EF4-FFF2-40B4-BE49-F238E27FC236}">
                <a16:creationId xmlns:a16="http://schemas.microsoft.com/office/drawing/2014/main" id="{22E60718-8032-45B1-A303-FD75798D7120}"/>
              </a:ext>
            </a:extLst>
          </p:cNvPr>
          <p:cNvSpPr/>
          <p:nvPr/>
        </p:nvSpPr>
        <p:spPr>
          <a:xfrm>
            <a:off x="7822072" y="2599895"/>
            <a:ext cx="484632" cy="653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744660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231</TotalTime>
  <Words>434</Words>
  <Application>Microsoft Office PowerPoint</Application>
  <PresentationFormat>画面に合わせる (4:3)</PresentationFormat>
  <Paragraphs>157</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HGPｺﾞｼｯｸE</vt:lpstr>
      <vt:lpstr>ＭＳ Ｐゴシック</vt:lpstr>
      <vt:lpstr>ＭＳ ゴシック</vt:lpstr>
      <vt:lpstr>游明朝</vt:lpstr>
      <vt:lpstr>Times New Roman</vt:lpstr>
      <vt:lpstr>Tw Cen MT</vt:lpstr>
      <vt:lpstr>Wingdings</vt:lpstr>
      <vt:lpstr>Wingdings 2</vt:lpstr>
      <vt:lpstr>デザート</vt:lpstr>
      <vt:lpstr>ルーブリックを確認しよう！</vt:lpstr>
      <vt:lpstr>目指すレベルを○でかこもう！</vt:lpstr>
      <vt:lpstr>発表練習メニュー</vt:lpstr>
      <vt:lpstr>撮影リハーサルの手順</vt:lpstr>
      <vt:lpstr>撮影リハーサル評価シートの書き方</vt:lpstr>
      <vt:lpstr>ルーブリック</vt:lpstr>
      <vt:lpstr>発表練習メニュー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2019-05-20T12:34:53Z</dcterms:created>
  <dcterms:modified xsi:type="dcterms:W3CDTF">2019-09-24T02:13:05Z</dcterms:modified>
</cp:coreProperties>
</file>