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261" r:id="rId3"/>
    <p:sldId id="285" r:id="rId4"/>
    <p:sldId id="266" r:id="rId5"/>
    <p:sldId id="282" r:id="rId6"/>
    <p:sldId id="269" r:id="rId7"/>
    <p:sldId id="283" r:id="rId8"/>
    <p:sldId id="284" r:id="rId9"/>
    <p:sldId id="278" r:id="rId10"/>
    <p:sldId id="267" r:id="rId11"/>
    <p:sldId id="272" r:id="rId12"/>
    <p:sldId id="271" r:id="rId13"/>
    <p:sldId id="270" r:id="rId14"/>
    <p:sldId id="286" r:id="rId15"/>
    <p:sldId id="273" r:id="rId16"/>
    <p:sldId id="275" r:id="rId17"/>
    <p:sldId id="287" r:id="rId18"/>
    <p:sldId id="276" r:id="rId19"/>
    <p:sldId id="277" r:id="rId20"/>
  </p:sldIdLst>
  <p:sldSz cx="12192000" cy="6858000"/>
  <p:notesSz cx="9906000" cy="6784975"/>
  <p:embeddedFontLst>
    <p:embeddedFont>
      <p:font typeface="UD デジタル 教科書体 NK-B" panose="02020700000000000000" pitchFamily="18" charset="-128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游ゴシック" panose="020B0400000000000000" pitchFamily="50" charset="-128"/>
      <p:regular r:id="rId28"/>
      <p:bold r:id="rId29"/>
    </p:embeddedFont>
  </p:embeddedFontLst>
  <p:custShowLst>
    <p:custShow name="目" id="0">
      <p:sldLst>
        <p:sld r:id="rId7"/>
      </p:sldLst>
    </p:custShow>
    <p:custShow name="視覚についての疑似体験" id="1">
      <p:sldLst>
        <p:sld r:id="rId7"/>
        <p:sld r:id="rId5"/>
      </p:sldLst>
    </p:custShow>
    <p:custShow name="触覚についての疑似体験" id="2">
      <p:sldLst>
        <p:sld r:id="rId11"/>
      </p:sldLst>
    </p:custShow>
    <p:custShow name="聴覚についての疑似体験" id="3">
      <p:sldLst>
        <p:sld r:id="rId12"/>
        <p:sld r:id="rId13"/>
      </p:sldLst>
    </p:custShow>
    <p:custShow name="介助体験" id="4">
      <p:sldLst>
        <p:sld r:id="rId16"/>
        <p:sld r:id="rId17"/>
        <p:sld r:id="rId13"/>
      </p:sldLst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99"/>
    <a:srgbClr val="66FF6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92600" cy="340427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11107" y="1"/>
            <a:ext cx="4292600" cy="340427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>
              <a:defRPr sz="1200"/>
            </a:lvl1pPr>
          </a:lstStyle>
          <a:p>
            <a:fld id="{D1D7E85D-3413-4CFD-89F0-50B88F753707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44549"/>
            <a:ext cx="4292600" cy="340427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11107" y="6444549"/>
            <a:ext cx="4292600" cy="340427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>
              <a:defRPr sz="1200"/>
            </a:lvl1pPr>
          </a:lstStyle>
          <a:p>
            <a:fld id="{15CDB794-1645-40F4-B519-7E50B944EA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478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864" cy="340820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11555" y="0"/>
            <a:ext cx="4292863" cy="340820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>
              <a:defRPr sz="1200"/>
            </a:lvl1pPr>
          </a:lstStyle>
          <a:p>
            <a:fld id="{182E86E6-5B18-4F3F-8B42-EB7F17330E62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7825" y="847725"/>
            <a:ext cx="4071938" cy="2290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8" tIns="45409" rIns="90818" bIns="454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1391" y="3265270"/>
            <a:ext cx="7924800" cy="2671583"/>
          </a:xfrm>
          <a:prstGeom prst="rect">
            <a:avLst/>
          </a:prstGeom>
        </p:spPr>
        <p:txBody>
          <a:bodyPr vert="horz" lIns="90818" tIns="45409" rIns="90818" bIns="4540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44157"/>
            <a:ext cx="4292864" cy="340819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11555" y="6444157"/>
            <a:ext cx="4292863" cy="340819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>
              <a:defRPr sz="1200"/>
            </a:lvl1pPr>
          </a:lstStyle>
          <a:p>
            <a:fld id="{0C258613-0E39-4F1D-9029-BD820FADF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9D38-C94D-4B57-918D-7A2FF18B9C20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B8E-E511-4787-B015-60441B3D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04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9D38-C94D-4B57-918D-7A2FF18B9C20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B8E-E511-4787-B015-60441B3D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68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9D38-C94D-4B57-918D-7A2FF18B9C20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B8E-E511-4787-B015-60441B3D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22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9D38-C94D-4B57-918D-7A2FF18B9C20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B8E-E511-4787-B015-60441B3D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10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9D38-C94D-4B57-918D-7A2FF18B9C20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B8E-E511-4787-B015-60441B3D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5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9D38-C94D-4B57-918D-7A2FF18B9C20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B8E-E511-4787-B015-60441B3D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61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9D38-C94D-4B57-918D-7A2FF18B9C20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B8E-E511-4787-B015-60441B3D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92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9D38-C94D-4B57-918D-7A2FF18B9C20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B8E-E511-4787-B015-60441B3D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89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9D38-C94D-4B57-918D-7A2FF18B9C20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B8E-E511-4787-B015-60441B3D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23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9D38-C94D-4B57-918D-7A2FF18B9C20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B8E-E511-4787-B015-60441B3D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58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9D38-C94D-4B57-918D-7A2FF18B9C20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B8E-E511-4787-B015-60441B3D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82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9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257300"/>
            <a:ext cx="10515600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99D38-C94D-4B57-918D-7A2FF18B9C20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BBB8E-E511-4787-B015-60441B3D39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28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375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～前時のプリントより～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825500"/>
            <a:ext cx="10515600" cy="58547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高齢者の特徴が分かった。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老化には個人差があると分かった。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私達が当たり前に行っていることが、高齢者になると難しく感じるのだと思った。</a:t>
            </a:r>
            <a:endParaRPr lang="en-US" altLang="ja-JP" sz="3600" dirty="0" smtClean="0"/>
          </a:p>
          <a:p>
            <a:r>
              <a:rPr kumimoji="1" lang="ja-JP" altLang="en-US" sz="3600" dirty="0"/>
              <a:t>自分</a:t>
            </a:r>
            <a:r>
              <a:rPr kumimoji="1" lang="ja-JP" altLang="en-US" sz="3600" dirty="0" smtClean="0"/>
              <a:t>の住む地域の行事が以外と多く、参加できていないと思った。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高齢者に興味なかったけれど、関わりをもちたいと思った。</a:t>
            </a:r>
            <a:endParaRPr lang="en-US" altLang="ja-JP" sz="3600" dirty="0" smtClean="0"/>
          </a:p>
          <a:p>
            <a:r>
              <a:rPr lang="ja-JP" altLang="en-US" sz="3600" dirty="0" smtClean="0"/>
              <a:t>つながりの大切さは分かるけど、どうやってつながりを作るのかが疑問だ。</a:t>
            </a:r>
            <a:endParaRPr kumimoji="1" lang="ja-JP" altLang="en-US" sz="36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8153400" y="2590800"/>
            <a:ext cx="2984500" cy="12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7076090" y="4851400"/>
            <a:ext cx="1217010" cy="113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1147818" y="3141716"/>
            <a:ext cx="2293882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9419459" y="5956300"/>
            <a:ext cx="1604141" cy="87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3441700" y="3739710"/>
            <a:ext cx="2247900" cy="131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838200" y="875204"/>
            <a:ext cx="7137400" cy="11567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8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２．「触覚」についての疑似体験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28715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838200" y="2655575"/>
            <a:ext cx="10515600" cy="1025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dirty="0" smtClean="0"/>
              <a:t>①両手に軍手を</a:t>
            </a:r>
            <a:r>
              <a:rPr lang="en-US" altLang="ja-JP" sz="4800" dirty="0" smtClean="0"/>
              <a:t>2</a:t>
            </a:r>
            <a:r>
              <a:rPr lang="ja-JP" altLang="en-US" sz="4800" dirty="0" smtClean="0"/>
              <a:t>枚重ねてつけます。</a:t>
            </a:r>
            <a:endParaRPr lang="ja-JP" altLang="en-US" sz="4800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838200" y="4141295"/>
            <a:ext cx="10515600" cy="195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dirty="0"/>
              <a:t>②</a:t>
            </a:r>
            <a:r>
              <a:rPr lang="ja-JP" altLang="en-US" sz="4800" dirty="0" smtClean="0"/>
              <a:t>筆箱から筆記用具を取り出し、自分の　　</a:t>
            </a:r>
            <a:endParaRPr lang="en-US" altLang="ja-JP" sz="4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ja-JP" altLang="en-US" sz="4800" dirty="0" smtClean="0"/>
              <a:t>名前をワークシートに書きます。</a:t>
            </a:r>
            <a:endParaRPr lang="ja-JP" altLang="en-US" sz="4800" dirty="0"/>
          </a:p>
        </p:txBody>
      </p:sp>
      <p:pic>
        <p:nvPicPr>
          <p:cNvPr id="3" name="図 2" descr="Clipart - Hand op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158" y="257993"/>
            <a:ext cx="2034328" cy="21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３．「聴覚」についての疑似体験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28715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838200" y="1349656"/>
            <a:ext cx="10515600" cy="1497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dirty="0"/>
              <a:t>①</a:t>
            </a:r>
            <a:r>
              <a:rPr lang="ja-JP" altLang="en-US" sz="4800" dirty="0" smtClean="0"/>
              <a:t>音声データを聞く。何を言っているの　</a:t>
            </a:r>
            <a:endParaRPr lang="en-US" altLang="ja-JP" sz="4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dirty="0" smtClean="0"/>
              <a:t>　</a:t>
            </a:r>
            <a:r>
              <a:rPr lang="ja-JP" altLang="en-US" sz="4800" dirty="0" err="1" smtClean="0"/>
              <a:t>か</a:t>
            </a:r>
            <a:r>
              <a:rPr lang="ja-JP" altLang="en-US" sz="4800" dirty="0" smtClean="0"/>
              <a:t>聞き取ろう。</a:t>
            </a:r>
            <a:endParaRPr lang="ja-JP" altLang="en-US" sz="4800" dirty="0"/>
          </a:p>
        </p:txBody>
      </p:sp>
      <p:pic>
        <p:nvPicPr>
          <p:cNvPr id="3" name="001_180912_0527V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96" end="1162.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9914" y="4445023"/>
            <a:ext cx="609600" cy="609600"/>
          </a:xfrm>
          <a:prstGeom prst="rect">
            <a:avLst/>
          </a:prstGeom>
        </p:spPr>
      </p:pic>
      <p:pic>
        <p:nvPicPr>
          <p:cNvPr id="4" name="002_180912_0527V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334" end="16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8544" y="4705224"/>
            <a:ext cx="609600" cy="609600"/>
          </a:xfrm>
          <a:prstGeom prst="rect">
            <a:avLst/>
          </a:prstGeom>
        </p:spPr>
      </p:pic>
      <p:pic>
        <p:nvPicPr>
          <p:cNvPr id="6" name="耳" descr="幼稚園児のイラスト・絵カード:人の身体のイラスト - livedoor Blog ...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65" y="3166875"/>
            <a:ext cx="2145918" cy="2556296"/>
          </a:xfrm>
          <a:prstGeom prst="rect">
            <a:avLst/>
          </a:prstGeom>
        </p:spPr>
      </p:pic>
      <p:pic>
        <p:nvPicPr>
          <p:cNvPr id="11" name="耳２" descr="幼稚園児のイラスト・絵カード:人の身体のイラスト - livedoor Blog ...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3041562"/>
            <a:ext cx="2203895" cy="262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5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5114471" y="3302000"/>
            <a:ext cx="6299201" cy="3200926"/>
            <a:chOff x="3033484" y="754744"/>
            <a:chExt cx="6299201" cy="4532611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484" y="947596"/>
              <a:ext cx="6299201" cy="4339759"/>
            </a:xfrm>
            <a:prstGeom prst="rect">
              <a:avLst/>
            </a:prstGeom>
          </p:spPr>
        </p:pic>
        <p:sp>
          <p:nvSpPr>
            <p:cNvPr id="4" name="楕円 3"/>
            <p:cNvSpPr/>
            <p:nvPr/>
          </p:nvSpPr>
          <p:spPr>
            <a:xfrm>
              <a:off x="5312230" y="754744"/>
              <a:ext cx="3585028" cy="1146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533401" y="402990"/>
            <a:ext cx="11658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ワークシートの⑤の欄に</a:t>
            </a:r>
            <a:endParaRPr kumimoji="1" lang="en-US" altLang="ja-JP" sz="6000" u="sng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</a:t>
            </a:r>
            <a:r>
              <a:rPr kumimoji="1" lang="ja-JP" altLang="en-US" sz="60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気付きを記入しましょう</a:t>
            </a:r>
            <a:endParaRPr kumimoji="1" lang="ja-JP" altLang="en-US" sz="60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79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295401" y="495301"/>
            <a:ext cx="7708899" cy="1079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立ち上がり、歩行の介助体験</a:t>
            </a:r>
            <a:endParaRPr kumimoji="1" lang="ja-JP" altLang="en-US" sz="48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95401" y="1892300"/>
            <a:ext cx="9690099" cy="1714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8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介助とは、そばに付き添って動作などを手助けすること</a:t>
            </a:r>
            <a:endParaRPr kumimoji="1" lang="ja-JP" altLang="en-US" sz="48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95401" y="4038600"/>
            <a:ext cx="10198099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必要</a:t>
            </a:r>
            <a:r>
              <a:rPr lang="ja-JP" altLang="en-US" sz="54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なこと、声掛けなど</a:t>
            </a:r>
            <a:r>
              <a:rPr lang="ja-JP" altLang="en-US" sz="5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を考えながら介助体験に取り組もう！</a:t>
            </a:r>
            <a:endParaRPr kumimoji="1" lang="ja-JP" altLang="en-US" sz="5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9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69902" y="381000"/>
            <a:ext cx="3124200" cy="7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介助する側</a:t>
            </a:r>
            <a:endParaRPr kumimoji="1" lang="ja-JP" altLang="en-US" sz="4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77901" y="1155700"/>
            <a:ext cx="10782299" cy="18415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54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大切なこと、必要なこと、声掛けなど</a:t>
            </a:r>
            <a:r>
              <a:rPr lang="ja-JP" altLang="en-US" sz="5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を考えながら介助しましょう。</a:t>
            </a:r>
            <a:endParaRPr kumimoji="1" lang="ja-JP" altLang="en-US" sz="5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9901" y="3384550"/>
            <a:ext cx="3124200" cy="7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介助される側</a:t>
            </a:r>
            <a:endParaRPr kumimoji="1" lang="ja-JP" altLang="en-US" sz="4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77900" y="4159250"/>
            <a:ext cx="10782299" cy="253365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54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高齢者の気持ちを想像しながら</a:t>
            </a:r>
            <a:r>
              <a:rPr lang="ja-JP" altLang="en-US" sz="5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、椅子から立ち上がったり、歩いたりしましょう。</a:t>
            </a:r>
            <a:endParaRPr kumimoji="1" lang="ja-JP" altLang="en-US" sz="5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1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88477" cy="769711"/>
          </a:xfrm>
        </p:spPr>
        <p:txBody>
          <a:bodyPr/>
          <a:lstStyle/>
          <a:p>
            <a:r>
              <a:rPr lang="ja-JP" altLang="en-US" dirty="0"/>
              <a:t>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32485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介助する側と介助される側の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両方</a:t>
            </a:r>
            <a:r>
              <a:rPr kumimoji="1" lang="ja-JP" altLang="en-US" sz="4000" dirty="0" smtClean="0"/>
              <a:t>を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lang="ja-JP" altLang="en-US" sz="4000" dirty="0">
                <a:solidFill>
                  <a:srgbClr val="FF0000"/>
                </a:solidFill>
              </a:rPr>
              <a:t>　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体験</a:t>
            </a:r>
            <a:r>
              <a:rPr kumimoji="1" lang="ja-JP" altLang="en-US" sz="4000" dirty="0" smtClean="0"/>
              <a:t>する。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 smtClean="0"/>
              <a:t>・介助される側は両ひざにサポーター、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kumimoji="1" lang="ja-JP" altLang="en-US" sz="4000" dirty="0" smtClean="0"/>
              <a:t>片足に３個おもりをつける。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46" y="233735"/>
            <a:ext cx="2268414" cy="6227018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9864969" y="4659922"/>
            <a:ext cx="647701" cy="457200"/>
          </a:xfrm>
          <a:prstGeom prst="ellipse">
            <a:avLst/>
          </a:prstGeom>
          <a:solidFill>
            <a:srgbClr val="5B9BD5">
              <a:alpha val="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9941169" y="5581525"/>
            <a:ext cx="718039" cy="541522"/>
          </a:xfrm>
          <a:prstGeom prst="ellipse">
            <a:avLst/>
          </a:prstGeom>
          <a:solidFill>
            <a:srgbClr val="5B9BD5">
              <a:alpha val="0"/>
            </a:srgb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13844" y="3952586"/>
            <a:ext cx="6242538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黒のサポーター１個ずつ</a:t>
            </a:r>
            <a:endParaRPr kumimoji="1" lang="ja-JP" altLang="en-US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87007" y="5263542"/>
            <a:ext cx="3956537" cy="76944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青のおもり３個</a:t>
            </a:r>
            <a:endParaRPr kumimoji="1" lang="ja-JP" altLang="en-US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12" name="直線矢印コネクタ 11"/>
          <p:cNvCxnSpPr>
            <a:endCxn id="5" idx="2"/>
          </p:cNvCxnSpPr>
          <p:nvPr/>
        </p:nvCxnSpPr>
        <p:spPr>
          <a:xfrm>
            <a:off x="8145830" y="4546821"/>
            <a:ext cx="1719139" cy="3417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8176846" y="5648263"/>
            <a:ext cx="1688123" cy="2040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/>
          <p:cNvSpPr/>
          <p:nvPr/>
        </p:nvSpPr>
        <p:spPr>
          <a:xfrm>
            <a:off x="10571284" y="4659922"/>
            <a:ext cx="647701" cy="457200"/>
          </a:xfrm>
          <a:prstGeom prst="ellipse">
            <a:avLst/>
          </a:prstGeom>
          <a:solidFill>
            <a:srgbClr val="5B9BD5">
              <a:alpha val="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>
            <a:endCxn id="20" idx="1"/>
          </p:cNvCxnSpPr>
          <p:nvPr/>
        </p:nvCxnSpPr>
        <p:spPr>
          <a:xfrm>
            <a:off x="8176846" y="4546821"/>
            <a:ext cx="2489292" cy="1800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5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移動</a:t>
            </a:r>
            <a:r>
              <a:rPr kumimoji="1" lang="ja-JP" altLang="en-US" dirty="0" smtClean="0"/>
              <a:t>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7385" y="1138777"/>
            <a:ext cx="10831238" cy="2602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 smtClean="0"/>
              <a:t>①椅子に座った状態からスタートする。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 smtClean="0"/>
              <a:t>②立ち上がって移動する。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 smtClean="0"/>
              <a:t>③他の班の椅子に</a:t>
            </a:r>
            <a:r>
              <a:rPr kumimoji="1" lang="en-US" altLang="ja-JP" sz="4000" dirty="0" smtClean="0"/>
              <a:t>1</a:t>
            </a:r>
            <a:r>
              <a:rPr kumimoji="1" lang="ja-JP" altLang="en-US" sz="4000" dirty="0" smtClean="0"/>
              <a:t>回腰掛けて、また立ち上がる。④自分の席に戻って椅子に座る。</a:t>
            </a:r>
            <a:endParaRPr kumimoji="1" lang="en-US" altLang="ja-JP" sz="4000" dirty="0" smtClean="0"/>
          </a:p>
        </p:txBody>
      </p:sp>
      <p:sp>
        <p:nvSpPr>
          <p:cNvPr id="10" name="正方形/長方形 9"/>
          <p:cNvSpPr/>
          <p:nvPr/>
        </p:nvSpPr>
        <p:spPr>
          <a:xfrm rot="5400000">
            <a:off x="4193597" y="3966267"/>
            <a:ext cx="808892" cy="395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 rot="5400000">
            <a:off x="5044304" y="3953600"/>
            <a:ext cx="808892" cy="395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 rot="5400000">
            <a:off x="5866385" y="3953600"/>
            <a:ext cx="808892" cy="395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 rot="5400000">
            <a:off x="4165073" y="4964087"/>
            <a:ext cx="808892" cy="395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 rot="5400000">
            <a:off x="5044304" y="4964087"/>
            <a:ext cx="808892" cy="395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 rot="5400000">
            <a:off x="5866385" y="4964087"/>
            <a:ext cx="808892" cy="395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 rot="5400000">
            <a:off x="4165073" y="5922449"/>
            <a:ext cx="808892" cy="395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 rot="5400000">
            <a:off x="5044304" y="5922449"/>
            <a:ext cx="808892" cy="395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 rot="5400000">
            <a:off x="5866385" y="5922449"/>
            <a:ext cx="808892" cy="395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6573794" y="3741251"/>
            <a:ext cx="401303" cy="405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楕円 10"/>
          <p:cNvSpPr/>
          <p:nvPr/>
        </p:nvSpPr>
        <p:spPr>
          <a:xfrm>
            <a:off x="3874529" y="5715830"/>
            <a:ext cx="401303" cy="4058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コネクタ 6"/>
          <p:cNvCxnSpPr>
            <a:stCxn id="11" idx="4"/>
          </p:cNvCxnSpPr>
          <p:nvPr/>
        </p:nvCxnSpPr>
        <p:spPr>
          <a:xfrm flipH="1">
            <a:off x="6774445" y="4147081"/>
            <a:ext cx="1" cy="496968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>
            <a:off x="4075180" y="4629059"/>
            <a:ext cx="2699266" cy="13813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>
            <a:off x="4075180" y="4644358"/>
            <a:ext cx="2" cy="1008787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>
            <a:off x="4075179" y="6120276"/>
            <a:ext cx="10875" cy="484324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4061180" y="6605252"/>
            <a:ext cx="2899918" cy="34066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H="1" flipV="1">
            <a:off x="6956270" y="4098706"/>
            <a:ext cx="18827" cy="2505894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5114471" y="3302000"/>
            <a:ext cx="6299201" cy="3200926"/>
            <a:chOff x="3033484" y="754744"/>
            <a:chExt cx="6299201" cy="4532611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484" y="947596"/>
              <a:ext cx="6299201" cy="4339759"/>
            </a:xfrm>
            <a:prstGeom prst="rect">
              <a:avLst/>
            </a:prstGeom>
          </p:spPr>
        </p:pic>
        <p:sp>
          <p:nvSpPr>
            <p:cNvPr id="4" name="楕円 3"/>
            <p:cNvSpPr/>
            <p:nvPr/>
          </p:nvSpPr>
          <p:spPr>
            <a:xfrm>
              <a:off x="5312230" y="754744"/>
              <a:ext cx="3585028" cy="1146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533401" y="402990"/>
            <a:ext cx="11658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ワークシートの⑥の欄に</a:t>
            </a:r>
            <a:endParaRPr kumimoji="1" lang="en-US" altLang="ja-JP" sz="6000" u="sng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</a:t>
            </a:r>
            <a:r>
              <a:rPr kumimoji="1" lang="ja-JP" altLang="en-US" sz="60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気付きを記入しましょう</a:t>
            </a:r>
            <a:endParaRPr kumimoji="1" lang="ja-JP" altLang="en-US" sz="60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6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CCFF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000" dirty="0" smtClean="0"/>
              <a:t>地域の運動会に参加したら、高齢者が数多く参加されていました。</a:t>
            </a:r>
            <a:endParaRPr lang="en-US" altLang="ja-JP" sz="6000" dirty="0" smtClean="0"/>
          </a:p>
          <a:p>
            <a:pPr marL="0" indent="0">
              <a:buNone/>
            </a:pPr>
            <a:r>
              <a:rPr lang="ja-JP" altLang="en-US" sz="6000" dirty="0" smtClean="0"/>
              <a:t>プログラムを見ると、高齢者のみの競技もありますが、中学生と高齢者とが、ペアで取り組む競技もあるようです。今日は</a:t>
            </a:r>
            <a:r>
              <a:rPr lang="en-US" altLang="ja-JP" sz="6000" dirty="0" smtClean="0"/>
              <a:t>1</a:t>
            </a:r>
            <a:r>
              <a:rPr lang="ja-JP" altLang="en-US" sz="6000" dirty="0" smtClean="0"/>
              <a:t>日同じテントで過ごします。どのように関わればよいか、考えましょう。</a:t>
            </a:r>
            <a:endParaRPr kumimoji="1" lang="en-US" altLang="ja-JP" sz="6000" dirty="0" smtClean="0"/>
          </a:p>
        </p:txBody>
      </p:sp>
    </p:spTree>
    <p:extLst>
      <p:ext uri="{BB962C8B-B14F-4D97-AF65-F5344CB8AC3E}">
        <p14:creationId xmlns:p14="http://schemas.microsoft.com/office/powerpoint/2010/main" val="14108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来週の家庭科は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57301"/>
            <a:ext cx="10515600" cy="1995853"/>
          </a:xfrm>
          <a:noFill/>
        </p:spPr>
        <p:txBody>
          <a:bodyPr>
            <a:normAutofit/>
          </a:bodyPr>
          <a:lstStyle/>
          <a:p>
            <a:r>
              <a:rPr kumimoji="1" lang="ja-JP" altLang="en-US" sz="6000" dirty="0" smtClean="0"/>
              <a:t>地域を支える</a:t>
            </a:r>
            <a:r>
              <a:rPr lang="ja-JP" altLang="en-US" sz="6000" dirty="0" smtClean="0"/>
              <a:t>一員とし</a:t>
            </a:r>
            <a:r>
              <a:rPr lang="ja-JP" altLang="en-US" sz="6000" dirty="0"/>
              <a:t>て</a:t>
            </a:r>
            <a:r>
              <a:rPr kumimoji="1" lang="ja-JP" altLang="en-US" sz="6000" dirty="0" smtClean="0"/>
              <a:t>、私たちにできることは何だろうか</a:t>
            </a:r>
            <a:endParaRPr kumimoji="1" lang="en-US" altLang="ja-JP" sz="6000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015837" y="4282212"/>
            <a:ext cx="7525327" cy="10044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6000" dirty="0" smtClean="0">
                <a:solidFill>
                  <a:srgbClr val="FF0000"/>
                </a:solidFill>
              </a:rPr>
              <a:t>問いの答えを見つける</a:t>
            </a:r>
            <a:endParaRPr lang="en-US" altLang="ja-JP" sz="6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914400" y="573767"/>
            <a:ext cx="10515600" cy="2588533"/>
            <a:chOff x="838200" y="3507467"/>
            <a:chExt cx="10515600" cy="2588533"/>
          </a:xfrm>
        </p:grpSpPr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838200" y="3507467"/>
              <a:ext cx="2703286" cy="7697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j-cs"/>
                </a:defRPr>
              </a:lvl1pPr>
            </a:lstStyle>
            <a:p>
              <a:r>
                <a:rPr lang="ja-JP" altLang="en-US" dirty="0" smtClean="0"/>
                <a:t>今日のめあて</a:t>
              </a:r>
              <a:endParaRPr lang="ja-JP" altLang="en-US" dirty="0"/>
            </a:p>
          </p:txBody>
        </p:sp>
        <p:sp>
          <p:nvSpPr>
            <p:cNvPr id="15" name="コンテンツ プレースホルダー 2"/>
            <p:cNvSpPr txBox="1">
              <a:spLocks/>
            </p:cNvSpPr>
            <p:nvPr/>
          </p:nvSpPr>
          <p:spPr>
            <a:xfrm>
              <a:off x="838200" y="4277178"/>
              <a:ext cx="10515600" cy="18188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ja-JP" altLang="en-US" sz="6000" dirty="0" smtClean="0"/>
                <a:t>高齢者とどのように関わればよいだろうか</a:t>
              </a:r>
              <a:endParaRPr lang="ja-JP" alt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95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838200" y="561067"/>
            <a:ext cx="10515600" cy="2588533"/>
            <a:chOff x="838200" y="3507467"/>
            <a:chExt cx="10515600" cy="2588533"/>
          </a:xfrm>
        </p:grpSpPr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838200" y="3507467"/>
              <a:ext cx="2703286" cy="7697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j-cs"/>
                </a:defRPr>
              </a:lvl1pPr>
            </a:lstStyle>
            <a:p>
              <a:endParaRPr lang="ja-JP" altLang="en-US" dirty="0"/>
            </a:p>
          </p:txBody>
        </p:sp>
        <p:sp>
          <p:nvSpPr>
            <p:cNvPr id="15" name="コンテンツ プレースホルダー 2"/>
            <p:cNvSpPr txBox="1">
              <a:spLocks/>
            </p:cNvSpPr>
            <p:nvPr/>
          </p:nvSpPr>
          <p:spPr>
            <a:xfrm>
              <a:off x="838200" y="4277178"/>
              <a:ext cx="10515600" cy="18188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olid"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ja-JP" altLang="en-US" sz="6000" dirty="0" smtClean="0"/>
                <a:t>高齢者と接する時に大切なことは何でしょうか？</a:t>
              </a:r>
              <a:endParaRPr lang="ja-JP" alt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71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疑似体験・介助体験の約束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290975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11695" y="1541156"/>
            <a:ext cx="6439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i="1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高齢者</a:t>
            </a:r>
            <a:r>
              <a:rPr lang="ja-JP" altLang="en-US" sz="6000" i="1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になりきろう</a:t>
            </a:r>
            <a:endParaRPr kumimoji="1" lang="ja-JP" altLang="en-US" sz="6000" i="1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02229" y="2679283"/>
            <a:ext cx="99533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i="1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けがや事故がないようにしよう</a:t>
            </a:r>
            <a:endParaRPr kumimoji="1" lang="ja-JP" altLang="en-US" sz="6000" i="1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3077127" y="4113538"/>
            <a:ext cx="5551714" cy="200678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真剣に！</a:t>
            </a:r>
            <a:endParaRPr kumimoji="1" lang="ja-JP" altLang="en-US" sz="8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1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26" y="0"/>
            <a:ext cx="12242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031" t="377" r="1382"/>
          <a:stretch/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6642100" y="5016500"/>
            <a:ext cx="5549900" cy="193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黄色が見えにくく、路線の区別</a:t>
            </a:r>
            <a:r>
              <a:rPr kumimoji="1" lang="ja-JP" altLang="en-US" sz="4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がつきにくい</a:t>
            </a:r>
            <a:endParaRPr kumimoji="1" lang="ja-JP" altLang="en-US" sz="4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2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862" r="969"/>
          <a:stretch/>
        </p:blipFill>
        <p:spPr>
          <a:xfrm>
            <a:off x="0" y="-91440"/>
            <a:ext cx="12292149" cy="69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1692" r="1061"/>
          <a:stretch/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7353300" y="5016500"/>
            <a:ext cx="4838700" cy="193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花の色が変わって</a:t>
            </a:r>
            <a:endParaRPr lang="en-US" altLang="ja-JP" sz="400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400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見える</a:t>
            </a:r>
            <a:endParaRPr lang="en-US" altLang="ja-JP" sz="40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36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１．「視覚」についての疑似体験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28715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01545" y="2160639"/>
            <a:ext cx="10515600" cy="17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dirty="0" smtClean="0"/>
              <a:t>①特殊サングラスをかけて、室内を見　　</a:t>
            </a:r>
            <a:endParaRPr lang="en-US" altLang="ja-JP" sz="4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dirty="0" smtClean="0"/>
              <a:t>　ます。</a:t>
            </a:r>
            <a:endParaRPr lang="ja-JP" altLang="en-US" sz="4800" dirty="0"/>
          </a:p>
        </p:txBody>
      </p:sp>
      <p:pic>
        <p:nvPicPr>
          <p:cNvPr id="10" name="図 9" descr="[無料&lt;strong&gt;イラスト&lt;/strong&gt;] &lt;strong&gt;目&lt;/strong&gt; - パブリックドメインQ：著作権フリー画像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292" y="398308"/>
            <a:ext cx="1929703" cy="1265028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001545" y="4390034"/>
            <a:ext cx="10515600" cy="17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dirty="0" smtClean="0"/>
              <a:t>②緩衝材（プチプチシート）を下ろして、　　　</a:t>
            </a:r>
            <a:endParaRPr lang="en-US" altLang="ja-JP" sz="4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dirty="0" smtClean="0"/>
              <a:t>　室内を見ます。</a:t>
            </a:r>
            <a:endParaRPr lang="en-US" altLang="ja-JP" sz="4800" dirty="0" smtClean="0"/>
          </a:p>
        </p:txBody>
      </p:sp>
    </p:spTree>
    <p:extLst>
      <p:ext uri="{BB962C8B-B14F-4D97-AF65-F5344CB8AC3E}">
        <p14:creationId xmlns:p14="http://schemas.microsoft.com/office/powerpoint/2010/main" val="295646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451</Words>
  <Application>Microsoft Office PowerPoint</Application>
  <PresentationFormat>ワイド画面</PresentationFormat>
  <Paragraphs>60</Paragraphs>
  <Slides>19</Slides>
  <Notes>0</Notes>
  <HiddenSlides>0</HiddenSlides>
  <MMClips>2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  <vt:variant>
        <vt:lpstr>目的別スライド ショー</vt:lpstr>
      </vt:variant>
      <vt:variant>
        <vt:i4>5</vt:i4>
      </vt:variant>
    </vt:vector>
  </HeadingPairs>
  <TitlesOfParts>
    <vt:vector size="30" baseType="lpstr">
      <vt:lpstr>UD デジタル 教科書体 NK-B</vt:lpstr>
      <vt:lpstr>Arial</vt:lpstr>
      <vt:lpstr>Calibri</vt:lpstr>
      <vt:lpstr>游ゴシック</vt:lpstr>
      <vt:lpstr>ＭＳ Ｐゴシック</vt:lpstr>
      <vt:lpstr>Office テーマ</vt:lpstr>
      <vt:lpstr>～前時のプリントより～</vt:lpstr>
      <vt:lpstr>PowerPoint プレゼンテーション</vt:lpstr>
      <vt:lpstr>PowerPoint プレゼンテーション</vt:lpstr>
      <vt:lpstr>疑似体験・介助体験の約束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１．「視覚」についての疑似体験</vt:lpstr>
      <vt:lpstr>２．「触覚」についての疑似体験</vt:lpstr>
      <vt:lpstr>３．「聴覚」についての疑似体験</vt:lpstr>
      <vt:lpstr>PowerPoint プレゼンテーション</vt:lpstr>
      <vt:lpstr>PowerPoint プレゼンテーション</vt:lpstr>
      <vt:lpstr>PowerPoint プレゼンテーション</vt:lpstr>
      <vt:lpstr>方法</vt:lpstr>
      <vt:lpstr>移動について</vt:lpstr>
      <vt:lpstr>PowerPoint プレゼンテーション</vt:lpstr>
      <vt:lpstr>PowerPoint プレゼンテーション</vt:lpstr>
      <vt:lpstr>来週の家庭科は</vt:lpstr>
      <vt:lpstr>目</vt:lpstr>
      <vt:lpstr>視覚についての疑似体験</vt:lpstr>
      <vt:lpstr>触覚についての疑似体験</vt:lpstr>
      <vt:lpstr>聴覚についての疑似体験</vt:lpstr>
      <vt:lpstr>介助体験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自己紹介</dc:title>
  <dc:creator>岡本 英久</dc:creator>
  <cp:lastModifiedBy>佐賀県教育センター</cp:lastModifiedBy>
  <cp:revision>75</cp:revision>
  <cp:lastPrinted>2018-12-12T03:01:58Z</cp:lastPrinted>
  <dcterms:created xsi:type="dcterms:W3CDTF">2018-09-03T20:00:52Z</dcterms:created>
  <dcterms:modified xsi:type="dcterms:W3CDTF">2018-12-25T04:15:33Z</dcterms:modified>
</cp:coreProperties>
</file>