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Lst>
  <p:notesMasterIdLst>
    <p:notesMasterId r:id="rId26"/>
  </p:notesMasterIdLst>
  <p:handoutMasterIdLst>
    <p:handoutMasterId r:id="rId27"/>
  </p:handoutMasterIdLst>
  <p:sldIdLst>
    <p:sldId id="315" r:id="rId5"/>
    <p:sldId id="305" r:id="rId6"/>
    <p:sldId id="268" r:id="rId7"/>
    <p:sldId id="309" r:id="rId8"/>
    <p:sldId id="260" r:id="rId9"/>
    <p:sldId id="311" r:id="rId10"/>
    <p:sldId id="262" r:id="rId11"/>
    <p:sldId id="280" r:id="rId12"/>
    <p:sldId id="266" r:id="rId13"/>
    <p:sldId id="298" r:id="rId14"/>
    <p:sldId id="312" r:id="rId15"/>
    <p:sldId id="299" r:id="rId16"/>
    <p:sldId id="313" r:id="rId17"/>
    <p:sldId id="308" r:id="rId18"/>
    <p:sldId id="314" r:id="rId19"/>
    <p:sldId id="284" r:id="rId20"/>
    <p:sldId id="300" r:id="rId21"/>
    <p:sldId id="279" r:id="rId22"/>
    <p:sldId id="293" r:id="rId23"/>
    <p:sldId id="310" r:id="rId24"/>
    <p:sldId id="289" r:id="rId25"/>
  </p:sldIdLst>
  <p:sldSz cx="12192000" cy="6858000"/>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9900"/>
    <a:srgbClr val="FF33CC"/>
    <a:srgbClr val="99FF99"/>
    <a:srgbClr val="00CC00"/>
    <a:srgbClr val="00FF00"/>
    <a:srgbClr val="FFCCCC"/>
    <a:srgbClr val="FF99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27491" autoAdjust="0"/>
  </p:normalViewPr>
  <p:slideViewPr>
    <p:cSldViewPr snapToGrid="0">
      <p:cViewPr varScale="1">
        <p:scale>
          <a:sx n="20" d="100"/>
          <a:sy n="20" d="100"/>
        </p:scale>
        <p:origin x="2772" y="24"/>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1812" y="-15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858E548-F9E7-4194-838D-66A65CD2E85B}"/>
              </a:ext>
            </a:extLst>
          </p:cNvPr>
          <p:cNvSpPr>
            <a:spLocks noGrp="1"/>
          </p:cNvSpPr>
          <p:nvPr>
            <p:ph type="hdr" sz="quarter"/>
          </p:nvPr>
        </p:nvSpPr>
        <p:spPr>
          <a:xfrm>
            <a:off x="0" y="0"/>
            <a:ext cx="3077628" cy="513292"/>
          </a:xfrm>
          <a:prstGeom prst="rect">
            <a:avLst/>
          </a:prstGeom>
        </p:spPr>
        <p:txBody>
          <a:bodyPr vert="horz" lIns="94970" tIns="47485" rIns="94970" bIns="4748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4ACF786-B4A2-4D37-93DD-A56F597CFAE1}"/>
              </a:ext>
            </a:extLst>
          </p:cNvPr>
          <p:cNvSpPr>
            <a:spLocks noGrp="1"/>
          </p:cNvSpPr>
          <p:nvPr>
            <p:ph type="dt" sz="quarter" idx="1"/>
          </p:nvPr>
        </p:nvSpPr>
        <p:spPr>
          <a:xfrm>
            <a:off x="4023186" y="0"/>
            <a:ext cx="3077628" cy="513292"/>
          </a:xfrm>
          <a:prstGeom prst="rect">
            <a:avLst/>
          </a:prstGeom>
        </p:spPr>
        <p:txBody>
          <a:bodyPr vert="horz" lIns="94970" tIns="47485" rIns="94970" bIns="47485" rtlCol="0"/>
          <a:lstStyle>
            <a:lvl1pPr algn="r">
              <a:defRPr sz="1200"/>
            </a:lvl1pPr>
          </a:lstStyle>
          <a:p>
            <a:fld id="{DAD1A207-7CEB-456C-B6C7-A7EE14F07800}" type="datetimeFigureOut">
              <a:rPr kumimoji="1" lang="ja-JP" altLang="en-US" smtClean="0"/>
              <a:t>2019/2/4</a:t>
            </a:fld>
            <a:endParaRPr kumimoji="1" lang="ja-JP" altLang="en-US"/>
          </a:p>
        </p:txBody>
      </p:sp>
      <p:sp>
        <p:nvSpPr>
          <p:cNvPr id="4" name="フッター プレースホルダー 3">
            <a:extLst>
              <a:ext uri="{FF2B5EF4-FFF2-40B4-BE49-F238E27FC236}">
                <a16:creationId xmlns:a16="http://schemas.microsoft.com/office/drawing/2014/main" id="{88701199-8CDB-481D-AF7E-71E979B535C3}"/>
              </a:ext>
            </a:extLst>
          </p:cNvPr>
          <p:cNvSpPr>
            <a:spLocks noGrp="1"/>
          </p:cNvSpPr>
          <p:nvPr>
            <p:ph type="ftr" sz="quarter" idx="2"/>
          </p:nvPr>
        </p:nvSpPr>
        <p:spPr>
          <a:xfrm>
            <a:off x="0" y="9719735"/>
            <a:ext cx="3077628" cy="513291"/>
          </a:xfrm>
          <a:prstGeom prst="rect">
            <a:avLst/>
          </a:prstGeom>
        </p:spPr>
        <p:txBody>
          <a:bodyPr vert="horz" lIns="94970" tIns="47485" rIns="94970" bIns="4748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EF01070-8DFA-4356-A4E9-66866A3C526D}"/>
              </a:ext>
            </a:extLst>
          </p:cNvPr>
          <p:cNvSpPr>
            <a:spLocks noGrp="1"/>
          </p:cNvSpPr>
          <p:nvPr>
            <p:ph type="sldNum" sz="quarter" idx="3"/>
          </p:nvPr>
        </p:nvSpPr>
        <p:spPr>
          <a:xfrm>
            <a:off x="4023186" y="9719735"/>
            <a:ext cx="3077628" cy="513291"/>
          </a:xfrm>
          <a:prstGeom prst="rect">
            <a:avLst/>
          </a:prstGeom>
        </p:spPr>
        <p:txBody>
          <a:bodyPr vert="horz" lIns="94970" tIns="47485" rIns="94970" bIns="47485" rtlCol="0" anchor="b"/>
          <a:lstStyle>
            <a:lvl1pPr algn="r">
              <a:defRPr sz="1200"/>
            </a:lvl1pPr>
          </a:lstStyle>
          <a:p>
            <a:fld id="{063A4CB8-37C1-4014-840B-23DB96B3233C}" type="slidenum">
              <a:rPr kumimoji="1" lang="ja-JP" altLang="en-US" smtClean="0"/>
              <a:t>‹#›</a:t>
            </a:fld>
            <a:endParaRPr kumimoji="1" lang="ja-JP" altLang="en-US"/>
          </a:p>
        </p:txBody>
      </p:sp>
    </p:spTree>
    <p:extLst>
      <p:ext uri="{BB962C8B-B14F-4D97-AF65-F5344CB8AC3E}">
        <p14:creationId xmlns:p14="http://schemas.microsoft.com/office/powerpoint/2010/main" val="31334167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4770" tIns="47385" rIns="94770" bIns="47385" rtlCol="0" anchor="ctr"/>
          <a:lstStyle/>
          <a:p>
            <a:endParaRPr lang="ja-JP" altLang="en-US"/>
          </a:p>
        </p:txBody>
      </p:sp>
      <p:sp>
        <p:nvSpPr>
          <p:cNvPr id="5" name="ノート プレースホルダー 4"/>
          <p:cNvSpPr>
            <a:spLocks noGrp="1"/>
          </p:cNvSpPr>
          <p:nvPr>
            <p:ph type="body" sz="quarter" idx="3"/>
          </p:nvPr>
        </p:nvSpPr>
        <p:spPr>
          <a:xfrm>
            <a:off x="710248" y="4924644"/>
            <a:ext cx="5681980" cy="4029253"/>
          </a:xfrm>
          <a:prstGeom prst="rect">
            <a:avLst/>
          </a:prstGeom>
        </p:spPr>
        <p:txBody>
          <a:bodyPr vert="horz" lIns="94770" tIns="47385" rIns="94770" bIns="4738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9"/>
            <a:ext cx="3077739" cy="513428"/>
          </a:xfrm>
          <a:prstGeom prst="rect">
            <a:avLst/>
          </a:prstGeom>
        </p:spPr>
        <p:txBody>
          <a:bodyPr vert="horz" lIns="94770" tIns="47385" rIns="94770" bIns="47385" rtlCol="0" anchor="b"/>
          <a:lstStyle>
            <a:lvl1pPr algn="l">
              <a:defRPr sz="1200"/>
            </a:lvl1pPr>
          </a:lstStyle>
          <a:p>
            <a:endParaRPr kumimoji="1" lang="ja-JP" altLang="en-US"/>
          </a:p>
        </p:txBody>
      </p:sp>
      <p:sp>
        <p:nvSpPr>
          <p:cNvPr id="8" name="テキスト ボックス 7">
            <a:extLst>
              <a:ext uri="{FF2B5EF4-FFF2-40B4-BE49-F238E27FC236}">
                <a16:creationId xmlns:a16="http://schemas.microsoft.com/office/drawing/2014/main" id="{9F42F79E-91BB-47AC-9674-AC20D0D33549}"/>
              </a:ext>
            </a:extLst>
          </p:cNvPr>
          <p:cNvSpPr txBox="1"/>
          <p:nvPr/>
        </p:nvSpPr>
        <p:spPr>
          <a:xfrm>
            <a:off x="2307507" y="207090"/>
            <a:ext cx="4532513" cy="217780"/>
          </a:xfrm>
          <a:prstGeom prst="rect">
            <a:avLst/>
          </a:prstGeom>
          <a:noFill/>
        </p:spPr>
        <p:txBody>
          <a:bodyPr wrap="square" lIns="90992" tIns="45495" rIns="90992" bIns="45495" rtlCol="0">
            <a:spAutoFit/>
          </a:bodyPr>
          <a:lstStyle/>
          <a:p>
            <a:pPr algn="r">
              <a:defRPr lang="ja-JP" altLang="en-US"/>
            </a:pPr>
            <a:r>
              <a:rPr lang="ja-JP" altLang="en-US" sz="800" dirty="0">
                <a:latin typeface="ＭＳ ゴシック" panose="020B0609070205080204" pitchFamily="49" charset="-128"/>
                <a:ea typeface="ＭＳ ゴシック" panose="020B0609070205080204" pitchFamily="49" charset="-128"/>
              </a:rPr>
              <a:t>平成</a:t>
            </a:r>
            <a:r>
              <a:rPr lang="en-US" altLang="ja-JP" sz="800" dirty="0">
                <a:latin typeface="ＭＳ ゴシック" panose="020B0609070205080204" pitchFamily="49" charset="-128"/>
                <a:ea typeface="ＭＳ ゴシック" panose="020B0609070205080204" pitchFamily="49" charset="-128"/>
              </a:rPr>
              <a:t>30</a:t>
            </a:r>
            <a:r>
              <a:rPr lang="ja-JP" altLang="en-US" sz="800" dirty="0">
                <a:latin typeface="ＭＳ ゴシック" panose="020B0609070205080204" pitchFamily="49" charset="-128"/>
                <a:ea typeface="ＭＳ ゴシック" panose="020B0609070205080204" pitchFamily="49" charset="-128"/>
              </a:rPr>
              <a:t>年度　佐賀県教育センター　小・中・高等学校教育相談</a:t>
            </a:r>
          </a:p>
        </p:txBody>
      </p:sp>
    </p:spTree>
    <p:extLst>
      <p:ext uri="{BB962C8B-B14F-4D97-AF65-F5344CB8AC3E}">
        <p14:creationId xmlns:p14="http://schemas.microsoft.com/office/powerpoint/2010/main" val="20230233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1652588"/>
            <a:ext cx="5500688" cy="3094037"/>
          </a:xfrm>
        </p:spPr>
      </p:sp>
      <p:sp>
        <p:nvSpPr>
          <p:cNvPr id="3" name="ノート プレースホルダー 2"/>
          <p:cNvSpPr>
            <a:spLocks noGrp="1"/>
          </p:cNvSpPr>
          <p:nvPr>
            <p:ph type="body" idx="1"/>
          </p:nvPr>
        </p:nvSpPr>
        <p:spPr>
          <a:xfrm>
            <a:off x="689642" y="4745894"/>
            <a:ext cx="5568466" cy="5191948"/>
          </a:xfrm>
        </p:spPr>
        <p:txBody>
          <a:bodyPr/>
          <a:lstStyle/>
          <a:p>
            <a:pPr defTabSz="947489">
              <a:defRPr/>
            </a:pPr>
            <a:endParaRPr lang="en-US" altLang="ja-JP" sz="1700" b="1" dirty="0">
              <a:solidFill>
                <a:prstClr val="black"/>
              </a:solidFill>
              <a:latin typeface="+mj-ea"/>
            </a:endParaRPr>
          </a:p>
          <a:p>
            <a:pPr defTabSz="947489">
              <a:defRPr/>
            </a:pPr>
            <a:r>
              <a:rPr lang="ja-JP" altLang="en-US" sz="1600" b="1" dirty="0">
                <a:solidFill>
                  <a:prstClr val="black"/>
                </a:solidFill>
                <a:latin typeface="+mj-ea"/>
              </a:rPr>
              <a:t>●印はアニメーションを動かすタイミング</a:t>
            </a:r>
          </a:p>
          <a:p>
            <a:pPr defTabSz="947489">
              <a:defRPr/>
            </a:pPr>
            <a:r>
              <a:rPr lang="ja-JP" altLang="en-US" sz="1600" b="1" dirty="0">
                <a:solidFill>
                  <a:prstClr val="black"/>
                </a:solidFill>
                <a:latin typeface="+mj-ea"/>
              </a:rPr>
              <a:t>・は予想される児童の反応</a:t>
            </a:r>
            <a:endParaRPr lang="en-US" altLang="ja-JP" sz="1600" b="1" dirty="0">
              <a:solidFill>
                <a:prstClr val="black"/>
              </a:solidFill>
              <a:latin typeface="+mj-ea"/>
            </a:endParaRPr>
          </a:p>
          <a:p>
            <a:pPr defTabSz="947489">
              <a:defRPr/>
            </a:pPr>
            <a:r>
              <a:rPr lang="en-US" altLang="ja-JP" sz="1600" b="1" dirty="0">
                <a:solidFill>
                  <a:prstClr val="black"/>
                </a:solidFill>
                <a:latin typeface="+mj-ea"/>
              </a:rPr>
              <a:t>【】</a:t>
            </a:r>
            <a:r>
              <a:rPr lang="ja-JP" altLang="en-US" sz="1600" b="1" dirty="0">
                <a:solidFill>
                  <a:prstClr val="black"/>
                </a:solidFill>
                <a:latin typeface="+mj-ea"/>
              </a:rPr>
              <a:t>内は教師の動き</a:t>
            </a:r>
            <a:endParaRPr lang="en-US" altLang="ja-JP" sz="1600" b="1" dirty="0">
              <a:solidFill>
                <a:prstClr val="black"/>
              </a:solidFill>
              <a:latin typeface="+mj-ea"/>
            </a:endParaRPr>
          </a:p>
          <a:p>
            <a:pPr defTabSz="947489">
              <a:defRPr/>
            </a:pPr>
            <a:endParaRPr lang="en-US" altLang="ja-JP" sz="1600" b="1" dirty="0">
              <a:solidFill>
                <a:prstClr val="black"/>
              </a:solidFill>
              <a:latin typeface="+mj-ea"/>
            </a:endParaRPr>
          </a:p>
          <a:p>
            <a:pPr defTabSz="947703">
              <a:defRPr/>
            </a:pPr>
            <a:r>
              <a:rPr lang="en-US" altLang="ja-JP" sz="1600" b="1" dirty="0">
                <a:solidFill>
                  <a:prstClr val="black"/>
                </a:solidFill>
                <a:latin typeface="+mn-ea"/>
              </a:rPr>
              <a:t>※</a:t>
            </a:r>
            <a:r>
              <a:rPr lang="ja-JP" altLang="en-US" sz="1600" b="1" dirty="0">
                <a:solidFill>
                  <a:prstClr val="black"/>
                </a:solidFill>
                <a:latin typeface="+mn-ea"/>
              </a:rPr>
              <a:t>　このスライドは、学習への理解を深めさせるために、</a:t>
            </a:r>
            <a:endParaRPr lang="en-US" altLang="ja-JP" sz="1600" b="1" dirty="0">
              <a:solidFill>
                <a:prstClr val="black"/>
              </a:solidFill>
              <a:latin typeface="+mn-ea"/>
            </a:endParaRPr>
          </a:p>
          <a:p>
            <a:pPr defTabSz="947703">
              <a:defRPr/>
            </a:pPr>
            <a:r>
              <a:rPr lang="ja-JP" altLang="en-US" sz="1600" b="1" dirty="0">
                <a:solidFill>
                  <a:prstClr val="black"/>
                </a:solidFill>
                <a:latin typeface="+mn-ea"/>
              </a:rPr>
              <a:t>　緑の枠内の言葉を、授業を実施する学級の目標に</a:t>
            </a:r>
            <a:endParaRPr lang="en-US" altLang="ja-JP" sz="1600" b="1" dirty="0">
              <a:solidFill>
                <a:prstClr val="black"/>
              </a:solidFill>
              <a:latin typeface="+mn-ea"/>
            </a:endParaRPr>
          </a:p>
          <a:p>
            <a:pPr defTabSz="947703">
              <a:defRPr/>
            </a:pPr>
            <a:r>
              <a:rPr lang="ja-JP" altLang="en-US" sz="1600" b="1" dirty="0">
                <a:solidFill>
                  <a:prstClr val="black"/>
                </a:solidFill>
                <a:latin typeface="+mn-ea"/>
              </a:rPr>
              <a:t>　替えることもできます。</a:t>
            </a:r>
          </a:p>
          <a:p>
            <a:pPr defTabSz="947703">
              <a:defRPr/>
            </a:pPr>
            <a:endParaRPr lang="en-US" altLang="ja-JP" sz="1600" dirty="0">
              <a:solidFill>
                <a:prstClr val="black"/>
              </a:solidFill>
              <a:latin typeface="+mn-ea"/>
            </a:endParaRPr>
          </a:p>
          <a:p>
            <a:pPr marL="138401" indent="-138401"/>
            <a:r>
              <a:rPr lang="ja-JP" altLang="ja-JP" sz="1600" kern="100" dirty="0">
                <a:latin typeface="+mn-ea"/>
                <a:cs typeface="Times New Roman" panose="02020603050405020304" pitchFamily="18" charset="0"/>
              </a:rPr>
              <a:t>皆さん、友達と一緒に勉強をしたり遊んだりするのは</a:t>
            </a:r>
            <a:endParaRPr lang="en-US" altLang="ja-JP" sz="1600" kern="100" dirty="0">
              <a:latin typeface="+mn-ea"/>
              <a:cs typeface="Times New Roman" panose="02020603050405020304" pitchFamily="18" charset="0"/>
            </a:endParaRPr>
          </a:p>
          <a:p>
            <a:pPr marL="138401" indent="-138401"/>
            <a:r>
              <a:rPr lang="ja-JP" altLang="ja-JP" sz="1600" kern="100" dirty="0">
                <a:latin typeface="+mn-ea"/>
                <a:cs typeface="Times New Roman" panose="02020603050405020304" pitchFamily="18" charset="0"/>
              </a:rPr>
              <a:t>楽しいですね。</a:t>
            </a:r>
            <a:endParaRPr lang="en-US" altLang="ja-JP" sz="1600" kern="100" dirty="0">
              <a:latin typeface="+mn-ea"/>
              <a:cs typeface="Times New Roman" panose="02020603050405020304" pitchFamily="18" charset="0"/>
            </a:endParaRPr>
          </a:p>
          <a:p>
            <a:pPr marL="138401" indent="-138401"/>
            <a:r>
              <a:rPr lang="ja-JP" altLang="ja-JP" sz="1600" kern="100" dirty="0">
                <a:latin typeface="+mn-ea"/>
                <a:cs typeface="Times New Roman" panose="02020603050405020304" pitchFamily="18" charset="0"/>
              </a:rPr>
              <a:t>また、友達と協力して委員会活動や行事</a:t>
            </a:r>
            <a:r>
              <a:rPr lang="ja-JP" altLang="en-US" sz="1600" kern="100" dirty="0">
                <a:latin typeface="+mn-ea"/>
                <a:cs typeface="Times New Roman" panose="02020603050405020304" pitchFamily="18" charset="0"/>
              </a:rPr>
              <a:t>など</a:t>
            </a:r>
            <a:r>
              <a:rPr lang="ja-JP" altLang="ja-JP" sz="1600" kern="100" dirty="0">
                <a:latin typeface="+mn-ea"/>
                <a:cs typeface="Times New Roman" panose="02020603050405020304" pitchFamily="18" charset="0"/>
              </a:rPr>
              <a:t>に</a:t>
            </a:r>
            <a:endParaRPr lang="en-US" altLang="ja-JP" sz="1600" kern="100" dirty="0">
              <a:latin typeface="+mn-ea"/>
              <a:cs typeface="Times New Roman" panose="02020603050405020304" pitchFamily="18" charset="0"/>
            </a:endParaRPr>
          </a:p>
          <a:p>
            <a:pPr marL="138401" indent="-138401"/>
            <a:r>
              <a:rPr lang="ja-JP" altLang="ja-JP" sz="1600" kern="100" dirty="0">
                <a:latin typeface="+mn-ea"/>
                <a:cs typeface="Times New Roman" panose="02020603050405020304" pitchFamily="18" charset="0"/>
              </a:rPr>
              <a:t>取り</a:t>
            </a:r>
            <a:r>
              <a:rPr lang="ja-JP" altLang="en-US" sz="1600" kern="100" dirty="0">
                <a:latin typeface="+mn-ea"/>
                <a:cs typeface="Times New Roman" panose="02020603050405020304" pitchFamily="18" charset="0"/>
              </a:rPr>
              <a:t>組むことで、</a:t>
            </a:r>
            <a:r>
              <a:rPr lang="ja-JP" altLang="ja-JP" sz="1600" kern="100" dirty="0">
                <a:latin typeface="+mn-ea"/>
                <a:cs typeface="Times New Roman" panose="02020603050405020304" pitchFamily="18" charset="0"/>
              </a:rPr>
              <a:t>友達の</a:t>
            </a:r>
            <a:r>
              <a:rPr lang="ja-JP" altLang="en-US" sz="1600" kern="100" dirty="0">
                <a:latin typeface="+mn-ea"/>
                <a:cs typeface="Times New Roman" panose="02020603050405020304" pitchFamily="18" charset="0"/>
              </a:rPr>
              <a:t>良</a:t>
            </a:r>
            <a:r>
              <a:rPr lang="ja-JP" altLang="ja-JP" sz="1600" kern="100" dirty="0">
                <a:latin typeface="+mn-ea"/>
                <a:cs typeface="Times New Roman" panose="02020603050405020304" pitchFamily="18" charset="0"/>
              </a:rPr>
              <a:t>いところに気付いたり、</a:t>
            </a:r>
            <a:endParaRPr lang="en-US" altLang="ja-JP" sz="1600" kern="100" dirty="0">
              <a:latin typeface="+mn-ea"/>
              <a:cs typeface="Times New Roman" panose="02020603050405020304" pitchFamily="18" charset="0"/>
            </a:endParaRPr>
          </a:p>
          <a:p>
            <a:pPr marL="138401" indent="-138401"/>
            <a:r>
              <a:rPr lang="ja-JP" altLang="ja-JP" sz="1600" kern="100" dirty="0">
                <a:latin typeface="+mn-ea"/>
                <a:cs typeface="Times New Roman" panose="02020603050405020304" pitchFamily="18" charset="0"/>
              </a:rPr>
              <a:t>自分の頑張りを認めてもらったりすると嬉しいですね。</a:t>
            </a:r>
            <a:endParaRPr lang="ja-JP" altLang="ja-JP" sz="1600" kern="100" dirty="0">
              <a:latin typeface="+mn-ea"/>
              <a:cs typeface="Vrinda" panose="020B0502040204020203" pitchFamily="34" charset="0"/>
            </a:endParaRPr>
          </a:p>
          <a:p>
            <a:pPr marL="138401" indent="-138401"/>
            <a:r>
              <a:rPr lang="ja-JP" altLang="ja-JP" sz="1600" kern="100" dirty="0">
                <a:latin typeface="+mn-ea"/>
                <a:cs typeface="Times New Roman" panose="02020603050405020304" pitchFamily="18" charset="0"/>
              </a:rPr>
              <a:t>今日から３時間、「強み」の授業を計画しています。</a:t>
            </a:r>
            <a:endParaRPr lang="en-US" altLang="ja-JP" sz="1600" kern="100" dirty="0">
              <a:latin typeface="+mn-ea"/>
              <a:cs typeface="Times New Roman" panose="02020603050405020304" pitchFamily="18" charset="0"/>
            </a:endParaRPr>
          </a:p>
          <a:p>
            <a:pPr marL="138401" indent="-138401"/>
            <a:r>
              <a:rPr lang="ja-JP" altLang="en-US" sz="1600" kern="100" dirty="0">
                <a:latin typeface="+mn-ea"/>
                <a:cs typeface="Times New Roman" panose="02020603050405020304" pitchFamily="18" charset="0"/>
              </a:rPr>
              <a:t>●</a:t>
            </a:r>
            <a:r>
              <a:rPr lang="ja-JP" altLang="ja-JP" sz="1600" kern="100" dirty="0">
                <a:latin typeface="+mn-ea"/>
                <a:cs typeface="Times New Roman" panose="02020603050405020304" pitchFamily="18" charset="0"/>
              </a:rPr>
              <a:t>自分や友達の「強み」を見付けて伝え合う交流活動を</a:t>
            </a:r>
            <a:endParaRPr lang="en-US" altLang="ja-JP" sz="1600" kern="100" dirty="0">
              <a:latin typeface="+mn-ea"/>
              <a:cs typeface="Times New Roman" panose="02020603050405020304" pitchFamily="18" charset="0"/>
            </a:endParaRPr>
          </a:p>
          <a:p>
            <a:pPr marL="138401" indent="-138401"/>
            <a:r>
              <a:rPr lang="ja-JP" altLang="ja-JP" sz="1600" kern="100" dirty="0">
                <a:latin typeface="+mn-ea"/>
                <a:cs typeface="Times New Roman" panose="02020603050405020304" pitchFamily="18" charset="0"/>
              </a:rPr>
              <a:t>通して、自分や友達のことをもっと知ってほしいと思います。</a:t>
            </a:r>
            <a:endParaRPr lang="en-US" altLang="ja-JP" sz="1600" kern="100" dirty="0">
              <a:latin typeface="+mn-ea"/>
              <a:cs typeface="Times New Roman" panose="02020603050405020304" pitchFamily="18" charset="0"/>
            </a:endParaRPr>
          </a:p>
          <a:p>
            <a:pPr marL="138401" indent="-138401"/>
            <a:r>
              <a:rPr lang="ja-JP" altLang="en-US" sz="1600" kern="100" dirty="0">
                <a:latin typeface="+mn-ea"/>
                <a:cs typeface="Times New Roman" panose="02020603050405020304" pitchFamily="18" charset="0"/>
              </a:rPr>
              <a:t>●</a:t>
            </a:r>
            <a:r>
              <a:rPr lang="ja-JP" altLang="ja-JP" sz="1600" kern="100" dirty="0">
                <a:latin typeface="+mn-ea"/>
                <a:cs typeface="Times New Roman" panose="02020603050405020304" pitchFamily="18" charset="0"/>
              </a:rPr>
              <a:t>そして</a:t>
            </a:r>
            <a:r>
              <a:rPr lang="ja-JP" altLang="en-US" sz="1600" kern="100" dirty="0">
                <a:latin typeface="+mn-ea"/>
                <a:cs typeface="Times New Roman" panose="02020603050405020304" pitchFamily="18" charset="0"/>
              </a:rPr>
              <a:t>、すてきな学級を目指しましょう。</a:t>
            </a:r>
            <a:endParaRPr lang="en-US" altLang="ja-JP" sz="1600" kern="100" dirty="0">
              <a:latin typeface="+mn-ea"/>
              <a:cs typeface="Times New Roman" panose="02020603050405020304" pitchFamily="18" charset="0"/>
            </a:endParaRPr>
          </a:p>
        </p:txBody>
      </p:sp>
      <p:sp>
        <p:nvSpPr>
          <p:cNvPr id="5" name="ヘッダー プレースホルダー 3"/>
          <p:cNvSpPr txBox="1"/>
          <p:nvPr/>
        </p:nvSpPr>
        <p:spPr>
          <a:xfrm>
            <a:off x="709603" y="818129"/>
            <a:ext cx="5568466" cy="179850"/>
          </a:xfrm>
          <a:prstGeom prst="rect">
            <a:avLst/>
          </a:prstGeom>
          <a:solidFill>
            <a:srgbClr val="CCFFCC"/>
          </a:solidFill>
          <a:ln>
            <a:noFill/>
          </a:ln>
        </p:spPr>
        <p:txBody>
          <a:bodyPr vert="horz" lIns="94599" tIns="47298" rIns="94599" bIns="47298" anchor="ctr"/>
          <a:lstStyle>
            <a:defPPr>
              <a:defRPr lang="ja-JP"/>
            </a:defPPr>
            <a:lvl1pPr marL="0" algn="l" defTabSz="914400" rtl="0" eaLnBrk="1" latinLnBrk="0" hangingPunct="1">
              <a:defRPr kumimoji="1" sz="2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400" dirty="0"/>
              <a:t>本時で使用するスライドと、スライドを提示する際の教師用シナリオです。</a:t>
            </a:r>
          </a:p>
        </p:txBody>
      </p:sp>
      <p:sp>
        <p:nvSpPr>
          <p:cNvPr id="8"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スライド１</a:t>
            </a:r>
            <a:r>
              <a:rPr lang="en-US" altLang="ja-JP" sz="2100" dirty="0">
                <a:latin typeface="+mj-ea"/>
                <a:ea typeface="+mj-ea"/>
              </a:rPr>
              <a:t>】</a:t>
            </a:r>
            <a:r>
              <a:rPr lang="ja-JP" altLang="en-US" sz="2100" dirty="0">
                <a:latin typeface="+mj-ea"/>
                <a:ea typeface="+mj-ea"/>
              </a:rPr>
              <a:t>（１分）</a:t>
            </a:r>
            <a:endParaRPr lang="en-US" altLang="ja-JP" sz="2100" dirty="0">
              <a:latin typeface="+mj-ea"/>
              <a:ea typeface="+mj-ea"/>
            </a:endParaRPr>
          </a:p>
        </p:txBody>
      </p:sp>
    </p:spTree>
    <p:extLst>
      <p:ext uri="{BB962C8B-B14F-4D97-AF65-F5344CB8AC3E}">
        <p14:creationId xmlns:p14="http://schemas.microsoft.com/office/powerpoint/2010/main" val="2430349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4538" y="1622425"/>
            <a:ext cx="5499100" cy="3092450"/>
          </a:xfrm>
        </p:spPr>
      </p:sp>
      <p:sp>
        <p:nvSpPr>
          <p:cNvPr id="3" name="ノート プレースホルダー 2"/>
          <p:cNvSpPr>
            <a:spLocks noGrp="1"/>
          </p:cNvSpPr>
          <p:nvPr>
            <p:ph type="body" idx="1"/>
          </p:nvPr>
        </p:nvSpPr>
        <p:spPr>
          <a:xfrm>
            <a:off x="710247" y="4751516"/>
            <a:ext cx="5681980" cy="4029253"/>
          </a:xfrm>
        </p:spPr>
        <p:txBody>
          <a:bodyPr/>
          <a:lstStyle/>
          <a:p>
            <a:endParaRPr lang="en-US" altLang="ja-JP" sz="1700" dirty="0"/>
          </a:p>
          <a:p>
            <a:r>
              <a:rPr lang="ja-JP" altLang="ja-JP" sz="1700" dirty="0"/>
              <a:t>「強み」の見付け方と書き方を詳しく説明します。</a:t>
            </a:r>
          </a:p>
          <a:p>
            <a:r>
              <a:rPr lang="ja-JP" altLang="ja-JP" sz="1700" dirty="0"/>
              <a:t>これは、先</a:t>
            </a:r>
            <a:r>
              <a:rPr lang="ja-JP" altLang="en-US" sz="1700" dirty="0"/>
              <a:t>ほど</a:t>
            </a:r>
            <a:r>
              <a:rPr lang="ja-JP" altLang="ja-JP" sz="1700" dirty="0"/>
              <a:t>紹介した「自分ウェビング」です。</a:t>
            </a:r>
            <a:endParaRPr lang="en-US" altLang="ja-JP" sz="1700" dirty="0"/>
          </a:p>
          <a:p>
            <a:r>
              <a:rPr lang="ja-JP" altLang="ja-JP" sz="1700" dirty="0"/>
              <a:t>例えば、「読書が好き、毎週市立図書館に行く」に着目して</a:t>
            </a:r>
            <a:r>
              <a:rPr lang="ja-JP" altLang="en-US" sz="1700" dirty="0"/>
              <a:t>　</a:t>
            </a:r>
            <a:endParaRPr lang="en-US" altLang="ja-JP" sz="1700" dirty="0"/>
          </a:p>
          <a:p>
            <a:r>
              <a:rPr lang="ja-JP" altLang="ja-JP" sz="1700" dirty="0"/>
              <a:t>「強み」を見付けたとします。</a:t>
            </a:r>
          </a:p>
          <a:p>
            <a:endParaRPr lang="ja-JP" altLang="en-US" sz="1700" dirty="0"/>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a:t>
            </a:r>
            <a:r>
              <a:rPr lang="en-US" altLang="ja-JP" sz="2100" dirty="0">
                <a:latin typeface="+mj-ea"/>
                <a:ea typeface="+mj-ea"/>
              </a:rPr>
              <a:t>10】</a:t>
            </a:r>
            <a:r>
              <a:rPr lang="ja-JP" altLang="en-US" sz="2100" dirty="0">
                <a:latin typeface="+mj-ea"/>
              </a:rPr>
              <a:t> （</a:t>
            </a:r>
            <a:r>
              <a:rPr lang="en-US" altLang="ja-JP" sz="2100" dirty="0">
                <a:latin typeface="+mj-ea"/>
              </a:rPr>
              <a:t>15</a:t>
            </a:r>
            <a:r>
              <a:rPr lang="ja-JP" altLang="en-US" sz="2100" dirty="0">
                <a:latin typeface="+mj-ea"/>
              </a:rPr>
              <a:t>秒）</a:t>
            </a:r>
            <a:endParaRPr lang="en-US" altLang="ja-JP" sz="2100" dirty="0">
              <a:latin typeface="+mj-ea"/>
              <a:ea typeface="+mj-ea"/>
            </a:endParaRPr>
          </a:p>
        </p:txBody>
      </p:sp>
    </p:spTree>
    <p:extLst>
      <p:ext uri="{BB962C8B-B14F-4D97-AF65-F5344CB8AC3E}">
        <p14:creationId xmlns:p14="http://schemas.microsoft.com/office/powerpoint/2010/main" val="3324222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6125" y="1622425"/>
            <a:ext cx="5432425" cy="3055938"/>
          </a:xfrm>
        </p:spPr>
      </p:sp>
      <p:sp>
        <p:nvSpPr>
          <p:cNvPr id="3" name="ノート プレースホルダー 2"/>
          <p:cNvSpPr>
            <a:spLocks noGrp="1"/>
          </p:cNvSpPr>
          <p:nvPr>
            <p:ph type="body" idx="1"/>
          </p:nvPr>
        </p:nvSpPr>
        <p:spPr>
          <a:xfrm>
            <a:off x="690926" y="4695759"/>
            <a:ext cx="5681980" cy="4029253"/>
          </a:xfrm>
        </p:spPr>
        <p:txBody>
          <a:bodyPr/>
          <a:lstStyle/>
          <a:p>
            <a:pPr defTabSz="947703">
              <a:defRPr/>
            </a:pPr>
            <a:endParaRPr lang="en-US" altLang="ja-JP" sz="1700" dirty="0"/>
          </a:p>
          <a:p>
            <a:pPr defTabSz="947703">
              <a:defRPr/>
            </a:pPr>
            <a:r>
              <a:rPr lang="ja-JP" altLang="ja-JP" sz="1700" dirty="0"/>
              <a:t>ワークシートの</a:t>
            </a:r>
            <a:r>
              <a:rPr lang="ja-JP" altLang="en-US" sz="1700" dirty="0"/>
              <a:t>活動</a:t>
            </a:r>
            <a:r>
              <a:rPr lang="ja-JP" altLang="ja-JP" sz="1700" dirty="0"/>
              <a:t>②に、見付けた「強み」の</a:t>
            </a:r>
            <a:endParaRPr lang="en-US" altLang="ja-JP" sz="1700" dirty="0"/>
          </a:p>
          <a:p>
            <a:pPr defTabSz="947703">
              <a:defRPr/>
            </a:pPr>
            <a:r>
              <a:rPr lang="ja-JP" altLang="ja-JP" sz="1700" dirty="0"/>
              <a:t>「進んで本を読んでいるところ」と</a:t>
            </a:r>
            <a:r>
              <a:rPr lang="ja-JP" altLang="en-US" sz="1700" dirty="0"/>
              <a:t>、</a:t>
            </a:r>
            <a:r>
              <a:rPr lang="ja-JP" altLang="ja-JP" sz="1700" dirty="0"/>
              <a:t>自分の名前を書きます。</a:t>
            </a:r>
          </a:p>
          <a:p>
            <a:pPr defTabSz="947703">
              <a:defRPr/>
            </a:pPr>
            <a:endParaRPr lang="ja-JP" altLang="en-US" sz="1700" dirty="0">
              <a:solidFill>
                <a:prstClr val="black"/>
              </a:solidFill>
            </a:endParaRPr>
          </a:p>
          <a:p>
            <a:endParaRPr lang="en-US" altLang="ja-JP" sz="1700" dirty="0"/>
          </a:p>
          <a:p>
            <a:endParaRPr lang="en-US" altLang="ja-JP" sz="1700" dirty="0"/>
          </a:p>
          <a:p>
            <a:endParaRPr lang="en-US" altLang="ja-JP" sz="1700" dirty="0"/>
          </a:p>
          <a:p>
            <a:endParaRPr lang="en-US" altLang="ja-JP" sz="1700" dirty="0"/>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a:t>
            </a:r>
            <a:r>
              <a:rPr lang="en-US" altLang="ja-JP" sz="2100" dirty="0">
                <a:latin typeface="+mj-ea"/>
                <a:ea typeface="+mj-ea"/>
              </a:rPr>
              <a:t>11】</a:t>
            </a:r>
            <a:r>
              <a:rPr lang="ja-JP" altLang="en-US" sz="2100" dirty="0">
                <a:latin typeface="+mj-ea"/>
              </a:rPr>
              <a:t> （</a:t>
            </a:r>
            <a:r>
              <a:rPr lang="en-US" altLang="ja-JP" sz="2100" dirty="0">
                <a:latin typeface="+mj-ea"/>
              </a:rPr>
              <a:t>15</a:t>
            </a:r>
            <a:r>
              <a:rPr lang="ja-JP" altLang="en-US" sz="2100" dirty="0">
                <a:latin typeface="+mj-ea"/>
              </a:rPr>
              <a:t>秒）</a:t>
            </a:r>
            <a:endParaRPr lang="en-US" altLang="ja-JP" sz="2100" dirty="0">
              <a:latin typeface="+mj-ea"/>
              <a:ea typeface="+mj-ea"/>
            </a:endParaRPr>
          </a:p>
        </p:txBody>
      </p:sp>
    </p:spTree>
    <p:extLst>
      <p:ext uri="{BB962C8B-B14F-4D97-AF65-F5344CB8AC3E}">
        <p14:creationId xmlns:p14="http://schemas.microsoft.com/office/powerpoint/2010/main" val="115710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4538" y="1622425"/>
            <a:ext cx="5499100" cy="3092450"/>
          </a:xfrm>
        </p:spPr>
      </p:sp>
      <p:sp>
        <p:nvSpPr>
          <p:cNvPr id="3" name="ノート プレースホルダー 2"/>
          <p:cNvSpPr>
            <a:spLocks noGrp="1"/>
          </p:cNvSpPr>
          <p:nvPr>
            <p:ph type="body" idx="1"/>
          </p:nvPr>
        </p:nvSpPr>
        <p:spPr>
          <a:xfrm>
            <a:off x="710912" y="4714736"/>
            <a:ext cx="5681980" cy="4029253"/>
          </a:xfrm>
        </p:spPr>
        <p:txBody>
          <a:bodyPr/>
          <a:lstStyle/>
          <a:p>
            <a:pPr defTabSz="947703">
              <a:defRPr/>
            </a:pPr>
            <a:endParaRPr lang="en-US" altLang="ja-JP" sz="1700" dirty="0">
              <a:solidFill>
                <a:prstClr val="black"/>
              </a:solidFill>
            </a:endParaRPr>
          </a:p>
          <a:p>
            <a:pPr defTabSz="947703">
              <a:defRPr/>
            </a:pPr>
            <a:r>
              <a:rPr lang="ja-JP" altLang="en-US" sz="1700" dirty="0">
                <a:solidFill>
                  <a:prstClr val="black"/>
                </a:solidFill>
              </a:rPr>
              <a:t>さらに、「海外旅行に行きたい」「英語が苦手」</a:t>
            </a:r>
            <a:endParaRPr lang="en-US" altLang="ja-JP" sz="1700" dirty="0">
              <a:solidFill>
                <a:prstClr val="black"/>
              </a:solidFill>
            </a:endParaRPr>
          </a:p>
          <a:p>
            <a:pPr defTabSz="947703">
              <a:defRPr/>
            </a:pPr>
            <a:r>
              <a:rPr lang="ja-JP" altLang="en-US" sz="1700" dirty="0">
                <a:solidFill>
                  <a:prstClr val="black"/>
                </a:solidFill>
              </a:rPr>
              <a:t>「英会話を習っている」に着目して「強み」を見付けたとします。</a:t>
            </a:r>
            <a:endParaRPr lang="en-US" altLang="ja-JP" sz="1700" dirty="0">
              <a:solidFill>
                <a:prstClr val="black"/>
              </a:solidFill>
            </a:endParaRPr>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a:t>
            </a:r>
            <a:r>
              <a:rPr lang="en-US" altLang="ja-JP" sz="2100" dirty="0">
                <a:latin typeface="+mj-ea"/>
                <a:ea typeface="+mj-ea"/>
              </a:rPr>
              <a:t>12】</a:t>
            </a:r>
            <a:r>
              <a:rPr lang="ja-JP" altLang="en-US" sz="2100" dirty="0">
                <a:latin typeface="+mj-ea"/>
              </a:rPr>
              <a:t> （</a:t>
            </a:r>
            <a:r>
              <a:rPr lang="en-US" altLang="ja-JP" sz="2100" dirty="0">
                <a:latin typeface="+mj-ea"/>
              </a:rPr>
              <a:t>15</a:t>
            </a:r>
            <a:r>
              <a:rPr lang="ja-JP" altLang="en-US" sz="2100" dirty="0">
                <a:latin typeface="+mj-ea"/>
              </a:rPr>
              <a:t>秒）</a:t>
            </a:r>
            <a:endParaRPr lang="en-US" altLang="ja-JP" sz="2100" dirty="0">
              <a:latin typeface="+mj-ea"/>
              <a:ea typeface="+mj-ea"/>
            </a:endParaRPr>
          </a:p>
        </p:txBody>
      </p:sp>
    </p:spTree>
    <p:extLst>
      <p:ext uri="{BB962C8B-B14F-4D97-AF65-F5344CB8AC3E}">
        <p14:creationId xmlns:p14="http://schemas.microsoft.com/office/powerpoint/2010/main" val="1180325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1622425"/>
            <a:ext cx="5484812" cy="3084513"/>
          </a:xfrm>
        </p:spPr>
      </p:sp>
      <p:sp>
        <p:nvSpPr>
          <p:cNvPr id="3" name="ノート プレースホルダー 2"/>
          <p:cNvSpPr>
            <a:spLocks noGrp="1"/>
          </p:cNvSpPr>
          <p:nvPr>
            <p:ph type="body" idx="1"/>
          </p:nvPr>
        </p:nvSpPr>
        <p:spPr>
          <a:xfrm>
            <a:off x="730853" y="4706536"/>
            <a:ext cx="5681980" cy="4029253"/>
          </a:xfrm>
        </p:spPr>
        <p:txBody>
          <a:bodyPr/>
          <a:lstStyle/>
          <a:p>
            <a:endParaRPr lang="en-US" altLang="ja-JP" sz="1700" dirty="0"/>
          </a:p>
          <a:p>
            <a:r>
              <a:rPr lang="ja-JP" altLang="ja-JP" sz="1700" dirty="0"/>
              <a:t>ワークシートの</a:t>
            </a:r>
            <a:r>
              <a:rPr lang="ja-JP" altLang="en-US" sz="1700" dirty="0"/>
              <a:t>活動</a:t>
            </a:r>
            <a:r>
              <a:rPr lang="ja-JP" altLang="ja-JP" sz="1700" dirty="0"/>
              <a:t>②に、見付けた「強み」の</a:t>
            </a:r>
            <a:endParaRPr lang="en-US" altLang="ja-JP" sz="1700" dirty="0"/>
          </a:p>
          <a:p>
            <a:r>
              <a:rPr lang="en-US" altLang="ja-JP" sz="1700" dirty="0"/>
              <a:t> </a:t>
            </a:r>
            <a:r>
              <a:rPr lang="ja-JP" altLang="ja-JP" sz="1700" dirty="0"/>
              <a:t>「苦手な英語の勉強をがんばっているところ」と</a:t>
            </a:r>
            <a:endParaRPr lang="en-US" altLang="ja-JP" sz="1700" dirty="0"/>
          </a:p>
          <a:p>
            <a:r>
              <a:rPr lang="ja-JP" altLang="ja-JP" sz="1700" dirty="0"/>
              <a:t>自分の名前を書きます。</a:t>
            </a:r>
          </a:p>
          <a:p>
            <a:r>
              <a:rPr lang="ja-JP" altLang="ja-JP" sz="1700" dirty="0"/>
              <a:t>苦手なことからも「強み」を見付けてもらえると、</a:t>
            </a:r>
            <a:endParaRPr lang="en-US" altLang="ja-JP" sz="1700" dirty="0"/>
          </a:p>
          <a:p>
            <a:r>
              <a:rPr lang="ja-JP" altLang="ja-JP" sz="1700" dirty="0"/>
              <a:t>とても嬉しい気持ちになりますね。</a:t>
            </a:r>
          </a:p>
          <a:p>
            <a:endParaRPr lang="en-US" altLang="ja-JP" sz="1700" dirty="0"/>
          </a:p>
          <a:p>
            <a:pPr defTabSz="947703">
              <a:defRPr/>
            </a:pPr>
            <a:endParaRPr lang="ja-JP" altLang="en-US" sz="1700" dirty="0">
              <a:solidFill>
                <a:prstClr val="black"/>
              </a:solidFill>
            </a:endParaRPr>
          </a:p>
          <a:p>
            <a:endParaRPr lang="en-US" altLang="ja-JP" sz="1700" dirty="0"/>
          </a:p>
          <a:p>
            <a:endParaRPr lang="en-US" altLang="ja-JP" sz="1700" dirty="0"/>
          </a:p>
          <a:p>
            <a:endParaRPr lang="en-US" altLang="ja-JP" sz="1700" dirty="0"/>
          </a:p>
          <a:p>
            <a:endParaRPr lang="en-US" altLang="ja-JP" sz="1700" dirty="0"/>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a:t>
            </a:r>
            <a:r>
              <a:rPr lang="en-US" altLang="ja-JP" sz="2100" dirty="0">
                <a:latin typeface="+mj-ea"/>
                <a:ea typeface="+mj-ea"/>
              </a:rPr>
              <a:t>13】</a:t>
            </a:r>
            <a:r>
              <a:rPr lang="ja-JP" altLang="en-US" sz="2100" dirty="0">
                <a:latin typeface="+mj-ea"/>
              </a:rPr>
              <a:t> （</a:t>
            </a:r>
            <a:r>
              <a:rPr lang="en-US" altLang="ja-JP" sz="2100" dirty="0">
                <a:latin typeface="+mj-ea"/>
              </a:rPr>
              <a:t>20</a:t>
            </a:r>
            <a:r>
              <a:rPr lang="ja-JP" altLang="en-US" sz="2100" dirty="0">
                <a:latin typeface="+mj-ea"/>
              </a:rPr>
              <a:t>秒）</a:t>
            </a:r>
            <a:endParaRPr lang="en-US" altLang="ja-JP" sz="2100" dirty="0">
              <a:latin typeface="+mj-ea"/>
              <a:ea typeface="+mj-ea"/>
            </a:endParaRPr>
          </a:p>
        </p:txBody>
      </p:sp>
    </p:spTree>
    <p:extLst>
      <p:ext uri="{BB962C8B-B14F-4D97-AF65-F5344CB8AC3E}">
        <p14:creationId xmlns:p14="http://schemas.microsoft.com/office/powerpoint/2010/main" val="139478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1688" y="1773238"/>
            <a:ext cx="5497512" cy="3092450"/>
          </a:xfrm>
        </p:spPr>
      </p:sp>
      <p:sp>
        <p:nvSpPr>
          <p:cNvPr id="3" name="ノート プレースホルダー 2"/>
          <p:cNvSpPr>
            <a:spLocks noGrp="1"/>
          </p:cNvSpPr>
          <p:nvPr>
            <p:ph type="body" idx="1"/>
          </p:nvPr>
        </p:nvSpPr>
        <p:spPr>
          <a:xfrm>
            <a:off x="766084" y="4865608"/>
            <a:ext cx="5681980" cy="4029253"/>
          </a:xfrm>
        </p:spPr>
        <p:txBody>
          <a:bodyPr/>
          <a:lstStyle/>
          <a:p>
            <a:pPr marL="138401" indent="-138401" algn="just"/>
            <a:endParaRPr lang="en-US" altLang="ja-JP" sz="1700" kern="100" dirty="0">
              <a:latin typeface="+mn-ea"/>
              <a:cs typeface="Times New Roman" panose="02020603050405020304" pitchFamily="18" charset="0"/>
            </a:endParaRPr>
          </a:p>
          <a:p>
            <a:pPr marL="138401" indent="-138401" algn="just"/>
            <a:r>
              <a:rPr lang="ja-JP" altLang="ja-JP" sz="1700" kern="100" dirty="0">
                <a:latin typeface="+mn-ea"/>
                <a:cs typeface="Times New Roman" panose="02020603050405020304" pitchFamily="18" charset="0"/>
              </a:rPr>
              <a:t>これから、画面のように机を移動して</a:t>
            </a:r>
            <a:r>
              <a:rPr lang="ja-JP" altLang="en-US" sz="1700" kern="100" dirty="0">
                <a:latin typeface="+mn-ea"/>
                <a:cs typeface="Times New Roman" panose="02020603050405020304" pitchFamily="18" charset="0"/>
              </a:rPr>
              <a:t>、</a:t>
            </a:r>
            <a:endParaRPr lang="en-US" altLang="ja-JP" sz="1700" kern="100" dirty="0">
              <a:latin typeface="+mn-ea"/>
              <a:cs typeface="Times New Roman" panose="02020603050405020304" pitchFamily="18" charset="0"/>
            </a:endParaRPr>
          </a:p>
          <a:p>
            <a:pPr marL="138401" indent="-138401" algn="just"/>
            <a:r>
              <a:rPr lang="ja-JP" altLang="ja-JP" sz="1700" kern="100" dirty="0">
                <a:latin typeface="+mn-ea"/>
                <a:cs typeface="Times New Roman" panose="02020603050405020304" pitchFamily="18" charset="0"/>
              </a:rPr>
              <a:t>３人グループ</a:t>
            </a:r>
            <a:r>
              <a:rPr lang="ja-JP" altLang="en-US" sz="1700" kern="100" dirty="0">
                <a:latin typeface="+mn-ea"/>
                <a:cs typeface="Times New Roman" panose="02020603050405020304" pitchFamily="18" charset="0"/>
              </a:rPr>
              <a:t>（または４人グループ）</a:t>
            </a:r>
            <a:r>
              <a:rPr lang="ja-JP" altLang="ja-JP" sz="1700" kern="100" dirty="0">
                <a:latin typeface="+mn-ea"/>
                <a:cs typeface="Times New Roman" panose="02020603050405020304" pitchFamily="18" charset="0"/>
              </a:rPr>
              <a:t>をつくりましょう。</a:t>
            </a:r>
            <a:endParaRPr lang="en-US" altLang="ja-JP" sz="1700" kern="100" dirty="0">
              <a:latin typeface="+mn-ea"/>
              <a:cs typeface="Times New Roman" panose="02020603050405020304" pitchFamily="18" charset="0"/>
            </a:endParaRPr>
          </a:p>
          <a:p>
            <a:pPr marL="138401" indent="-138401" algn="just"/>
            <a:endParaRPr lang="en-US" altLang="ja-JP" sz="1700" kern="100" dirty="0">
              <a:latin typeface="+mn-ea"/>
              <a:cs typeface="Times New Roman" panose="02020603050405020304" pitchFamily="18" charset="0"/>
            </a:endParaRPr>
          </a:p>
          <a:p>
            <a:pPr marL="138401" indent="-138401" algn="just"/>
            <a:r>
              <a:rPr lang="ja-JP" altLang="ja-JP" sz="1700" kern="100" dirty="0">
                <a:latin typeface="+mn-ea"/>
                <a:cs typeface="Times New Roman" panose="02020603050405020304" pitchFamily="18" charset="0"/>
              </a:rPr>
              <a:t>準備はできましたか。</a:t>
            </a:r>
            <a:endParaRPr lang="ja-JP" altLang="ja-JP" sz="1700" kern="100" dirty="0">
              <a:latin typeface="+mn-ea"/>
              <a:cs typeface="Vrinda" panose="020B0502040204020203" pitchFamily="34" charset="0"/>
            </a:endParaRPr>
          </a:p>
          <a:p>
            <a:pPr defTabSz="947586">
              <a:defRPr/>
            </a:pPr>
            <a:endParaRPr lang="en-US" altLang="ja-JP" sz="1700" dirty="0">
              <a:solidFill>
                <a:prstClr val="black"/>
              </a:solidFill>
            </a:endParaRPr>
          </a:p>
          <a:p>
            <a:pPr defTabSz="947586">
              <a:defRPr/>
            </a:pPr>
            <a:endParaRPr lang="en-US" altLang="ja-JP" sz="1700" dirty="0">
              <a:solidFill>
                <a:prstClr val="black"/>
              </a:solidFill>
            </a:endParaRPr>
          </a:p>
          <a:p>
            <a:pPr defTabSz="947586">
              <a:defRPr/>
            </a:pPr>
            <a:endParaRPr lang="en-US" altLang="ja-JP" sz="1700" dirty="0">
              <a:solidFill>
                <a:prstClr val="black"/>
              </a:solidFill>
            </a:endParaRPr>
          </a:p>
          <a:p>
            <a:endParaRPr lang="ja-JP" altLang="en-US" sz="1700" dirty="0"/>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a:t>
            </a:r>
            <a:r>
              <a:rPr lang="en-US" altLang="ja-JP" sz="2100" dirty="0">
                <a:latin typeface="+mj-ea"/>
                <a:ea typeface="+mj-ea"/>
              </a:rPr>
              <a:t>14】</a:t>
            </a:r>
            <a:r>
              <a:rPr lang="ja-JP" altLang="en-US" sz="2100" dirty="0">
                <a:latin typeface="+mj-ea"/>
              </a:rPr>
              <a:t> （２分）</a:t>
            </a:r>
            <a:endParaRPr lang="en-US" altLang="ja-JP" sz="2100" dirty="0">
              <a:latin typeface="+mj-ea"/>
              <a:ea typeface="+mj-ea"/>
            </a:endParaRPr>
          </a:p>
        </p:txBody>
      </p:sp>
    </p:spTree>
    <p:extLst>
      <p:ext uri="{BB962C8B-B14F-4D97-AF65-F5344CB8AC3E}">
        <p14:creationId xmlns:p14="http://schemas.microsoft.com/office/powerpoint/2010/main" val="1975530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4538" y="1622425"/>
            <a:ext cx="5499100" cy="3092450"/>
          </a:xfrm>
        </p:spPr>
      </p:sp>
      <p:sp>
        <p:nvSpPr>
          <p:cNvPr id="3" name="ノート プレースホルダー 2"/>
          <p:cNvSpPr>
            <a:spLocks noGrp="1"/>
          </p:cNvSpPr>
          <p:nvPr>
            <p:ph type="body" idx="1"/>
          </p:nvPr>
        </p:nvSpPr>
        <p:spPr>
          <a:xfrm>
            <a:off x="710912" y="4714736"/>
            <a:ext cx="5681980" cy="5022436"/>
          </a:xfrm>
        </p:spPr>
        <p:txBody>
          <a:bodyPr/>
          <a:lstStyle/>
          <a:p>
            <a:pPr defTabSz="947703">
              <a:defRPr/>
            </a:pPr>
            <a:endParaRPr lang="en-US" altLang="ja-JP" sz="1700" dirty="0">
              <a:latin typeface="+mn-ea"/>
            </a:endParaRPr>
          </a:p>
          <a:p>
            <a:pPr defTabSz="947703">
              <a:defRPr/>
            </a:pPr>
            <a:r>
              <a:rPr lang="ja-JP" altLang="en-US" sz="1700" dirty="0">
                <a:latin typeface="+mn-ea"/>
              </a:rPr>
              <a:t>ワークシートを時計回りに渡して、</a:t>
            </a:r>
            <a:endParaRPr lang="en-US" altLang="ja-JP" sz="1700" dirty="0">
              <a:latin typeface="+mn-ea"/>
            </a:endParaRPr>
          </a:p>
          <a:p>
            <a:pPr defTabSz="947703">
              <a:defRPr/>
            </a:pPr>
            <a:r>
              <a:rPr lang="ja-JP" altLang="en-US" sz="1700" dirty="0">
                <a:latin typeface="+mn-ea"/>
              </a:rPr>
              <a:t>友達の「強み」を見付けて書きましょう。</a:t>
            </a:r>
            <a:endParaRPr lang="en-US" altLang="ja-JP" sz="1700" dirty="0">
              <a:latin typeface="+mn-ea"/>
            </a:endParaRPr>
          </a:p>
          <a:p>
            <a:pPr defTabSz="947703">
              <a:defRPr/>
            </a:pPr>
            <a:r>
              <a:rPr lang="ja-JP" altLang="en-US" sz="1700" dirty="0">
                <a:latin typeface="+mn-ea"/>
              </a:rPr>
              <a:t>４人グループは２人回したところで終わりです。</a:t>
            </a:r>
            <a:endParaRPr lang="en-US" altLang="ja-JP" sz="1700" dirty="0">
              <a:latin typeface="+mn-ea"/>
            </a:endParaRPr>
          </a:p>
          <a:p>
            <a:pPr defTabSz="947703">
              <a:defRPr/>
            </a:pPr>
            <a:r>
              <a:rPr lang="ja-JP" altLang="en-US" sz="1700" dirty="0">
                <a:latin typeface="+mn-ea"/>
              </a:rPr>
              <a:t>時間は一人３分間です。</a:t>
            </a:r>
          </a:p>
          <a:p>
            <a:pPr defTabSz="947703">
              <a:defRPr/>
            </a:pPr>
            <a:r>
              <a:rPr lang="en-US" altLang="ja-JP" sz="1700" dirty="0">
                <a:latin typeface="+mn-ea"/>
              </a:rPr>
              <a:t>【</a:t>
            </a:r>
            <a:r>
              <a:rPr lang="ja-JP" altLang="en-US" sz="1700" dirty="0">
                <a:latin typeface="+mn-ea"/>
              </a:rPr>
              <a:t>１～</a:t>
            </a:r>
            <a:r>
              <a:rPr lang="en-US" altLang="ja-JP" sz="1700" dirty="0">
                <a:latin typeface="+mn-ea"/>
              </a:rPr>
              <a:t>1</a:t>
            </a:r>
            <a:r>
              <a:rPr lang="ja-JP" altLang="en-US" sz="1700" dirty="0">
                <a:latin typeface="+mn-ea"/>
              </a:rPr>
              <a:t>分</a:t>
            </a:r>
            <a:r>
              <a:rPr lang="en-US" altLang="ja-JP" sz="1700" dirty="0">
                <a:latin typeface="+mn-ea"/>
              </a:rPr>
              <a:t>30</a:t>
            </a:r>
            <a:r>
              <a:rPr lang="ja-JP" altLang="en-US" sz="1700" dirty="0">
                <a:latin typeface="+mn-ea"/>
              </a:rPr>
              <a:t>秒前に言葉を掛ける</a:t>
            </a:r>
            <a:r>
              <a:rPr lang="en-US" altLang="ja-JP" sz="1700" dirty="0">
                <a:latin typeface="+mn-ea"/>
              </a:rPr>
              <a:t>】</a:t>
            </a:r>
          </a:p>
          <a:p>
            <a:pPr defTabSz="947703">
              <a:defRPr/>
            </a:pPr>
            <a:r>
              <a:rPr lang="ja-JP" altLang="en-US" sz="1700" dirty="0">
                <a:latin typeface="+mn-ea"/>
              </a:rPr>
              <a:t>そろそろ時間です。</a:t>
            </a:r>
            <a:endParaRPr lang="en-US" altLang="ja-JP" sz="1700" dirty="0">
              <a:latin typeface="+mn-ea"/>
            </a:endParaRPr>
          </a:p>
          <a:p>
            <a:pPr defTabSz="947703">
              <a:defRPr/>
            </a:pPr>
            <a:r>
              <a:rPr lang="ja-JP" altLang="en-US" sz="1700" dirty="0">
                <a:latin typeface="+mn-ea"/>
              </a:rPr>
              <a:t>次の友達に、ワークシートを渡しましょう。</a:t>
            </a:r>
          </a:p>
          <a:p>
            <a:pPr defTabSz="947703">
              <a:defRPr/>
            </a:pPr>
            <a:r>
              <a:rPr lang="en-US" altLang="ja-JP" sz="1700" dirty="0">
                <a:latin typeface="+mn-ea"/>
              </a:rPr>
              <a:t>【</a:t>
            </a:r>
            <a:r>
              <a:rPr lang="ja-JP" altLang="en-US" sz="1700" dirty="0">
                <a:latin typeface="+mn-ea"/>
              </a:rPr>
              <a:t>１～</a:t>
            </a:r>
            <a:r>
              <a:rPr lang="en-US" altLang="ja-JP" sz="1700" dirty="0">
                <a:latin typeface="+mn-ea"/>
              </a:rPr>
              <a:t>1</a:t>
            </a:r>
            <a:r>
              <a:rPr lang="ja-JP" altLang="en-US" sz="1700" dirty="0">
                <a:latin typeface="+mn-ea"/>
              </a:rPr>
              <a:t>分</a:t>
            </a:r>
            <a:r>
              <a:rPr lang="en-US" altLang="ja-JP" sz="1700" dirty="0">
                <a:latin typeface="+mn-ea"/>
              </a:rPr>
              <a:t>30</a:t>
            </a:r>
            <a:r>
              <a:rPr lang="ja-JP" altLang="en-US" sz="1700" dirty="0">
                <a:latin typeface="+mn-ea"/>
              </a:rPr>
              <a:t>秒前に言葉を掛ける</a:t>
            </a:r>
            <a:r>
              <a:rPr lang="en-US" altLang="ja-JP" sz="1700" dirty="0">
                <a:latin typeface="+mn-ea"/>
              </a:rPr>
              <a:t>】</a:t>
            </a:r>
          </a:p>
          <a:p>
            <a:pPr defTabSz="947703">
              <a:defRPr/>
            </a:pPr>
            <a:r>
              <a:rPr lang="ja-JP" altLang="en-US" sz="1700" dirty="0">
                <a:latin typeface="+mn-ea"/>
              </a:rPr>
              <a:t>そろそろ時間です。</a:t>
            </a:r>
            <a:endParaRPr lang="en-US" altLang="ja-JP" sz="1700" dirty="0">
              <a:latin typeface="+mn-ea"/>
            </a:endParaRPr>
          </a:p>
          <a:p>
            <a:pPr defTabSz="947703">
              <a:defRPr/>
            </a:pPr>
            <a:r>
              <a:rPr lang="ja-JP" altLang="en-US" sz="1700" dirty="0">
                <a:latin typeface="+mn-ea"/>
              </a:rPr>
              <a:t>次の友達に、ワークシートを渡しましょう。</a:t>
            </a:r>
            <a:endParaRPr lang="en-US" altLang="ja-JP" sz="1700" dirty="0">
              <a:latin typeface="+mn-ea"/>
            </a:endParaRPr>
          </a:p>
          <a:p>
            <a:pPr defTabSz="947703">
              <a:defRPr/>
            </a:pPr>
            <a:r>
              <a:rPr lang="ja-JP" altLang="en-US" sz="1700" dirty="0">
                <a:latin typeface="+mn-ea"/>
              </a:rPr>
              <a:t>ワークシートを裏返しにして待ちましょう。</a:t>
            </a:r>
          </a:p>
          <a:p>
            <a:pPr defTabSz="947703">
              <a:defRPr/>
            </a:pPr>
            <a:r>
              <a:rPr lang="en-US" altLang="ja-JP" sz="1700" dirty="0">
                <a:latin typeface="+mn-ea"/>
              </a:rPr>
              <a:t>【</a:t>
            </a:r>
            <a:r>
              <a:rPr lang="ja-JP" altLang="en-US" sz="1700" dirty="0">
                <a:latin typeface="+mn-ea"/>
              </a:rPr>
              <a:t>全員がワークシートを裏返したことを確認する</a:t>
            </a:r>
            <a:r>
              <a:rPr lang="en-US" altLang="ja-JP" sz="1700" dirty="0">
                <a:latin typeface="+mn-ea"/>
              </a:rPr>
              <a:t>】</a:t>
            </a:r>
          </a:p>
          <a:p>
            <a:pPr defTabSz="947703">
              <a:defRPr/>
            </a:pPr>
            <a:r>
              <a:rPr lang="ja-JP" altLang="en-US" sz="1700" dirty="0">
                <a:latin typeface="+mn-ea"/>
              </a:rPr>
              <a:t>裏返しのまま本人に渡しましょう。</a:t>
            </a:r>
          </a:p>
          <a:p>
            <a:pPr defTabSz="947703">
              <a:defRPr/>
            </a:pPr>
            <a:r>
              <a:rPr lang="ja-JP" altLang="en-US" sz="1700" dirty="0">
                <a:latin typeface="+mn-ea"/>
              </a:rPr>
              <a:t>自分のワークシートが戻ってきましたか。</a:t>
            </a:r>
            <a:endParaRPr lang="en-US" altLang="ja-JP" sz="1700" dirty="0">
              <a:latin typeface="+mn-ea"/>
            </a:endParaRPr>
          </a:p>
          <a:p>
            <a:pPr defTabSz="947703">
              <a:defRPr/>
            </a:pPr>
            <a:r>
              <a:rPr lang="ja-JP" altLang="en-US" sz="1700" dirty="0">
                <a:latin typeface="+mn-ea"/>
              </a:rPr>
              <a:t>ワークシートを表にして、</a:t>
            </a:r>
            <a:endParaRPr lang="en-US" altLang="ja-JP" sz="1700" dirty="0">
              <a:latin typeface="+mn-ea"/>
            </a:endParaRPr>
          </a:p>
          <a:p>
            <a:pPr defTabSz="947703">
              <a:defRPr/>
            </a:pPr>
            <a:r>
              <a:rPr lang="ja-JP" altLang="en-US" sz="1700" dirty="0">
                <a:latin typeface="+mn-ea"/>
              </a:rPr>
              <a:t>友達が書いてくれた「強み」をじっくり読みましょう。</a:t>
            </a:r>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a:t>
            </a:r>
            <a:r>
              <a:rPr lang="en-US" altLang="ja-JP" sz="2100" dirty="0">
                <a:latin typeface="+mj-ea"/>
                <a:ea typeface="+mj-ea"/>
              </a:rPr>
              <a:t>15】</a:t>
            </a:r>
            <a:r>
              <a:rPr lang="ja-JP" altLang="en-US" sz="2100" dirty="0">
                <a:latin typeface="+mj-ea"/>
              </a:rPr>
              <a:t> （８分）</a:t>
            </a:r>
            <a:endParaRPr lang="en-US" altLang="ja-JP" sz="2100" dirty="0">
              <a:latin typeface="+mj-ea"/>
              <a:ea typeface="+mj-ea"/>
            </a:endParaRPr>
          </a:p>
        </p:txBody>
      </p:sp>
    </p:spTree>
    <p:extLst>
      <p:ext uri="{BB962C8B-B14F-4D97-AF65-F5344CB8AC3E}">
        <p14:creationId xmlns:p14="http://schemas.microsoft.com/office/powerpoint/2010/main" val="3905764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4538" y="1635125"/>
            <a:ext cx="5499100" cy="3092450"/>
          </a:xfrm>
        </p:spPr>
      </p:sp>
      <p:sp>
        <p:nvSpPr>
          <p:cNvPr id="3" name="ノート プレースホルダー 2"/>
          <p:cNvSpPr>
            <a:spLocks noGrp="1"/>
          </p:cNvSpPr>
          <p:nvPr>
            <p:ph type="body" idx="1"/>
          </p:nvPr>
        </p:nvSpPr>
        <p:spPr>
          <a:xfrm>
            <a:off x="710912" y="4727855"/>
            <a:ext cx="5681980" cy="4029253"/>
          </a:xfrm>
        </p:spPr>
        <p:txBody>
          <a:bodyPr/>
          <a:lstStyle/>
          <a:p>
            <a:pPr marL="138401" indent="-138401" algn="just"/>
            <a:endParaRPr lang="en-US" altLang="ja-JP" sz="1700" kern="100" dirty="0">
              <a:latin typeface="+mn-ea"/>
              <a:cs typeface="Times New Roman" panose="02020603050405020304" pitchFamily="18" charset="0"/>
            </a:endParaRPr>
          </a:p>
          <a:p>
            <a:pPr marL="138401" indent="-138401" algn="just"/>
            <a:r>
              <a:rPr lang="ja-JP" altLang="ja-JP" sz="1700" kern="100" dirty="0">
                <a:latin typeface="+mn-ea"/>
                <a:cs typeface="Times New Roman" panose="02020603050405020304" pitchFamily="18" charset="0"/>
              </a:rPr>
              <a:t>ワークシートの</a:t>
            </a:r>
            <a:r>
              <a:rPr lang="ja-JP" altLang="en-US" sz="1700" kern="100" dirty="0">
                <a:latin typeface="+mn-ea"/>
                <a:cs typeface="Times New Roman" panose="02020603050405020304" pitchFamily="18" charset="0"/>
              </a:rPr>
              <a:t>活動</a:t>
            </a:r>
            <a:r>
              <a:rPr lang="ja-JP" altLang="ja-JP" sz="1700" kern="100" dirty="0">
                <a:latin typeface="+mn-ea"/>
                <a:cs typeface="Times New Roman" panose="02020603050405020304" pitchFamily="18" charset="0"/>
              </a:rPr>
              <a:t>③を見てください。</a:t>
            </a:r>
            <a:endParaRPr lang="en-US" altLang="ja-JP" sz="1700" kern="100" dirty="0">
              <a:latin typeface="+mn-ea"/>
              <a:cs typeface="Times New Roman" panose="02020603050405020304" pitchFamily="18" charset="0"/>
            </a:endParaRPr>
          </a:p>
          <a:p>
            <a:pPr marL="138401" indent="-138401" algn="just"/>
            <a:r>
              <a:rPr lang="ja-JP" altLang="ja-JP" sz="1700" kern="100" dirty="0">
                <a:latin typeface="+mn-ea"/>
                <a:cs typeface="Times New Roman" panose="02020603050405020304" pitchFamily="18" charset="0"/>
              </a:rPr>
              <a:t>自分で自分の「強み」を考えて書きます。</a:t>
            </a:r>
            <a:endParaRPr lang="en-US" altLang="ja-JP" sz="1700" kern="100" dirty="0">
              <a:latin typeface="+mn-ea"/>
              <a:cs typeface="Times New Roman" panose="02020603050405020304" pitchFamily="18" charset="0"/>
            </a:endParaRPr>
          </a:p>
          <a:p>
            <a:pPr marL="138401" indent="-138401" algn="just"/>
            <a:r>
              <a:rPr lang="ja-JP" altLang="ja-JP" sz="1700" kern="100" dirty="0">
                <a:latin typeface="+mn-ea"/>
                <a:cs typeface="Times New Roman" panose="02020603050405020304" pitchFamily="18" charset="0"/>
              </a:rPr>
              <a:t>例えば、友達が書いてくれた「強み」を読んで、</a:t>
            </a:r>
            <a:endParaRPr lang="en-US" altLang="ja-JP" sz="1700" kern="100" dirty="0">
              <a:latin typeface="+mn-ea"/>
              <a:cs typeface="Times New Roman" panose="02020603050405020304" pitchFamily="18" charset="0"/>
            </a:endParaRPr>
          </a:p>
          <a:p>
            <a:pPr marL="138401" indent="-138401" algn="just"/>
            <a:r>
              <a:rPr lang="ja-JP" altLang="ja-JP" sz="1700" kern="100" dirty="0">
                <a:latin typeface="+mn-ea"/>
                <a:cs typeface="Times New Roman" panose="02020603050405020304" pitchFamily="18" charset="0"/>
              </a:rPr>
              <a:t>自分の「強み」は「苦手なこともがんばるところ」</a:t>
            </a:r>
            <a:endParaRPr lang="en-US" altLang="ja-JP" sz="1700" kern="100" dirty="0">
              <a:latin typeface="+mn-ea"/>
              <a:cs typeface="Times New Roman" panose="02020603050405020304" pitchFamily="18" charset="0"/>
            </a:endParaRPr>
          </a:p>
          <a:p>
            <a:pPr marL="138401" indent="-138401" algn="just"/>
            <a:r>
              <a:rPr lang="ja-JP" altLang="ja-JP" sz="1700" kern="100" dirty="0">
                <a:latin typeface="+mn-ea"/>
                <a:cs typeface="Times New Roman" panose="02020603050405020304" pitchFamily="18" charset="0"/>
              </a:rPr>
              <a:t>だと思った</a:t>
            </a:r>
            <a:r>
              <a:rPr lang="ja-JP" altLang="en-US" sz="1700" kern="100" dirty="0">
                <a:latin typeface="+mn-ea"/>
                <a:cs typeface="Times New Roman" panose="02020603050405020304" pitchFamily="18" charset="0"/>
              </a:rPr>
              <a:t>ら、</a:t>
            </a:r>
            <a:endParaRPr lang="en-US" altLang="ja-JP" sz="1700" kern="100" dirty="0">
              <a:latin typeface="+mn-ea"/>
              <a:cs typeface="Times New Roman" panose="02020603050405020304" pitchFamily="18" charset="0"/>
            </a:endParaRPr>
          </a:p>
          <a:p>
            <a:pPr marL="138401" indent="-138401" algn="just"/>
            <a:r>
              <a:rPr lang="ja-JP" altLang="en-US" sz="1700" kern="100" dirty="0">
                <a:latin typeface="+mn-ea"/>
                <a:cs typeface="Times New Roman" panose="02020603050405020304" pitchFamily="18" charset="0"/>
              </a:rPr>
              <a:t>●</a:t>
            </a:r>
            <a:r>
              <a:rPr lang="ja-JP" altLang="ja-JP" sz="1700" kern="100" dirty="0">
                <a:latin typeface="+mn-ea"/>
                <a:cs typeface="Times New Roman" panose="02020603050405020304" pitchFamily="18" charset="0"/>
              </a:rPr>
              <a:t>ワークシートの</a:t>
            </a:r>
            <a:r>
              <a:rPr lang="ja-JP" altLang="en-US" sz="1700" kern="100" dirty="0">
                <a:latin typeface="+mn-ea"/>
                <a:cs typeface="Times New Roman" panose="02020603050405020304" pitchFamily="18" charset="0"/>
              </a:rPr>
              <a:t>活動</a:t>
            </a:r>
            <a:r>
              <a:rPr lang="ja-JP" altLang="ja-JP" sz="1700" kern="100" dirty="0">
                <a:latin typeface="+mn-ea"/>
                <a:cs typeface="Times New Roman" panose="02020603050405020304" pitchFamily="18" charset="0"/>
              </a:rPr>
              <a:t>③に書きます。</a:t>
            </a:r>
            <a:endParaRPr lang="ja-JP" altLang="ja-JP" sz="1700" kern="100" dirty="0">
              <a:latin typeface="+mn-ea"/>
              <a:cs typeface="Vrinda" panose="020B0502040204020203" pitchFamily="34" charset="0"/>
            </a:endParaRPr>
          </a:p>
          <a:p>
            <a:pPr marL="138401" indent="-138401" algn="just"/>
            <a:r>
              <a:rPr lang="en-US" altLang="ja-JP" sz="1700" kern="100" dirty="0">
                <a:latin typeface="+mn-ea"/>
                <a:cs typeface="Times New Roman" panose="02020603050405020304" pitchFamily="18" charset="0"/>
              </a:rPr>
              <a:t> </a:t>
            </a:r>
            <a:endParaRPr lang="ja-JP" altLang="ja-JP" sz="1700" kern="100" dirty="0">
              <a:latin typeface="+mn-ea"/>
              <a:cs typeface="Vrinda" panose="020B0502040204020203" pitchFamily="34" charset="0"/>
            </a:endParaRPr>
          </a:p>
          <a:p>
            <a:pPr marL="138401" indent="-138401" algn="just"/>
            <a:r>
              <a:rPr lang="en-US" altLang="ja-JP" sz="1700" kern="100" dirty="0">
                <a:latin typeface="+mn-ea"/>
                <a:cs typeface="Times New Roman" panose="02020603050405020304" pitchFamily="18" charset="0"/>
              </a:rPr>
              <a:t> </a:t>
            </a:r>
            <a:endParaRPr lang="ja-JP" altLang="ja-JP" sz="1700" kern="100" dirty="0">
              <a:latin typeface="+mn-ea"/>
              <a:cs typeface="Vrinda" panose="020B0502040204020203" pitchFamily="34" charset="0"/>
            </a:endParaRPr>
          </a:p>
          <a:p>
            <a:endParaRPr lang="en-US" altLang="ja-JP" sz="1700" dirty="0">
              <a:latin typeface="+mn-ea"/>
            </a:endParaRPr>
          </a:p>
          <a:p>
            <a:endParaRPr lang="en-US" altLang="ja-JP" sz="1700" dirty="0">
              <a:latin typeface="+mn-ea"/>
            </a:endParaRPr>
          </a:p>
          <a:p>
            <a:endParaRPr lang="en-US" altLang="ja-JP" sz="1700" dirty="0">
              <a:latin typeface="+mn-ea"/>
            </a:endParaRPr>
          </a:p>
          <a:p>
            <a:endParaRPr lang="en-US" altLang="ja-JP" sz="1700" dirty="0">
              <a:latin typeface="+mn-ea"/>
            </a:endParaRPr>
          </a:p>
          <a:p>
            <a:endParaRPr lang="en-US" altLang="ja-JP" sz="1700" dirty="0">
              <a:latin typeface="+mn-ea"/>
            </a:endParaRPr>
          </a:p>
          <a:p>
            <a:endParaRPr lang="en-US" altLang="ja-JP" sz="1700" dirty="0">
              <a:latin typeface="+mn-ea"/>
            </a:endParaRPr>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defTabSz="947703">
              <a:defRPr/>
            </a:pPr>
            <a:r>
              <a:rPr lang="en-US" altLang="ja-JP" sz="2100" dirty="0">
                <a:latin typeface="+mj-ea"/>
                <a:ea typeface="+mj-ea"/>
              </a:rPr>
              <a:t>【</a:t>
            </a:r>
            <a:r>
              <a:rPr lang="ja-JP" altLang="en-US" sz="2100" dirty="0">
                <a:latin typeface="+mj-ea"/>
                <a:ea typeface="+mj-ea"/>
              </a:rPr>
              <a:t>スライド</a:t>
            </a:r>
            <a:r>
              <a:rPr lang="en-US" altLang="ja-JP" sz="2100" dirty="0">
                <a:latin typeface="+mj-ea"/>
                <a:ea typeface="+mj-ea"/>
              </a:rPr>
              <a:t>16】</a:t>
            </a:r>
            <a:r>
              <a:rPr lang="ja-JP" altLang="en-US" sz="2100" dirty="0">
                <a:latin typeface="+mn-ea"/>
              </a:rPr>
              <a:t> （</a:t>
            </a:r>
            <a:r>
              <a:rPr lang="en-US" altLang="ja-JP" sz="2100" dirty="0">
                <a:latin typeface="+mn-ea"/>
              </a:rPr>
              <a:t>15</a:t>
            </a:r>
            <a:r>
              <a:rPr lang="ja-JP" altLang="en-US" sz="2100" dirty="0">
                <a:latin typeface="+mn-ea"/>
              </a:rPr>
              <a:t>秒）</a:t>
            </a:r>
          </a:p>
          <a:p>
            <a:pPr>
              <a:defRPr lang="ja-JP" altLang="en-US"/>
            </a:pPr>
            <a:endParaRPr lang="en-US" altLang="ja-JP" sz="2100" dirty="0">
              <a:latin typeface="+mj-ea"/>
              <a:ea typeface="+mj-ea"/>
            </a:endParaRPr>
          </a:p>
        </p:txBody>
      </p:sp>
    </p:spTree>
    <p:extLst>
      <p:ext uri="{BB962C8B-B14F-4D97-AF65-F5344CB8AC3E}">
        <p14:creationId xmlns:p14="http://schemas.microsoft.com/office/powerpoint/2010/main" val="4273054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4538" y="1622425"/>
            <a:ext cx="5499100" cy="3092450"/>
          </a:xfrm>
        </p:spPr>
      </p:sp>
      <p:sp>
        <p:nvSpPr>
          <p:cNvPr id="3" name="ノート プレースホルダー 2"/>
          <p:cNvSpPr>
            <a:spLocks noGrp="1"/>
          </p:cNvSpPr>
          <p:nvPr>
            <p:ph type="body" idx="1"/>
          </p:nvPr>
        </p:nvSpPr>
        <p:spPr>
          <a:xfrm>
            <a:off x="710247" y="4751516"/>
            <a:ext cx="5681980" cy="4029253"/>
          </a:xfrm>
        </p:spPr>
        <p:txBody>
          <a:bodyPr/>
          <a:lstStyle/>
          <a:p>
            <a:pPr defTabSz="947703">
              <a:defRPr/>
            </a:pPr>
            <a:endParaRPr lang="en-US" altLang="ja-JP" sz="1700" dirty="0"/>
          </a:p>
          <a:p>
            <a:pPr defTabSz="947703">
              <a:defRPr/>
            </a:pPr>
            <a:r>
              <a:rPr lang="ja-JP" altLang="ja-JP" sz="1700" dirty="0"/>
              <a:t>その他にも、「自分ウェビング」を改めて見て、</a:t>
            </a:r>
            <a:endParaRPr lang="en-US" altLang="ja-JP" sz="1700" dirty="0"/>
          </a:p>
          <a:p>
            <a:pPr defTabSz="947703">
              <a:defRPr/>
            </a:pPr>
            <a:r>
              <a:rPr lang="en-US" altLang="ja-JP" sz="1700" dirty="0"/>
              <a:t> </a:t>
            </a:r>
            <a:r>
              <a:rPr lang="ja-JP" altLang="ja-JP" sz="1700" dirty="0"/>
              <a:t>「高い音が上手に歌えない</a:t>
            </a:r>
            <a:r>
              <a:rPr lang="ja-JP" altLang="en-US" sz="1700" dirty="0"/>
              <a:t>」</a:t>
            </a:r>
            <a:r>
              <a:rPr lang="ja-JP" altLang="ja-JP" sz="1700" dirty="0"/>
              <a:t>、</a:t>
            </a:r>
            <a:r>
              <a:rPr lang="ja-JP" altLang="en-US" sz="1700" dirty="0"/>
              <a:t>「</a:t>
            </a:r>
            <a:r>
              <a:rPr lang="ja-JP" altLang="ja-JP" sz="1700" dirty="0"/>
              <a:t>友達と一緒に歌うことは</a:t>
            </a:r>
            <a:endParaRPr lang="en-US" altLang="ja-JP" sz="1700" dirty="0"/>
          </a:p>
          <a:p>
            <a:pPr defTabSz="949031">
              <a:defRPr/>
            </a:pPr>
            <a:r>
              <a:rPr lang="ja-JP" altLang="ja-JP" sz="1700" dirty="0"/>
              <a:t>楽しい」の２つに着目して自分の「強み」に気付いたとします。</a:t>
            </a:r>
          </a:p>
          <a:p>
            <a:endParaRPr lang="ja-JP" altLang="en-US" sz="1700" dirty="0"/>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a:t>
            </a:r>
            <a:r>
              <a:rPr lang="en-US" altLang="ja-JP" sz="2100" dirty="0">
                <a:latin typeface="+mj-ea"/>
                <a:ea typeface="+mj-ea"/>
              </a:rPr>
              <a:t>17】</a:t>
            </a:r>
            <a:r>
              <a:rPr lang="ja-JP" altLang="en-US" sz="2100" dirty="0">
                <a:latin typeface="+mj-ea"/>
                <a:ea typeface="+mj-ea"/>
              </a:rPr>
              <a:t>（</a:t>
            </a:r>
            <a:r>
              <a:rPr lang="en-US" altLang="ja-JP" sz="2100" dirty="0">
                <a:latin typeface="+mj-ea"/>
                <a:ea typeface="+mj-ea"/>
              </a:rPr>
              <a:t>15</a:t>
            </a:r>
            <a:r>
              <a:rPr lang="ja-JP" altLang="en-US" sz="2100" dirty="0">
                <a:latin typeface="+mj-ea"/>
                <a:ea typeface="+mj-ea"/>
              </a:rPr>
              <a:t>秒）</a:t>
            </a:r>
            <a:endParaRPr lang="en-US" altLang="ja-JP" sz="2100" dirty="0">
              <a:latin typeface="+mj-ea"/>
              <a:ea typeface="+mj-ea"/>
            </a:endParaRPr>
          </a:p>
        </p:txBody>
      </p:sp>
    </p:spTree>
    <p:extLst>
      <p:ext uri="{BB962C8B-B14F-4D97-AF65-F5344CB8AC3E}">
        <p14:creationId xmlns:p14="http://schemas.microsoft.com/office/powerpoint/2010/main" val="3143969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4538" y="1622425"/>
            <a:ext cx="5499100" cy="3092450"/>
          </a:xfrm>
        </p:spPr>
      </p:sp>
      <p:sp>
        <p:nvSpPr>
          <p:cNvPr id="3" name="ノート プレースホルダー 2"/>
          <p:cNvSpPr>
            <a:spLocks noGrp="1"/>
          </p:cNvSpPr>
          <p:nvPr>
            <p:ph type="body" idx="1"/>
          </p:nvPr>
        </p:nvSpPr>
        <p:spPr>
          <a:xfrm>
            <a:off x="710912" y="4714736"/>
            <a:ext cx="5681980" cy="4029253"/>
          </a:xfrm>
        </p:spPr>
        <p:txBody>
          <a:bodyPr/>
          <a:lstStyle/>
          <a:p>
            <a:endParaRPr lang="en-US" altLang="ja-JP" sz="1700" dirty="0"/>
          </a:p>
          <a:p>
            <a:r>
              <a:rPr lang="ja-JP" altLang="ja-JP" sz="1700" dirty="0"/>
              <a:t>自分の「強み」と思えることを、ワークシートの</a:t>
            </a:r>
            <a:r>
              <a:rPr lang="ja-JP" altLang="en-US" sz="1700" dirty="0"/>
              <a:t>活動</a:t>
            </a:r>
            <a:r>
              <a:rPr lang="ja-JP" altLang="ja-JP" sz="1700" dirty="0"/>
              <a:t>③に</a:t>
            </a:r>
            <a:endParaRPr lang="en-US" altLang="ja-JP" sz="1700" dirty="0"/>
          </a:p>
          <a:p>
            <a:r>
              <a:rPr lang="ja-JP" altLang="en-US" sz="1700" dirty="0"/>
              <a:t>●</a:t>
            </a:r>
            <a:r>
              <a:rPr lang="ja-JP" altLang="ja-JP" sz="1700" dirty="0"/>
              <a:t>「上手にできなくても楽しめるところ」などと書き加えます。</a:t>
            </a:r>
          </a:p>
          <a:p>
            <a:r>
              <a:rPr lang="en-US" altLang="ja-JP" sz="1700" dirty="0"/>
              <a:t> </a:t>
            </a:r>
            <a:r>
              <a:rPr lang="ja-JP" altLang="ja-JP" sz="1700" dirty="0"/>
              <a:t>「強み」の見付け方と書き方は分かりましたか。</a:t>
            </a:r>
          </a:p>
          <a:p>
            <a:r>
              <a:rPr lang="ja-JP" altLang="ja-JP" sz="1700" dirty="0"/>
              <a:t>やり方について質問はありませんか。</a:t>
            </a:r>
          </a:p>
          <a:p>
            <a:pPr defTabSz="947703">
              <a:defRPr/>
            </a:pPr>
            <a:endParaRPr lang="en-US" altLang="ja-JP" sz="1700" dirty="0">
              <a:solidFill>
                <a:prstClr val="black"/>
              </a:solidFill>
            </a:endParaRPr>
          </a:p>
          <a:p>
            <a:pPr defTabSz="947703">
              <a:defRPr/>
            </a:pPr>
            <a:endParaRPr lang="en-US" altLang="ja-JP" sz="1700" dirty="0">
              <a:solidFill>
                <a:prstClr val="black"/>
              </a:solidFill>
            </a:endParaRPr>
          </a:p>
          <a:p>
            <a:pPr defTabSz="947703">
              <a:defRPr/>
            </a:pPr>
            <a:endParaRPr lang="en-US" altLang="ja-JP" sz="1700" dirty="0">
              <a:solidFill>
                <a:prstClr val="black"/>
              </a:solidFill>
            </a:endParaRPr>
          </a:p>
          <a:p>
            <a:pPr defTabSz="947703">
              <a:defRPr/>
            </a:pPr>
            <a:endParaRPr lang="en-US" altLang="ja-JP" sz="1700" dirty="0">
              <a:solidFill>
                <a:prstClr val="black"/>
              </a:solidFill>
            </a:endParaRPr>
          </a:p>
          <a:p>
            <a:endParaRPr lang="en-US" altLang="ja-JP" sz="1700" dirty="0"/>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a:t>
            </a:r>
            <a:r>
              <a:rPr lang="en-US" altLang="ja-JP" sz="2100" dirty="0">
                <a:latin typeface="+mj-ea"/>
                <a:ea typeface="+mj-ea"/>
              </a:rPr>
              <a:t>18】</a:t>
            </a:r>
            <a:r>
              <a:rPr lang="ja-JP" altLang="en-US" sz="2100" dirty="0">
                <a:latin typeface="+mj-ea"/>
                <a:ea typeface="+mj-ea"/>
              </a:rPr>
              <a:t>（</a:t>
            </a:r>
            <a:r>
              <a:rPr lang="en-US" altLang="ja-JP" sz="2100" dirty="0">
                <a:latin typeface="+mj-ea"/>
                <a:ea typeface="+mj-ea"/>
              </a:rPr>
              <a:t>20</a:t>
            </a:r>
            <a:r>
              <a:rPr lang="ja-JP" altLang="en-US" sz="2100" dirty="0">
                <a:latin typeface="+mj-ea"/>
                <a:ea typeface="+mj-ea"/>
              </a:rPr>
              <a:t>秒）</a:t>
            </a:r>
            <a:endParaRPr lang="en-US" altLang="ja-JP" sz="2100" dirty="0">
              <a:latin typeface="+mj-ea"/>
              <a:ea typeface="+mj-ea"/>
            </a:endParaRPr>
          </a:p>
        </p:txBody>
      </p:sp>
    </p:spTree>
    <p:extLst>
      <p:ext uri="{BB962C8B-B14F-4D97-AF65-F5344CB8AC3E}">
        <p14:creationId xmlns:p14="http://schemas.microsoft.com/office/powerpoint/2010/main" val="3214336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4538" y="1622425"/>
            <a:ext cx="5499100" cy="3092450"/>
          </a:xfrm>
        </p:spPr>
      </p:sp>
      <p:sp>
        <p:nvSpPr>
          <p:cNvPr id="3" name="ノート プレースホルダー 2"/>
          <p:cNvSpPr>
            <a:spLocks noGrp="1"/>
          </p:cNvSpPr>
          <p:nvPr>
            <p:ph type="body" idx="1"/>
          </p:nvPr>
        </p:nvSpPr>
        <p:spPr>
          <a:xfrm>
            <a:off x="710247" y="4714736"/>
            <a:ext cx="5681980" cy="4765351"/>
          </a:xfrm>
        </p:spPr>
        <p:txBody>
          <a:bodyPr/>
          <a:lstStyle/>
          <a:p>
            <a:pPr defTabSz="947703">
              <a:defRPr/>
            </a:pPr>
            <a:endParaRPr lang="en-US" altLang="ja-JP" sz="1700" dirty="0">
              <a:solidFill>
                <a:prstClr val="black"/>
              </a:solidFill>
            </a:endParaRPr>
          </a:p>
          <a:p>
            <a:pPr defTabSz="947703">
              <a:defRPr/>
            </a:pPr>
            <a:r>
              <a:rPr lang="ja-JP" altLang="en-US" sz="1700" dirty="0">
                <a:solidFill>
                  <a:prstClr val="black"/>
                </a:solidFill>
              </a:rPr>
              <a:t>では、自分の「強み」を書きましょう。１つでもいいですよ。</a:t>
            </a:r>
            <a:endParaRPr lang="en-US" altLang="ja-JP" sz="1700" dirty="0">
              <a:solidFill>
                <a:prstClr val="black"/>
              </a:solidFill>
            </a:endParaRPr>
          </a:p>
          <a:p>
            <a:pPr defTabSz="947703">
              <a:defRPr/>
            </a:pPr>
            <a:r>
              <a:rPr lang="ja-JP" altLang="en-US" sz="1700" dirty="0">
                <a:solidFill>
                  <a:prstClr val="black"/>
                </a:solidFill>
              </a:rPr>
              <a:t>時間は４分間です。</a:t>
            </a:r>
            <a:endParaRPr lang="en-US" altLang="ja-JP" sz="1700" dirty="0">
              <a:solidFill>
                <a:prstClr val="black"/>
              </a:solidFill>
            </a:endParaRPr>
          </a:p>
          <a:p>
            <a:pPr defTabSz="947703">
              <a:defRPr/>
            </a:pPr>
            <a:r>
              <a:rPr lang="en-US" altLang="ja-JP" sz="1700" dirty="0">
                <a:solidFill>
                  <a:prstClr val="black"/>
                </a:solidFill>
              </a:rPr>
              <a:t>【</a:t>
            </a:r>
            <a:r>
              <a:rPr lang="en-US" altLang="ja-JP" sz="1700" dirty="0">
                <a:solidFill>
                  <a:prstClr val="black"/>
                </a:solidFill>
                <a:latin typeface="+mn-ea"/>
              </a:rPr>
              <a:t>1</a:t>
            </a:r>
            <a:r>
              <a:rPr lang="ja-JP" altLang="en-US" sz="1700" dirty="0">
                <a:solidFill>
                  <a:prstClr val="black"/>
                </a:solidFill>
                <a:latin typeface="ＭＳ 明朝" panose="02020609040205080304" pitchFamily="17" charset="-128"/>
              </a:rPr>
              <a:t>分～</a:t>
            </a:r>
            <a:r>
              <a:rPr lang="en-US" altLang="ja-JP" sz="1700" dirty="0">
                <a:solidFill>
                  <a:prstClr val="black"/>
                </a:solidFill>
                <a:latin typeface="+mn-ea"/>
              </a:rPr>
              <a:t>1</a:t>
            </a:r>
            <a:r>
              <a:rPr lang="ja-JP" altLang="en-US" sz="1700" dirty="0">
                <a:solidFill>
                  <a:prstClr val="black"/>
                </a:solidFill>
                <a:latin typeface="ＭＳ 明朝" panose="02020609040205080304" pitchFamily="17" charset="-128"/>
              </a:rPr>
              <a:t>分</a:t>
            </a:r>
            <a:r>
              <a:rPr lang="en-US" altLang="ja-JP" sz="1700" dirty="0">
                <a:solidFill>
                  <a:prstClr val="black"/>
                </a:solidFill>
                <a:latin typeface="+mn-ea"/>
              </a:rPr>
              <a:t>30</a:t>
            </a:r>
            <a:r>
              <a:rPr lang="ja-JP" altLang="en-US" sz="1700" dirty="0">
                <a:solidFill>
                  <a:prstClr val="black"/>
                </a:solidFill>
              </a:rPr>
              <a:t>秒前に言葉を掛ける</a:t>
            </a:r>
            <a:r>
              <a:rPr lang="en-US" altLang="ja-JP" sz="1700" dirty="0">
                <a:solidFill>
                  <a:prstClr val="black"/>
                </a:solidFill>
              </a:rPr>
              <a:t>】</a:t>
            </a:r>
          </a:p>
          <a:p>
            <a:pPr defTabSz="947703">
              <a:defRPr/>
            </a:pPr>
            <a:r>
              <a:rPr lang="ja-JP" altLang="en-US" sz="1700" dirty="0">
                <a:solidFill>
                  <a:prstClr val="black"/>
                </a:solidFill>
              </a:rPr>
              <a:t>そろそろ 時間です。今書いているものを書き終わったら、</a:t>
            </a:r>
            <a:endParaRPr lang="en-US" altLang="ja-JP" sz="1700" dirty="0">
              <a:solidFill>
                <a:prstClr val="black"/>
              </a:solidFill>
            </a:endParaRPr>
          </a:p>
          <a:p>
            <a:pPr defTabSz="947703">
              <a:defRPr/>
            </a:pPr>
            <a:r>
              <a:rPr lang="ja-JP" altLang="en-US" sz="1700" dirty="0">
                <a:solidFill>
                  <a:prstClr val="black"/>
                </a:solidFill>
              </a:rPr>
              <a:t>鉛筆を置きましょう。</a:t>
            </a:r>
          </a:p>
          <a:p>
            <a:pPr defTabSz="947703">
              <a:defRPr/>
            </a:pPr>
            <a:r>
              <a:rPr lang="ja-JP" altLang="en-US" sz="1700" dirty="0">
                <a:solidFill>
                  <a:prstClr val="black"/>
                </a:solidFill>
              </a:rPr>
              <a:t>今から、グループで伝え合いをします。</a:t>
            </a:r>
            <a:endParaRPr lang="en-US" altLang="ja-JP" sz="1700" dirty="0">
              <a:solidFill>
                <a:prstClr val="black"/>
              </a:solidFill>
            </a:endParaRPr>
          </a:p>
          <a:p>
            <a:pPr defTabSz="947703">
              <a:defRPr/>
            </a:pPr>
            <a:r>
              <a:rPr lang="ja-JP" altLang="en-US" sz="1700" dirty="0">
                <a:solidFill>
                  <a:prstClr val="black"/>
                </a:solidFill>
              </a:rPr>
              <a:t>話す人は、ワークシートの活動③に書いた</a:t>
            </a:r>
            <a:endParaRPr lang="en-US" altLang="ja-JP" sz="1700" dirty="0">
              <a:solidFill>
                <a:prstClr val="black"/>
              </a:solidFill>
            </a:endParaRPr>
          </a:p>
          <a:p>
            <a:pPr defTabSz="947703">
              <a:defRPr/>
            </a:pPr>
            <a:r>
              <a:rPr lang="ja-JP" altLang="en-US" sz="1700" dirty="0">
                <a:solidFill>
                  <a:prstClr val="black"/>
                </a:solidFill>
              </a:rPr>
              <a:t>自分の「強み」を伝えます。</a:t>
            </a:r>
            <a:endParaRPr lang="en-US" altLang="ja-JP" sz="1700" dirty="0">
              <a:solidFill>
                <a:prstClr val="black"/>
              </a:solidFill>
            </a:endParaRPr>
          </a:p>
          <a:p>
            <a:pPr defTabSz="947703">
              <a:defRPr/>
            </a:pPr>
            <a:r>
              <a:rPr lang="ja-JP" altLang="en-US" sz="1700" dirty="0">
                <a:solidFill>
                  <a:prstClr val="black"/>
                </a:solidFill>
              </a:rPr>
              <a:t>聴く人は、「話をきくときの約束」を守って聴きましょう。</a:t>
            </a:r>
            <a:endParaRPr lang="en-US" altLang="ja-JP" sz="1700" dirty="0">
              <a:solidFill>
                <a:prstClr val="black"/>
              </a:solidFill>
            </a:endParaRPr>
          </a:p>
          <a:p>
            <a:pPr defTabSz="947703">
              <a:defRPr/>
            </a:pPr>
            <a:r>
              <a:rPr lang="ja-JP" altLang="en-US" sz="1700" dirty="0">
                <a:solidFill>
                  <a:prstClr val="black"/>
                </a:solidFill>
              </a:rPr>
              <a:t>では、左前に座っている友達から、</a:t>
            </a:r>
            <a:endParaRPr lang="en-US" altLang="ja-JP" sz="1700" dirty="0">
              <a:solidFill>
                <a:prstClr val="black"/>
              </a:solidFill>
            </a:endParaRPr>
          </a:p>
          <a:p>
            <a:pPr defTabSz="947703">
              <a:defRPr/>
            </a:pPr>
            <a:r>
              <a:rPr lang="ja-JP" altLang="en-US" sz="1700" dirty="0">
                <a:solidFill>
                  <a:prstClr val="black"/>
                </a:solidFill>
              </a:rPr>
              <a:t>時計回りに伝えましょう。</a:t>
            </a:r>
          </a:p>
          <a:p>
            <a:pPr defTabSz="947703">
              <a:defRPr/>
            </a:pPr>
            <a:endParaRPr lang="en-US" altLang="ja-JP" sz="1700" dirty="0">
              <a:solidFill>
                <a:prstClr val="black"/>
              </a:solidFill>
            </a:endParaRPr>
          </a:p>
          <a:p>
            <a:pPr defTabSz="947703">
              <a:defRPr/>
            </a:pPr>
            <a:endParaRPr lang="en-US" altLang="ja-JP" sz="1700" dirty="0">
              <a:solidFill>
                <a:prstClr val="black"/>
              </a:solidFill>
            </a:endParaRPr>
          </a:p>
          <a:p>
            <a:pPr defTabSz="947703">
              <a:defRPr/>
            </a:pPr>
            <a:endParaRPr lang="en-US" altLang="ja-JP" sz="1700" dirty="0">
              <a:solidFill>
                <a:prstClr val="black"/>
              </a:solidFill>
            </a:endParaRPr>
          </a:p>
          <a:p>
            <a:pPr defTabSz="947703">
              <a:defRPr/>
            </a:pPr>
            <a:endParaRPr lang="en-US" altLang="ja-JP" sz="1700" dirty="0">
              <a:solidFill>
                <a:prstClr val="black"/>
              </a:solidFill>
            </a:endParaRPr>
          </a:p>
          <a:p>
            <a:pPr defTabSz="947703">
              <a:defRPr/>
            </a:pPr>
            <a:endParaRPr lang="en-US" altLang="ja-JP" sz="1700" dirty="0">
              <a:solidFill>
                <a:prstClr val="black"/>
              </a:solidFill>
            </a:endParaRPr>
          </a:p>
          <a:p>
            <a:endParaRPr lang="en-US" altLang="ja-JP" sz="1700" dirty="0"/>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a:t>
            </a:r>
            <a:r>
              <a:rPr lang="en-US" altLang="ja-JP" sz="2100" dirty="0">
                <a:latin typeface="+mj-ea"/>
                <a:ea typeface="+mj-ea"/>
              </a:rPr>
              <a:t>19】</a:t>
            </a:r>
            <a:r>
              <a:rPr lang="ja-JP" altLang="en-US" sz="2100" dirty="0">
                <a:latin typeface="+mj-ea"/>
                <a:ea typeface="+mj-ea"/>
              </a:rPr>
              <a:t>（８分）</a:t>
            </a:r>
            <a:endParaRPr lang="en-US" altLang="ja-JP" sz="2100" dirty="0">
              <a:latin typeface="+mj-ea"/>
              <a:ea typeface="+mj-ea"/>
            </a:endParaRPr>
          </a:p>
        </p:txBody>
      </p:sp>
    </p:spTree>
    <p:extLst>
      <p:ext uri="{BB962C8B-B14F-4D97-AF65-F5344CB8AC3E}">
        <p14:creationId xmlns:p14="http://schemas.microsoft.com/office/powerpoint/2010/main" val="58475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1630363"/>
            <a:ext cx="5514975" cy="3101975"/>
          </a:xfrm>
        </p:spPr>
      </p:sp>
      <p:sp>
        <p:nvSpPr>
          <p:cNvPr id="3" name="ノート プレースホルダー 2"/>
          <p:cNvSpPr>
            <a:spLocks noGrp="1"/>
          </p:cNvSpPr>
          <p:nvPr>
            <p:ph type="body" idx="1"/>
          </p:nvPr>
        </p:nvSpPr>
        <p:spPr>
          <a:xfrm>
            <a:off x="709763" y="4732775"/>
            <a:ext cx="5568466" cy="4036352"/>
          </a:xfrm>
        </p:spPr>
        <p:txBody>
          <a:bodyPr/>
          <a:lstStyle/>
          <a:p>
            <a:pPr defTabSz="949031" hangingPunct="0">
              <a:defRPr/>
            </a:pPr>
            <a:endParaRPr lang="en-US" altLang="ja-JP" sz="1700" dirty="0">
              <a:latin typeface="+mn-ea"/>
            </a:endParaRPr>
          </a:p>
          <a:p>
            <a:pPr defTabSz="949031" hangingPunct="0">
              <a:defRPr/>
            </a:pPr>
            <a:r>
              <a:rPr lang="ja-JP" altLang="en-US" sz="1700" dirty="0">
                <a:latin typeface="+mn-ea"/>
              </a:rPr>
              <a:t>具体的には</a:t>
            </a:r>
            <a:endParaRPr lang="en-US" altLang="ja-JP" sz="1700" dirty="0">
              <a:latin typeface="+mn-ea"/>
            </a:endParaRPr>
          </a:p>
          <a:p>
            <a:pPr hangingPunct="0"/>
            <a:r>
              <a:rPr lang="ja-JP" altLang="en-US" sz="1700" dirty="0">
                <a:latin typeface="+mn-ea"/>
              </a:rPr>
              <a:t>１時目は、「自分や友達の</a:t>
            </a:r>
            <a:r>
              <a:rPr lang="en-US" altLang="ja-JP" sz="1700" dirty="0">
                <a:latin typeface="+mn-ea"/>
              </a:rPr>
              <a:t>『</a:t>
            </a:r>
            <a:r>
              <a:rPr lang="ja-JP" altLang="en-US" sz="1700" dirty="0">
                <a:latin typeface="+mn-ea"/>
              </a:rPr>
              <a:t>強み</a:t>
            </a:r>
            <a:r>
              <a:rPr lang="en-US" altLang="ja-JP" sz="1700" dirty="0">
                <a:latin typeface="+mn-ea"/>
              </a:rPr>
              <a:t>』</a:t>
            </a:r>
            <a:r>
              <a:rPr lang="ja-JP" altLang="en-US" sz="1700" dirty="0">
                <a:latin typeface="+mn-ea"/>
              </a:rPr>
              <a:t>を知ろう」</a:t>
            </a:r>
            <a:endParaRPr lang="en-US" altLang="ja-JP" sz="1700" dirty="0">
              <a:latin typeface="+mn-ea"/>
            </a:endParaRPr>
          </a:p>
          <a:p>
            <a:pPr hangingPunct="0"/>
            <a:r>
              <a:rPr lang="ja-JP" altLang="en-US" sz="1700" dirty="0">
                <a:latin typeface="+mn-ea"/>
              </a:rPr>
              <a:t>２時目は、「自分や友達の</a:t>
            </a:r>
            <a:r>
              <a:rPr lang="en-US" altLang="ja-JP" sz="1700" dirty="0">
                <a:latin typeface="+mn-ea"/>
              </a:rPr>
              <a:t>『</a:t>
            </a:r>
            <a:r>
              <a:rPr lang="ja-JP" altLang="en-US" sz="1700" dirty="0">
                <a:latin typeface="+mn-ea"/>
              </a:rPr>
              <a:t>強み</a:t>
            </a:r>
            <a:r>
              <a:rPr lang="en-US" altLang="ja-JP" sz="1700" dirty="0">
                <a:latin typeface="+mn-ea"/>
              </a:rPr>
              <a:t>』</a:t>
            </a:r>
            <a:r>
              <a:rPr lang="ja-JP" altLang="en-US" sz="1700" dirty="0">
                <a:latin typeface="+mn-ea"/>
              </a:rPr>
              <a:t>を生かそう」</a:t>
            </a:r>
            <a:endParaRPr lang="en-US" altLang="ja-JP" sz="1700" dirty="0">
              <a:latin typeface="+mn-ea"/>
            </a:endParaRPr>
          </a:p>
          <a:p>
            <a:pPr hangingPunct="0"/>
            <a:r>
              <a:rPr lang="ja-JP" altLang="en-US" sz="1700" dirty="0">
                <a:latin typeface="+mn-ea"/>
              </a:rPr>
              <a:t>３時目では、「自分や友達の</a:t>
            </a:r>
            <a:r>
              <a:rPr lang="en-US" altLang="ja-JP" sz="1700" dirty="0">
                <a:latin typeface="+mn-ea"/>
              </a:rPr>
              <a:t>『</a:t>
            </a:r>
            <a:r>
              <a:rPr lang="ja-JP" altLang="en-US" sz="1700" dirty="0">
                <a:latin typeface="+mn-ea"/>
              </a:rPr>
              <a:t>強み</a:t>
            </a:r>
            <a:r>
              <a:rPr lang="en-US" altLang="ja-JP" sz="1700" dirty="0">
                <a:latin typeface="+mn-ea"/>
              </a:rPr>
              <a:t>』</a:t>
            </a:r>
            <a:r>
              <a:rPr lang="ja-JP" altLang="en-US" sz="1700" dirty="0">
                <a:latin typeface="+mn-ea"/>
              </a:rPr>
              <a:t>を生かしていこう」</a:t>
            </a:r>
            <a:endParaRPr lang="en-US" altLang="ja-JP" sz="1700" dirty="0">
              <a:latin typeface="+mn-ea"/>
            </a:endParaRPr>
          </a:p>
          <a:p>
            <a:pPr hangingPunct="0"/>
            <a:r>
              <a:rPr lang="ja-JP" altLang="en-US" sz="1700" dirty="0">
                <a:latin typeface="+mn-ea"/>
              </a:rPr>
              <a:t>というめあてで活動します。</a:t>
            </a:r>
            <a:endParaRPr lang="en-US" altLang="ja-JP" sz="1700" dirty="0">
              <a:latin typeface="+mn-ea"/>
            </a:endParaRPr>
          </a:p>
          <a:p>
            <a:pPr hangingPunct="0"/>
            <a:r>
              <a:rPr lang="ja-JP" altLang="ja-JP" sz="1700" dirty="0">
                <a:latin typeface="+mn-ea"/>
              </a:rPr>
              <a:t>グループ</a:t>
            </a:r>
            <a:r>
              <a:rPr lang="ja-JP" altLang="en-US" sz="1700" dirty="0">
                <a:latin typeface="+mn-ea"/>
              </a:rPr>
              <a:t>の</a:t>
            </a:r>
            <a:r>
              <a:rPr lang="ja-JP" altLang="ja-JP" sz="1700" dirty="0">
                <a:latin typeface="+mn-ea"/>
              </a:rPr>
              <a:t>友</a:t>
            </a:r>
            <a:r>
              <a:rPr lang="ja-JP" altLang="en-US" sz="1700" dirty="0">
                <a:latin typeface="+mn-ea"/>
              </a:rPr>
              <a:t>達と</a:t>
            </a:r>
            <a:r>
              <a:rPr lang="ja-JP" altLang="ja-JP" sz="1700" dirty="0">
                <a:latin typeface="+mn-ea"/>
              </a:rPr>
              <a:t>協力して、楽し</a:t>
            </a:r>
            <a:r>
              <a:rPr lang="ja-JP" altLang="en-US" sz="1700" dirty="0">
                <a:latin typeface="+mn-ea"/>
              </a:rPr>
              <a:t>く活動しましょう。</a:t>
            </a:r>
          </a:p>
        </p:txBody>
      </p:sp>
      <p:sp>
        <p:nvSpPr>
          <p:cNvPr id="8"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スライド２</a:t>
            </a:r>
            <a:r>
              <a:rPr lang="en-US" altLang="ja-JP" sz="2100" dirty="0">
                <a:latin typeface="+mj-ea"/>
                <a:ea typeface="+mj-ea"/>
              </a:rPr>
              <a:t>】</a:t>
            </a:r>
            <a:r>
              <a:rPr lang="ja-JP" altLang="en-US" sz="2100" dirty="0">
                <a:latin typeface="+mj-ea"/>
              </a:rPr>
              <a:t> （</a:t>
            </a:r>
            <a:r>
              <a:rPr lang="en-US" altLang="ja-JP" sz="2100" dirty="0">
                <a:latin typeface="+mj-ea"/>
              </a:rPr>
              <a:t>20</a:t>
            </a:r>
            <a:r>
              <a:rPr lang="ja-JP" altLang="en-US" sz="2100" dirty="0">
                <a:latin typeface="+mj-ea"/>
              </a:rPr>
              <a:t>秒）</a:t>
            </a:r>
            <a:endParaRPr lang="en-US" altLang="ja-JP" sz="2100" dirty="0">
              <a:latin typeface="+mj-ea"/>
              <a:ea typeface="+mj-ea"/>
            </a:endParaRPr>
          </a:p>
        </p:txBody>
      </p:sp>
    </p:spTree>
    <p:extLst>
      <p:ext uri="{BB962C8B-B14F-4D97-AF65-F5344CB8AC3E}">
        <p14:creationId xmlns:p14="http://schemas.microsoft.com/office/powerpoint/2010/main" val="3280625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6125" y="1773238"/>
            <a:ext cx="5495925" cy="3090862"/>
          </a:xfrm>
        </p:spPr>
      </p:sp>
      <p:sp>
        <p:nvSpPr>
          <p:cNvPr id="3" name="ノート プレースホルダー 2"/>
          <p:cNvSpPr>
            <a:spLocks noGrp="1"/>
          </p:cNvSpPr>
          <p:nvPr>
            <p:ph type="body" idx="1"/>
          </p:nvPr>
        </p:nvSpPr>
        <p:spPr>
          <a:xfrm>
            <a:off x="710247" y="4863967"/>
            <a:ext cx="5681980" cy="4797328"/>
          </a:xfrm>
        </p:spPr>
        <p:txBody>
          <a:bodyPr/>
          <a:lstStyle/>
          <a:p>
            <a:endParaRPr lang="en-US" altLang="ja-JP" sz="1700" dirty="0"/>
          </a:p>
          <a:p>
            <a:r>
              <a:rPr lang="en-US" altLang="ja-JP" sz="1700" dirty="0"/>
              <a:t>【</a:t>
            </a:r>
            <a:r>
              <a:rPr lang="ja-JP" altLang="en-US" sz="1700" dirty="0"/>
              <a:t>振り返りシートを配付する</a:t>
            </a:r>
            <a:r>
              <a:rPr lang="en-US" altLang="ja-JP" sz="1700" dirty="0"/>
              <a:t>】</a:t>
            </a:r>
            <a:r>
              <a:rPr lang="ja-JP" altLang="en-US" sz="1700" dirty="0"/>
              <a:t>　</a:t>
            </a:r>
            <a:endParaRPr lang="ja-JP" altLang="ja-JP" sz="1700" dirty="0"/>
          </a:p>
          <a:p>
            <a:pPr defTabSz="947605">
              <a:defRPr/>
            </a:pPr>
            <a:r>
              <a:rPr lang="ja-JP" altLang="en-US" sz="1700" dirty="0">
                <a:solidFill>
                  <a:prstClr val="black"/>
                </a:solidFill>
                <a:latin typeface="+mj-ea"/>
                <a:ea typeface="+mj-ea"/>
              </a:rPr>
              <a:t>最後に、今日の学習を振り返ります。</a:t>
            </a:r>
            <a:endParaRPr lang="en-US" altLang="ja-JP" sz="1700" dirty="0">
              <a:solidFill>
                <a:prstClr val="black"/>
              </a:solidFill>
              <a:latin typeface="+mj-ea"/>
              <a:ea typeface="+mj-ea"/>
            </a:endParaRPr>
          </a:p>
          <a:p>
            <a:pPr defTabSz="947605">
              <a:defRPr/>
            </a:pPr>
            <a:r>
              <a:rPr lang="ja-JP" altLang="en-US" sz="1700" dirty="0">
                <a:solidFill>
                  <a:prstClr val="black"/>
                </a:solidFill>
                <a:latin typeface="+mj-ea"/>
                <a:ea typeface="+mj-ea"/>
              </a:rPr>
              <a:t>今日は、「自分や友達の</a:t>
            </a:r>
            <a:r>
              <a:rPr lang="en-US" altLang="ja-JP" sz="1700" dirty="0">
                <a:solidFill>
                  <a:prstClr val="black"/>
                </a:solidFill>
                <a:latin typeface="+mj-ea"/>
                <a:ea typeface="+mj-ea"/>
              </a:rPr>
              <a:t>『</a:t>
            </a:r>
            <a:r>
              <a:rPr lang="ja-JP" altLang="en-US" sz="1700" dirty="0">
                <a:solidFill>
                  <a:prstClr val="black"/>
                </a:solidFill>
                <a:latin typeface="+mj-ea"/>
                <a:ea typeface="+mj-ea"/>
              </a:rPr>
              <a:t>強み</a:t>
            </a:r>
            <a:r>
              <a:rPr lang="en-US" altLang="ja-JP" sz="1700" dirty="0">
                <a:solidFill>
                  <a:prstClr val="black"/>
                </a:solidFill>
                <a:latin typeface="+mj-ea"/>
                <a:ea typeface="+mj-ea"/>
              </a:rPr>
              <a:t>』</a:t>
            </a:r>
            <a:r>
              <a:rPr lang="ja-JP" altLang="en-US" sz="1700" dirty="0">
                <a:solidFill>
                  <a:prstClr val="black"/>
                </a:solidFill>
                <a:latin typeface="+mj-ea"/>
                <a:ea typeface="+mj-ea"/>
              </a:rPr>
              <a:t>を知ろう」という</a:t>
            </a:r>
            <a:r>
              <a:rPr lang="ja-JP" altLang="en-US" sz="1700" dirty="0" err="1">
                <a:solidFill>
                  <a:prstClr val="black"/>
                </a:solidFill>
                <a:latin typeface="+mj-ea"/>
                <a:ea typeface="+mj-ea"/>
              </a:rPr>
              <a:t>めあてで</a:t>
            </a:r>
            <a:r>
              <a:rPr lang="ja-JP" altLang="en-US" sz="1700" dirty="0">
                <a:solidFill>
                  <a:prstClr val="black"/>
                </a:solidFill>
                <a:latin typeface="+mj-ea"/>
                <a:ea typeface="+mj-ea"/>
              </a:rPr>
              <a:t>、</a:t>
            </a:r>
            <a:endParaRPr lang="en-US" altLang="ja-JP" sz="1700" dirty="0">
              <a:solidFill>
                <a:prstClr val="black"/>
              </a:solidFill>
              <a:latin typeface="+mj-ea"/>
              <a:ea typeface="+mj-ea"/>
            </a:endParaRPr>
          </a:p>
          <a:p>
            <a:pPr defTabSz="947605">
              <a:defRPr/>
            </a:pPr>
            <a:r>
              <a:rPr lang="ja-JP" altLang="en-US" sz="1700" dirty="0">
                <a:solidFill>
                  <a:prstClr val="black"/>
                </a:solidFill>
                <a:latin typeface="+mj-ea"/>
                <a:ea typeface="+mj-ea"/>
              </a:rPr>
              <a:t>「自分ウェビング」という交流活動をしました。</a:t>
            </a:r>
            <a:endParaRPr lang="en-US" altLang="ja-JP" sz="1700" dirty="0">
              <a:solidFill>
                <a:prstClr val="black"/>
              </a:solidFill>
              <a:latin typeface="+mj-ea"/>
              <a:ea typeface="+mj-ea"/>
            </a:endParaRPr>
          </a:p>
          <a:p>
            <a:pPr defTabSz="947605">
              <a:defRPr/>
            </a:pPr>
            <a:r>
              <a:rPr lang="ja-JP" altLang="en-US" sz="1700" dirty="0">
                <a:solidFill>
                  <a:prstClr val="black"/>
                </a:solidFill>
                <a:latin typeface="+mj-ea"/>
                <a:ea typeface="+mj-ea"/>
              </a:rPr>
              <a:t>今日の学習全体を通して自分の気持ちに近いものを選んで丸を付けましょう。</a:t>
            </a:r>
          </a:p>
          <a:p>
            <a:pPr defTabSz="947605">
              <a:defRPr/>
            </a:pPr>
            <a:r>
              <a:rPr lang="ja-JP" altLang="en-US" sz="1700" dirty="0">
                <a:solidFill>
                  <a:prstClr val="black"/>
                </a:solidFill>
                <a:latin typeface="+mj-ea"/>
                <a:ea typeface="+mj-ea"/>
              </a:rPr>
              <a:t>丸を付け終わった人は、感じたことや気付いたことを</a:t>
            </a:r>
            <a:endParaRPr lang="en-US" altLang="ja-JP" sz="1700" dirty="0">
              <a:solidFill>
                <a:prstClr val="black"/>
              </a:solidFill>
              <a:latin typeface="+mj-ea"/>
              <a:ea typeface="+mj-ea"/>
            </a:endParaRPr>
          </a:p>
          <a:p>
            <a:pPr defTabSz="947605">
              <a:defRPr/>
            </a:pPr>
            <a:r>
              <a:rPr lang="ja-JP" altLang="en-US" sz="1700" dirty="0">
                <a:solidFill>
                  <a:prstClr val="black"/>
                </a:solidFill>
                <a:latin typeface="+mj-ea"/>
                <a:ea typeface="+mj-ea"/>
              </a:rPr>
              <a:t>書きましょう。</a:t>
            </a:r>
          </a:p>
          <a:p>
            <a:pPr defTabSz="947605">
              <a:defRPr/>
            </a:pPr>
            <a:endParaRPr lang="ja-JP" altLang="en-US" sz="1700" dirty="0">
              <a:solidFill>
                <a:prstClr val="black"/>
              </a:solidFill>
              <a:latin typeface="+mj-ea"/>
              <a:ea typeface="+mj-ea"/>
            </a:endParaRPr>
          </a:p>
          <a:p>
            <a:pPr defTabSz="947605">
              <a:defRPr/>
            </a:pPr>
            <a:r>
              <a:rPr lang="ja-JP" altLang="en-US" sz="1700" dirty="0">
                <a:solidFill>
                  <a:prstClr val="black"/>
                </a:solidFill>
                <a:latin typeface="+mj-ea"/>
                <a:ea typeface="+mj-ea"/>
              </a:rPr>
              <a:t>感じたことや気付いたことを発表してください。</a:t>
            </a:r>
          </a:p>
          <a:p>
            <a:pPr defTabSz="947605">
              <a:defRPr/>
            </a:pPr>
            <a:r>
              <a:rPr lang="ja-JP" altLang="en-US" sz="1700" dirty="0">
                <a:solidFill>
                  <a:prstClr val="black"/>
                </a:solidFill>
                <a:latin typeface="+mj-ea"/>
                <a:ea typeface="+mj-ea"/>
              </a:rPr>
              <a:t>・自分の「強み」を友達が見付けてくれて嬉しかった</a:t>
            </a:r>
          </a:p>
          <a:p>
            <a:pPr defTabSz="947605">
              <a:defRPr/>
            </a:pPr>
            <a:r>
              <a:rPr lang="ja-JP" altLang="en-US" sz="1700" dirty="0">
                <a:solidFill>
                  <a:prstClr val="black"/>
                </a:solidFill>
                <a:latin typeface="+mj-ea"/>
                <a:ea typeface="+mj-ea"/>
              </a:rPr>
              <a:t>・苦手なこともあるけれど、がんばっている友達が</a:t>
            </a:r>
          </a:p>
          <a:p>
            <a:pPr defTabSz="947605">
              <a:defRPr/>
            </a:pPr>
            <a:r>
              <a:rPr lang="ja-JP" altLang="en-US" sz="1700" dirty="0">
                <a:solidFill>
                  <a:prstClr val="black"/>
                </a:solidFill>
                <a:latin typeface="+mj-ea"/>
                <a:ea typeface="+mj-ea"/>
              </a:rPr>
              <a:t>いることが分かった</a:t>
            </a:r>
            <a:endParaRPr lang="en-US" altLang="ja-JP" sz="1700" dirty="0">
              <a:solidFill>
                <a:prstClr val="black"/>
              </a:solidFill>
              <a:latin typeface="+mj-ea"/>
              <a:ea typeface="+mj-ea"/>
            </a:endParaRPr>
          </a:p>
          <a:p>
            <a:pPr defTabSz="947605">
              <a:defRPr/>
            </a:pPr>
            <a:r>
              <a:rPr lang="en-US" altLang="ja-JP" sz="1700" dirty="0">
                <a:solidFill>
                  <a:prstClr val="black"/>
                </a:solidFill>
                <a:latin typeface="+mj-ea"/>
                <a:ea typeface="+mj-ea"/>
              </a:rPr>
              <a:t>【</a:t>
            </a:r>
            <a:r>
              <a:rPr lang="ja-JP" altLang="en-US" sz="1700" dirty="0">
                <a:solidFill>
                  <a:prstClr val="black"/>
                </a:solidFill>
                <a:latin typeface="+mj-ea"/>
                <a:ea typeface="+mj-ea"/>
              </a:rPr>
              <a:t>児童の発言を板書する</a:t>
            </a:r>
            <a:r>
              <a:rPr lang="en-US" altLang="ja-JP" sz="1700" dirty="0">
                <a:solidFill>
                  <a:prstClr val="black"/>
                </a:solidFill>
                <a:latin typeface="+mj-ea"/>
                <a:ea typeface="+mj-ea"/>
              </a:rPr>
              <a:t>】</a:t>
            </a:r>
            <a:endParaRPr lang="ja-JP" altLang="en-US" sz="1700" dirty="0">
              <a:solidFill>
                <a:prstClr val="black"/>
              </a:solidFill>
              <a:latin typeface="+mj-ea"/>
              <a:ea typeface="+mj-ea"/>
            </a:endParaRPr>
          </a:p>
          <a:p>
            <a:pPr defTabSz="947605">
              <a:defRPr/>
            </a:pPr>
            <a:r>
              <a:rPr lang="ja-JP" altLang="en-US" sz="1700" dirty="0">
                <a:solidFill>
                  <a:prstClr val="black"/>
                </a:solidFill>
                <a:latin typeface="+mj-ea"/>
                <a:ea typeface="+mj-ea"/>
              </a:rPr>
              <a:t>みんな自分や友達の「強み」を見付けることができましたね。</a:t>
            </a:r>
            <a:endParaRPr lang="en-US" altLang="ja-JP" sz="1700" dirty="0">
              <a:solidFill>
                <a:prstClr val="black"/>
              </a:solidFill>
              <a:latin typeface="+mj-ea"/>
              <a:ea typeface="+mj-ea"/>
            </a:endParaRPr>
          </a:p>
        </p:txBody>
      </p:sp>
      <p:sp>
        <p:nvSpPr>
          <p:cNvPr id="10" name="ヘッダー プレースホルダー 5"/>
          <p:cNvSpPr txBox="1"/>
          <p:nvPr/>
        </p:nvSpPr>
        <p:spPr>
          <a:xfrm>
            <a:off x="850382" y="1399654"/>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a:t>
            </a:r>
            <a:r>
              <a:rPr lang="en-US" altLang="ja-JP" sz="2100" dirty="0">
                <a:latin typeface="+mj-ea"/>
                <a:ea typeface="+mj-ea"/>
              </a:rPr>
              <a:t>20】</a:t>
            </a:r>
            <a:r>
              <a:rPr lang="ja-JP" altLang="en-US" sz="2100" dirty="0">
                <a:latin typeface="+mj-ea"/>
                <a:ea typeface="+mj-ea"/>
              </a:rPr>
              <a:t>（６分）</a:t>
            </a:r>
            <a:endParaRPr lang="en-US" altLang="ja-JP" sz="2100" dirty="0">
              <a:latin typeface="+mj-ea"/>
              <a:ea typeface="+mj-ea"/>
            </a:endParaRPr>
          </a:p>
        </p:txBody>
      </p:sp>
    </p:spTree>
    <p:extLst>
      <p:ext uri="{BB962C8B-B14F-4D97-AF65-F5344CB8AC3E}">
        <p14:creationId xmlns:p14="http://schemas.microsoft.com/office/powerpoint/2010/main" val="1336935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1622425"/>
            <a:ext cx="5514975" cy="3101975"/>
          </a:xfrm>
        </p:spPr>
      </p:sp>
      <p:sp>
        <p:nvSpPr>
          <p:cNvPr id="3" name="ノート プレースホルダー 2"/>
          <p:cNvSpPr>
            <a:spLocks noGrp="1"/>
          </p:cNvSpPr>
          <p:nvPr>
            <p:ph type="body" idx="1"/>
          </p:nvPr>
        </p:nvSpPr>
        <p:spPr>
          <a:xfrm>
            <a:off x="729192" y="4724576"/>
            <a:ext cx="5681980" cy="4029253"/>
          </a:xfrm>
        </p:spPr>
        <p:txBody>
          <a:bodyPr/>
          <a:lstStyle/>
          <a:p>
            <a:pPr defTabSz="949031">
              <a:defRPr/>
            </a:pPr>
            <a:endParaRPr lang="en-US" altLang="ja-JP" sz="1700"/>
          </a:p>
          <a:p>
            <a:pPr defTabSz="949031">
              <a:defRPr/>
            </a:pPr>
            <a:r>
              <a:rPr lang="ja-JP" altLang="ja-JP" sz="1700"/>
              <a:t>次</a:t>
            </a:r>
            <a:r>
              <a:rPr lang="ja-JP" altLang="ja-JP" sz="1700" dirty="0"/>
              <a:t>の「強み」の学習までに、自分や友達の</a:t>
            </a:r>
            <a:endParaRPr lang="en-US" altLang="ja-JP" sz="1700" dirty="0"/>
          </a:p>
          <a:p>
            <a:pPr defTabSz="949031">
              <a:defRPr/>
            </a:pPr>
            <a:r>
              <a:rPr lang="ja-JP" altLang="ja-JP" sz="1700" dirty="0"/>
              <a:t>「強み」と思えることを</a:t>
            </a:r>
            <a:r>
              <a:rPr lang="ja-JP" altLang="en-US" sz="1700" dirty="0"/>
              <a:t>もっと</a:t>
            </a:r>
            <a:r>
              <a:rPr lang="ja-JP" altLang="ja-JP" sz="1700" dirty="0"/>
              <a:t>見付けてみましょう。</a:t>
            </a:r>
          </a:p>
          <a:p>
            <a:endParaRPr lang="en-US" altLang="ja-JP" sz="1700" dirty="0"/>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a:t>
            </a:r>
            <a:r>
              <a:rPr lang="en-US" altLang="ja-JP" sz="2100" dirty="0">
                <a:latin typeface="+mj-ea"/>
                <a:ea typeface="+mj-ea"/>
              </a:rPr>
              <a:t>21】</a:t>
            </a:r>
            <a:r>
              <a:rPr lang="ja-JP" altLang="en-US" sz="2100" dirty="0">
                <a:latin typeface="+mj-ea"/>
                <a:ea typeface="+mj-ea"/>
              </a:rPr>
              <a:t>（</a:t>
            </a:r>
            <a:r>
              <a:rPr lang="en-US" altLang="ja-JP" sz="2100" dirty="0">
                <a:latin typeface="+mj-ea"/>
                <a:ea typeface="+mj-ea"/>
              </a:rPr>
              <a:t>15</a:t>
            </a:r>
            <a:r>
              <a:rPr lang="ja-JP" altLang="en-US" sz="2100" dirty="0">
                <a:latin typeface="+mj-ea"/>
                <a:ea typeface="+mj-ea"/>
              </a:rPr>
              <a:t>秒）</a:t>
            </a:r>
            <a:endParaRPr lang="en-US" altLang="ja-JP" sz="2100" dirty="0">
              <a:latin typeface="+mj-ea"/>
              <a:ea typeface="+mj-ea"/>
            </a:endParaRPr>
          </a:p>
        </p:txBody>
      </p:sp>
    </p:spTree>
    <p:extLst>
      <p:ext uri="{BB962C8B-B14F-4D97-AF65-F5344CB8AC3E}">
        <p14:creationId xmlns:p14="http://schemas.microsoft.com/office/powerpoint/2010/main" val="3421036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1622425"/>
            <a:ext cx="5514975" cy="3101975"/>
          </a:xfrm>
        </p:spPr>
      </p:sp>
      <p:sp>
        <p:nvSpPr>
          <p:cNvPr id="3" name="ノート プレースホルダー 2"/>
          <p:cNvSpPr>
            <a:spLocks noGrp="1"/>
          </p:cNvSpPr>
          <p:nvPr>
            <p:ph type="body" idx="1"/>
          </p:nvPr>
        </p:nvSpPr>
        <p:spPr>
          <a:xfrm>
            <a:off x="722840" y="4724086"/>
            <a:ext cx="5567821" cy="4834570"/>
          </a:xfrm>
        </p:spPr>
        <p:txBody>
          <a:bodyPr/>
          <a:lstStyle/>
          <a:p>
            <a:pPr defTabSz="947703">
              <a:defRPr/>
            </a:pPr>
            <a:endParaRPr lang="en-US" altLang="ja-JP" sz="1700" dirty="0">
              <a:solidFill>
                <a:prstClr val="black"/>
              </a:solidFill>
              <a:latin typeface="+mn-ea"/>
            </a:endParaRPr>
          </a:p>
          <a:p>
            <a:pPr defTabSz="947703">
              <a:defRPr/>
            </a:pPr>
            <a:r>
              <a:rPr lang="ja-JP" altLang="en-US" sz="1700" dirty="0">
                <a:solidFill>
                  <a:prstClr val="black"/>
                </a:solidFill>
                <a:latin typeface="+mn-ea"/>
              </a:rPr>
              <a:t>始めに、誰もが安心して、やる気をもって学習活動に</a:t>
            </a:r>
            <a:endParaRPr lang="en-US" altLang="ja-JP" sz="1700" dirty="0">
              <a:solidFill>
                <a:prstClr val="black"/>
              </a:solidFill>
              <a:latin typeface="+mn-ea"/>
            </a:endParaRPr>
          </a:p>
          <a:p>
            <a:pPr defTabSz="947703">
              <a:defRPr/>
            </a:pPr>
            <a:r>
              <a:rPr lang="ja-JP" altLang="en-US" sz="1700" dirty="0">
                <a:solidFill>
                  <a:prstClr val="black"/>
                </a:solidFill>
                <a:latin typeface="+mn-ea"/>
              </a:rPr>
              <a:t>取り組むことができるように、</a:t>
            </a:r>
            <a:endParaRPr lang="en-US" altLang="ja-JP" sz="1700" dirty="0">
              <a:solidFill>
                <a:prstClr val="black"/>
              </a:solidFill>
              <a:latin typeface="+mn-ea"/>
            </a:endParaRPr>
          </a:p>
          <a:p>
            <a:pPr defTabSz="947703">
              <a:defRPr/>
            </a:pPr>
            <a:r>
              <a:rPr lang="ja-JP" altLang="en-US" sz="1700" dirty="0">
                <a:solidFill>
                  <a:prstClr val="black"/>
                </a:solidFill>
                <a:latin typeface="+mn-ea"/>
              </a:rPr>
              <a:t>話の聴き方について考えたいと思います。</a:t>
            </a:r>
            <a:endParaRPr lang="en-US" altLang="ja-JP" sz="1700" dirty="0">
              <a:solidFill>
                <a:prstClr val="black"/>
              </a:solidFill>
              <a:latin typeface="+mn-ea"/>
            </a:endParaRPr>
          </a:p>
          <a:p>
            <a:pPr defTabSz="947703">
              <a:defRPr/>
            </a:pPr>
            <a:r>
              <a:rPr lang="ja-JP" altLang="en-US" sz="1700" dirty="0">
                <a:solidFill>
                  <a:prstClr val="black"/>
                </a:solidFill>
                <a:latin typeface="+mn-ea"/>
              </a:rPr>
              <a:t>もしも、あなたが話をするときに、</a:t>
            </a:r>
            <a:endParaRPr lang="en-US" altLang="ja-JP" sz="1700" dirty="0">
              <a:solidFill>
                <a:prstClr val="black"/>
              </a:solidFill>
              <a:latin typeface="+mn-ea"/>
            </a:endParaRPr>
          </a:p>
          <a:p>
            <a:pPr defTabSz="947703">
              <a:defRPr/>
            </a:pPr>
            <a:r>
              <a:rPr lang="ja-JP" altLang="en-US" sz="1700" dirty="0">
                <a:solidFill>
                  <a:prstClr val="black"/>
                </a:solidFill>
                <a:latin typeface="+mn-ea"/>
              </a:rPr>
              <a:t>友達がぼんやりとよそ見をしてい</a:t>
            </a:r>
            <a:r>
              <a:rPr lang="ja-JP" altLang="ja-JP" sz="1700" kern="100" dirty="0">
                <a:latin typeface="+mn-ea"/>
                <a:cs typeface="Times New Roman" panose="02020603050405020304" pitchFamily="18" charset="0"/>
              </a:rPr>
              <a:t>たり、</a:t>
            </a:r>
            <a:endParaRPr lang="en-US" altLang="ja-JP" sz="1700" kern="100" dirty="0">
              <a:latin typeface="+mn-ea"/>
              <a:cs typeface="Times New Roman" panose="02020603050405020304" pitchFamily="18" charset="0"/>
            </a:endParaRPr>
          </a:p>
          <a:p>
            <a:pPr defTabSz="947703">
              <a:defRPr/>
            </a:pPr>
            <a:r>
              <a:rPr lang="ja-JP" altLang="ja-JP" sz="1700" kern="100" dirty="0">
                <a:latin typeface="+mn-ea"/>
                <a:cs typeface="Times New Roman" panose="02020603050405020304" pitchFamily="18" charset="0"/>
              </a:rPr>
              <a:t>途中で割り込んで自分の話を始めたりしたら、</a:t>
            </a:r>
            <a:endParaRPr lang="en-US" altLang="ja-JP" sz="1700" kern="100" dirty="0">
              <a:latin typeface="+mn-ea"/>
              <a:cs typeface="Times New Roman" panose="02020603050405020304" pitchFamily="18" charset="0"/>
            </a:endParaRPr>
          </a:p>
          <a:p>
            <a:pPr defTabSz="947703">
              <a:defRPr/>
            </a:pPr>
            <a:r>
              <a:rPr lang="ja-JP" altLang="ja-JP" sz="1700" kern="100" dirty="0">
                <a:latin typeface="+mn-ea"/>
                <a:cs typeface="Times New Roman" panose="02020603050405020304" pitchFamily="18" charset="0"/>
              </a:rPr>
              <a:t>どのような気持ちになりますか。</a:t>
            </a:r>
            <a:endParaRPr lang="en-US" altLang="ja-JP" sz="1700" kern="100" dirty="0">
              <a:latin typeface="+mn-ea"/>
              <a:cs typeface="Times New Roman" panose="02020603050405020304" pitchFamily="18" charset="0"/>
            </a:endParaRPr>
          </a:p>
          <a:p>
            <a:pPr defTabSz="947703">
              <a:defRPr/>
            </a:pPr>
            <a:r>
              <a:rPr lang="ja-JP" altLang="en-US" sz="1700" kern="100" dirty="0">
                <a:latin typeface="+mn-ea"/>
                <a:cs typeface="Vrinda" panose="020B0502040204020203" pitchFamily="34" charset="0"/>
              </a:rPr>
              <a:t>・嫌な気持ちになる</a:t>
            </a:r>
            <a:endParaRPr lang="en-US" altLang="ja-JP" sz="1700" kern="100" dirty="0">
              <a:latin typeface="+mn-ea"/>
              <a:cs typeface="Vrinda" panose="020B0502040204020203" pitchFamily="34" charset="0"/>
            </a:endParaRPr>
          </a:p>
          <a:p>
            <a:pPr defTabSz="947703">
              <a:defRPr/>
            </a:pPr>
            <a:r>
              <a:rPr lang="ja-JP" altLang="en-US" sz="1700" kern="100" dirty="0">
                <a:latin typeface="+mn-ea"/>
                <a:cs typeface="Vrinda" panose="020B0502040204020203" pitchFamily="34" charset="0"/>
              </a:rPr>
              <a:t>・不安になる</a:t>
            </a:r>
            <a:endParaRPr lang="ja-JP" altLang="ja-JP" sz="1700" kern="100" dirty="0">
              <a:latin typeface="+mn-ea"/>
              <a:cs typeface="Vrinda" panose="020B0502040204020203" pitchFamily="34" charset="0"/>
            </a:endParaRPr>
          </a:p>
          <a:p>
            <a:pPr marL="138401" indent="-138401" algn="just"/>
            <a:r>
              <a:rPr lang="ja-JP" altLang="ja-JP" sz="1700" kern="100" dirty="0">
                <a:latin typeface="+mn-ea"/>
                <a:cs typeface="Times New Roman" panose="02020603050405020304" pitchFamily="18" charset="0"/>
              </a:rPr>
              <a:t>そうですね。嬉しくなったり安心できたりする聴き方が</a:t>
            </a:r>
            <a:endParaRPr lang="en-US" altLang="ja-JP" sz="1700" kern="100" dirty="0">
              <a:latin typeface="+mn-ea"/>
              <a:cs typeface="Times New Roman" panose="02020603050405020304" pitchFamily="18" charset="0"/>
            </a:endParaRPr>
          </a:p>
          <a:p>
            <a:pPr marL="138401" indent="-138401" algn="just"/>
            <a:r>
              <a:rPr lang="ja-JP" altLang="ja-JP" sz="1700" kern="100" dirty="0">
                <a:latin typeface="+mn-ea"/>
                <a:cs typeface="Times New Roman" panose="02020603050405020304" pitchFamily="18" charset="0"/>
              </a:rPr>
              <a:t>いいですね。</a:t>
            </a:r>
            <a:endParaRPr lang="ja-JP" altLang="ja-JP" sz="1700" kern="100" dirty="0">
              <a:latin typeface="+mn-ea"/>
              <a:cs typeface="Vrinda" panose="020B0502040204020203" pitchFamily="34" charset="0"/>
            </a:endParaRPr>
          </a:p>
          <a:p>
            <a:pPr marL="138401" indent="-138401" algn="just"/>
            <a:r>
              <a:rPr lang="ja-JP" altLang="ja-JP" sz="1700" kern="100" dirty="0">
                <a:latin typeface="+mn-ea"/>
                <a:cs typeface="Times New Roman" panose="02020603050405020304" pitchFamily="18" charset="0"/>
              </a:rPr>
              <a:t>みんなが安心して話すことができるように、</a:t>
            </a:r>
            <a:endParaRPr lang="en-US" altLang="ja-JP" sz="1700" kern="100" dirty="0">
              <a:latin typeface="+mn-ea"/>
              <a:cs typeface="Times New Roman" panose="02020603050405020304" pitchFamily="18" charset="0"/>
            </a:endParaRPr>
          </a:p>
          <a:p>
            <a:pPr marL="138401" indent="-138401" algn="just"/>
            <a:r>
              <a:rPr lang="ja-JP" altLang="ja-JP" sz="1700" kern="100" dirty="0">
                <a:latin typeface="+mn-ea"/>
                <a:cs typeface="Times New Roman" panose="02020603050405020304" pitchFamily="18" charset="0"/>
              </a:rPr>
              <a:t>「話をきくときの約束」を確認したいと思います。</a:t>
            </a:r>
            <a:endParaRPr lang="en-US" altLang="ja-JP" sz="1700" kern="100" dirty="0">
              <a:latin typeface="+mn-ea"/>
              <a:cs typeface="Vrinda" panose="020B0502040204020203" pitchFamily="34" charset="0"/>
            </a:endParaRPr>
          </a:p>
          <a:p>
            <a:pPr marL="138401" indent="-138401" algn="just"/>
            <a:r>
              <a:rPr lang="ja-JP" altLang="ja-JP" sz="1700" kern="100" dirty="0">
                <a:latin typeface="+mn-ea"/>
                <a:cs typeface="Times New Roman" panose="02020603050405020304" pitchFamily="18" charset="0"/>
              </a:rPr>
              <a:t>「話し手を見て　関心をもって　最後まできく」</a:t>
            </a:r>
            <a:endParaRPr lang="en-US" altLang="ja-JP" sz="1700" kern="100" dirty="0">
              <a:latin typeface="+mn-ea"/>
              <a:cs typeface="Vrinda" panose="020B0502040204020203" pitchFamily="34" charset="0"/>
            </a:endParaRPr>
          </a:p>
          <a:p>
            <a:pPr marL="138401" indent="-138401" algn="just"/>
            <a:r>
              <a:rPr lang="ja-JP" altLang="ja-JP" sz="1700" kern="100" dirty="0">
                <a:latin typeface="+mn-ea"/>
                <a:cs typeface="Times New Roman" panose="02020603050405020304" pitchFamily="18" charset="0"/>
              </a:rPr>
              <a:t>先生が話す</a:t>
            </a:r>
            <a:r>
              <a:rPr lang="ja-JP" altLang="en-US" sz="1700" kern="100" dirty="0">
                <a:latin typeface="+mn-ea"/>
                <a:cs typeface="Times New Roman" panose="02020603050405020304" pitchFamily="18" charset="0"/>
              </a:rPr>
              <a:t>とき</a:t>
            </a:r>
            <a:r>
              <a:rPr lang="ja-JP" altLang="ja-JP" sz="1700" kern="100" dirty="0">
                <a:latin typeface="+mn-ea"/>
                <a:cs typeface="Times New Roman" panose="02020603050405020304" pitchFamily="18" charset="0"/>
              </a:rPr>
              <a:t>も友達が話す</a:t>
            </a:r>
            <a:r>
              <a:rPr lang="ja-JP" altLang="en-US" sz="1700" kern="100" dirty="0">
                <a:latin typeface="+mn-ea"/>
                <a:cs typeface="Times New Roman" panose="02020603050405020304" pitchFamily="18" charset="0"/>
              </a:rPr>
              <a:t>とき</a:t>
            </a:r>
            <a:r>
              <a:rPr lang="ja-JP" altLang="ja-JP" sz="1700" kern="100" dirty="0">
                <a:latin typeface="+mn-ea"/>
                <a:cs typeface="Times New Roman" panose="02020603050405020304" pitchFamily="18" charset="0"/>
              </a:rPr>
              <a:t>も、この約束を守って、</a:t>
            </a:r>
            <a:endParaRPr lang="en-US" altLang="ja-JP" sz="1700" kern="100" dirty="0">
              <a:latin typeface="+mn-ea"/>
              <a:cs typeface="Times New Roman" panose="02020603050405020304" pitchFamily="18" charset="0"/>
            </a:endParaRPr>
          </a:p>
          <a:p>
            <a:pPr marL="138401" indent="-138401" algn="just"/>
            <a:r>
              <a:rPr lang="ja-JP" altLang="ja-JP" sz="1700" kern="100" dirty="0">
                <a:latin typeface="+mn-ea"/>
                <a:cs typeface="Times New Roman" panose="02020603050405020304" pitchFamily="18" charset="0"/>
              </a:rPr>
              <a:t>よりよい交流活動をしていきましょう。</a:t>
            </a:r>
            <a:endParaRPr lang="ja-JP" altLang="ja-JP" sz="1700" kern="100" dirty="0">
              <a:latin typeface="+mn-ea"/>
              <a:cs typeface="Vrinda" panose="020B0502040204020203" pitchFamily="34" charset="0"/>
            </a:endParaRPr>
          </a:p>
          <a:p>
            <a:r>
              <a:rPr lang="en-US" altLang="ja-JP" sz="1700" dirty="0">
                <a:latin typeface="+mn-ea"/>
                <a:cs typeface="Times New Roman" panose="02020603050405020304" pitchFamily="18" charset="0"/>
              </a:rPr>
              <a:t>【</a:t>
            </a:r>
            <a:r>
              <a:rPr lang="ja-JP" altLang="en-US" sz="1700" dirty="0">
                <a:latin typeface="+mn-ea"/>
                <a:cs typeface="Times New Roman" panose="02020603050405020304" pitchFamily="18" charset="0"/>
              </a:rPr>
              <a:t>「話をきくときの約束」</a:t>
            </a:r>
            <a:r>
              <a:rPr lang="ja-JP" altLang="ja-JP" sz="1700" dirty="0">
                <a:latin typeface="+mn-ea"/>
                <a:cs typeface="Times New Roman" panose="02020603050405020304" pitchFamily="18" charset="0"/>
              </a:rPr>
              <a:t>を黒板に掲示</a:t>
            </a:r>
            <a:r>
              <a:rPr lang="ja-JP" altLang="en-US" sz="1700" dirty="0">
                <a:latin typeface="+mn-ea"/>
                <a:cs typeface="Times New Roman" panose="02020603050405020304" pitchFamily="18" charset="0"/>
              </a:rPr>
              <a:t>する</a:t>
            </a:r>
            <a:r>
              <a:rPr lang="en-US" altLang="ja-JP" sz="1700" dirty="0">
                <a:latin typeface="+mn-ea"/>
                <a:cs typeface="Times New Roman" panose="02020603050405020304" pitchFamily="18" charset="0"/>
              </a:rPr>
              <a:t>】</a:t>
            </a:r>
            <a:endParaRPr kumimoji="1" lang="ja-JP" altLang="en-US" dirty="0">
              <a:latin typeface="+mn-ea"/>
            </a:endParaRPr>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スライド３</a:t>
            </a:r>
            <a:r>
              <a:rPr lang="en-US" altLang="ja-JP" sz="2100" dirty="0">
                <a:latin typeface="+mj-ea"/>
                <a:ea typeface="+mj-ea"/>
              </a:rPr>
              <a:t>】</a:t>
            </a:r>
            <a:r>
              <a:rPr lang="ja-JP" altLang="en-US" sz="2100" dirty="0">
                <a:latin typeface="+mj-ea"/>
              </a:rPr>
              <a:t> （１分）</a:t>
            </a:r>
            <a:endParaRPr lang="en-US" altLang="ja-JP" sz="2100" dirty="0">
              <a:latin typeface="+mj-ea"/>
              <a:ea typeface="+mj-ea"/>
            </a:endParaRPr>
          </a:p>
        </p:txBody>
      </p:sp>
    </p:spTree>
    <p:extLst>
      <p:ext uri="{BB962C8B-B14F-4D97-AF65-F5344CB8AC3E}">
        <p14:creationId xmlns:p14="http://schemas.microsoft.com/office/powerpoint/2010/main" val="377583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8663" y="1624013"/>
            <a:ext cx="5511800" cy="3100387"/>
          </a:xfrm>
        </p:spPr>
      </p:sp>
      <p:sp>
        <p:nvSpPr>
          <p:cNvPr id="3" name="ノート プレースホルダー 2"/>
          <p:cNvSpPr>
            <a:spLocks noGrp="1"/>
          </p:cNvSpPr>
          <p:nvPr>
            <p:ph type="body" idx="1"/>
          </p:nvPr>
        </p:nvSpPr>
        <p:spPr>
          <a:xfrm>
            <a:off x="710408" y="4724575"/>
            <a:ext cx="5567821" cy="4475910"/>
          </a:xfrm>
        </p:spPr>
        <p:txBody>
          <a:bodyPr/>
          <a:lstStyle/>
          <a:p>
            <a:pPr marL="138401" indent="-138401" algn="just"/>
            <a:endParaRPr lang="en-US" altLang="ja-JP" sz="1700" kern="100" dirty="0">
              <a:latin typeface="+mj-ea"/>
              <a:ea typeface="+mj-ea"/>
              <a:cs typeface="Times New Roman" panose="02020603050405020304" pitchFamily="18" charset="0"/>
            </a:endParaRPr>
          </a:p>
          <a:p>
            <a:pPr marL="138401" indent="-138401" algn="just"/>
            <a:r>
              <a:rPr lang="ja-JP" altLang="ja-JP" sz="1700" kern="100" dirty="0">
                <a:latin typeface="+mj-ea"/>
                <a:ea typeface="+mj-ea"/>
                <a:cs typeface="Times New Roman" panose="02020603050405020304" pitchFamily="18" charset="0"/>
              </a:rPr>
              <a:t>今日のめあては「自分や友達の『強み』を知ろう」です。</a:t>
            </a:r>
            <a:endParaRPr lang="en-US" altLang="ja-JP" sz="1700" kern="100" dirty="0">
              <a:latin typeface="+mj-ea"/>
              <a:ea typeface="+mj-ea"/>
              <a:cs typeface="Times New Roman" panose="02020603050405020304" pitchFamily="18" charset="0"/>
            </a:endParaRPr>
          </a:p>
          <a:p>
            <a:pPr marL="138401" indent="-138401" algn="just"/>
            <a:r>
              <a:rPr lang="en-US" altLang="ja-JP" sz="1700" kern="100" dirty="0">
                <a:latin typeface="+mj-ea"/>
                <a:ea typeface="+mj-ea"/>
                <a:cs typeface="Times New Roman" panose="02020603050405020304" pitchFamily="18" charset="0"/>
              </a:rPr>
              <a:t> 【</a:t>
            </a:r>
            <a:r>
              <a:rPr lang="ja-JP" altLang="ja-JP" sz="1700" kern="100" dirty="0">
                <a:latin typeface="+mj-ea"/>
                <a:ea typeface="+mj-ea"/>
                <a:cs typeface="Times New Roman" panose="02020603050405020304" pitchFamily="18" charset="0"/>
              </a:rPr>
              <a:t>めあてを板書する</a:t>
            </a:r>
            <a:r>
              <a:rPr lang="en-US" altLang="ja-JP" sz="1700" kern="100" dirty="0">
                <a:latin typeface="+mj-ea"/>
                <a:ea typeface="+mj-ea"/>
                <a:cs typeface="Times New Roman" panose="02020603050405020304" pitchFamily="18" charset="0"/>
              </a:rPr>
              <a:t>】</a:t>
            </a:r>
          </a:p>
          <a:p>
            <a:pPr marL="138401" indent="-138401" algn="just"/>
            <a:r>
              <a:rPr lang="ja-JP" altLang="en-US" sz="1700" kern="100" dirty="0">
                <a:latin typeface="+mj-ea"/>
                <a:ea typeface="+mj-ea"/>
                <a:cs typeface="Times New Roman" panose="02020603050405020304" pitchFamily="18" charset="0"/>
              </a:rPr>
              <a:t>「自分ウェビング」という交流活動をします。</a:t>
            </a:r>
            <a:endParaRPr lang="en-US" altLang="ja-JP" sz="1700" kern="100" dirty="0">
              <a:latin typeface="+mj-ea"/>
              <a:ea typeface="+mj-ea"/>
              <a:cs typeface="Times New Roman" panose="02020603050405020304" pitchFamily="18" charset="0"/>
            </a:endParaRPr>
          </a:p>
          <a:p>
            <a:pPr marL="138401" indent="-138401" algn="just"/>
            <a:r>
              <a:rPr lang="ja-JP" altLang="ja-JP" sz="1700" kern="100" dirty="0">
                <a:latin typeface="+mj-ea"/>
                <a:ea typeface="+mj-ea"/>
                <a:cs typeface="Times New Roman" panose="02020603050405020304" pitchFamily="18" charset="0"/>
              </a:rPr>
              <a:t>では、学習のキーワード「強み」について考えて</a:t>
            </a:r>
            <a:r>
              <a:rPr lang="ja-JP" altLang="ja-JP" sz="1500" dirty="0"/>
              <a:t>みます。</a:t>
            </a:r>
            <a:endParaRPr lang="en-US" altLang="ja-JP" sz="1700" kern="100" dirty="0">
              <a:latin typeface="+mj-ea"/>
              <a:ea typeface="+mj-ea"/>
              <a:cs typeface="Times New Roman" panose="02020603050405020304" pitchFamily="18" charset="0"/>
            </a:endParaRPr>
          </a:p>
          <a:p>
            <a:pPr marL="138401" indent="-138401" algn="just"/>
            <a:r>
              <a:rPr lang="ja-JP" altLang="en-US" sz="1700" kern="100" dirty="0">
                <a:latin typeface="+mj-ea"/>
                <a:ea typeface="+mj-ea"/>
                <a:cs typeface="Times New Roman" panose="02020603050405020304" pitchFamily="18" charset="0"/>
              </a:rPr>
              <a:t>「強み」って何だと思いますか。ちょっと考えてみましょう。</a:t>
            </a:r>
            <a:endParaRPr lang="en-US" altLang="ja-JP" sz="1700" kern="100" dirty="0">
              <a:latin typeface="+mj-ea"/>
              <a:ea typeface="+mj-ea"/>
              <a:cs typeface="Times New Roman" panose="02020603050405020304" pitchFamily="18" charset="0"/>
            </a:endParaRPr>
          </a:p>
          <a:p>
            <a:pPr marL="138401" indent="-138401" algn="just"/>
            <a:r>
              <a:rPr lang="ja-JP" altLang="en-US" sz="1700" kern="100" dirty="0">
                <a:latin typeface="+mj-ea"/>
                <a:ea typeface="+mj-ea"/>
                <a:cs typeface="Times New Roman" panose="02020603050405020304" pitchFamily="18" charset="0"/>
              </a:rPr>
              <a:t>・力が強いことかな</a:t>
            </a:r>
            <a:endParaRPr lang="en-US" altLang="ja-JP" sz="1700" kern="100" dirty="0">
              <a:latin typeface="+mj-ea"/>
              <a:ea typeface="+mj-ea"/>
              <a:cs typeface="Times New Roman" panose="02020603050405020304" pitchFamily="18" charset="0"/>
            </a:endParaRPr>
          </a:p>
          <a:p>
            <a:pPr marL="138401" indent="-138401" algn="just"/>
            <a:r>
              <a:rPr lang="ja-JP" altLang="en-US" sz="1700" kern="100" dirty="0">
                <a:latin typeface="+mj-ea"/>
                <a:ea typeface="+mj-ea"/>
                <a:cs typeface="Times New Roman" panose="02020603050405020304" pitchFamily="18" charset="0"/>
              </a:rPr>
              <a:t>・体が丈夫なことかな</a:t>
            </a:r>
          </a:p>
          <a:p>
            <a:pPr marL="138401" algn="just"/>
            <a:endParaRPr lang="ja-JP" altLang="en-US" sz="1700" kern="100" dirty="0">
              <a:latin typeface="+mj-ea"/>
              <a:ea typeface="+mj-ea"/>
              <a:cs typeface="Times New Roman" panose="02020603050405020304" pitchFamily="18" charset="0"/>
            </a:endParaRPr>
          </a:p>
          <a:p>
            <a:pPr marL="138401" algn="just"/>
            <a:endParaRPr lang="en-US" altLang="ja-JP" sz="1700" kern="100" dirty="0">
              <a:latin typeface="+mj-ea"/>
              <a:ea typeface="+mj-ea"/>
              <a:cs typeface="Times New Roman" panose="02020603050405020304" pitchFamily="18" charset="0"/>
            </a:endParaRPr>
          </a:p>
          <a:p>
            <a:pPr marL="138401" algn="just"/>
            <a:endParaRPr lang="ja-JP" altLang="ja-JP" sz="1700" kern="100" dirty="0">
              <a:latin typeface="+mj-ea"/>
              <a:ea typeface="+mj-ea"/>
              <a:cs typeface="Vrinda" panose="020B0502040204020203" pitchFamily="34" charset="0"/>
            </a:endParaRPr>
          </a:p>
          <a:p>
            <a:pPr marL="138296" indent="-138296" algn="just"/>
            <a:endParaRPr lang="en-US" altLang="ja-JP" sz="1700" dirty="0">
              <a:solidFill>
                <a:prstClr val="black"/>
              </a:solidFill>
              <a:latin typeface="+mj-ea"/>
              <a:ea typeface="+mj-ea"/>
            </a:endParaRPr>
          </a:p>
          <a:p>
            <a:pPr defTabSz="946872">
              <a:defRPr/>
            </a:pPr>
            <a:endParaRPr lang="en-US" altLang="ja-JP" sz="1700" dirty="0">
              <a:solidFill>
                <a:prstClr val="black"/>
              </a:solidFill>
              <a:latin typeface="+mn-ea"/>
            </a:endParaRPr>
          </a:p>
          <a:p>
            <a:endParaRPr lang="ja-JP" altLang="en-US" sz="1700" dirty="0">
              <a:latin typeface="+mn-ea"/>
            </a:endParaRPr>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スライド４</a:t>
            </a:r>
            <a:r>
              <a:rPr lang="en-US" altLang="ja-JP" sz="2100" dirty="0">
                <a:latin typeface="+mj-ea"/>
                <a:ea typeface="+mj-ea"/>
              </a:rPr>
              <a:t>】</a:t>
            </a:r>
            <a:r>
              <a:rPr lang="ja-JP" altLang="en-US" sz="2100" dirty="0">
                <a:latin typeface="+mj-ea"/>
              </a:rPr>
              <a:t> （２分）</a:t>
            </a:r>
            <a:endParaRPr lang="en-US" altLang="ja-JP" sz="2100" dirty="0">
              <a:latin typeface="+mj-ea"/>
              <a:ea typeface="+mj-ea"/>
            </a:endParaRPr>
          </a:p>
        </p:txBody>
      </p:sp>
    </p:spTree>
    <p:extLst>
      <p:ext uri="{BB962C8B-B14F-4D97-AF65-F5344CB8AC3E}">
        <p14:creationId xmlns:p14="http://schemas.microsoft.com/office/powerpoint/2010/main" val="1644593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1622425"/>
            <a:ext cx="5459412" cy="3070225"/>
          </a:xfrm>
        </p:spPr>
      </p:sp>
      <p:sp>
        <p:nvSpPr>
          <p:cNvPr id="3" name="ノート プレースホルダー 2"/>
          <p:cNvSpPr>
            <a:spLocks noGrp="1"/>
          </p:cNvSpPr>
          <p:nvPr>
            <p:ph type="body" idx="1"/>
          </p:nvPr>
        </p:nvSpPr>
        <p:spPr>
          <a:xfrm>
            <a:off x="711366" y="4693417"/>
            <a:ext cx="5510363" cy="4029253"/>
          </a:xfrm>
        </p:spPr>
        <p:txBody>
          <a:bodyPr/>
          <a:lstStyle/>
          <a:p>
            <a:endParaRPr lang="en-US" altLang="ja-JP" sz="1700" dirty="0">
              <a:latin typeface="+mn-ea"/>
            </a:endParaRPr>
          </a:p>
          <a:p>
            <a:r>
              <a:rPr lang="ja-JP" altLang="en-US" sz="1700" dirty="0">
                <a:latin typeface="+mn-ea"/>
              </a:rPr>
              <a:t>「強み」とは、「考え方、行動、からだ」など、</a:t>
            </a:r>
            <a:endParaRPr lang="en-US" altLang="ja-JP" sz="1700" dirty="0">
              <a:latin typeface="+mn-ea"/>
            </a:endParaRPr>
          </a:p>
          <a:p>
            <a:r>
              <a:rPr lang="ja-JP" altLang="en-US" sz="1700" dirty="0">
                <a:latin typeface="+mn-ea"/>
              </a:rPr>
              <a:t>もともと自分にあるもの、自分がもっているものです。</a:t>
            </a:r>
          </a:p>
          <a:p>
            <a:r>
              <a:rPr lang="en-US" altLang="ja-JP" sz="1700" dirty="0">
                <a:latin typeface="+mn-ea"/>
              </a:rPr>
              <a:t>【</a:t>
            </a:r>
            <a:r>
              <a:rPr lang="ja-JP" altLang="en-US" sz="1700" dirty="0">
                <a:latin typeface="+mn-ea"/>
              </a:rPr>
              <a:t>「</a:t>
            </a:r>
            <a:r>
              <a:rPr lang="en-US" altLang="ja-JP" sz="1700" dirty="0">
                <a:latin typeface="+mn-ea"/>
              </a:rPr>
              <a:t>『</a:t>
            </a:r>
            <a:r>
              <a:rPr lang="ja-JP" altLang="en-US" sz="1700" dirty="0">
                <a:latin typeface="+mn-ea"/>
              </a:rPr>
              <a:t>強み</a:t>
            </a:r>
            <a:r>
              <a:rPr lang="en-US" altLang="ja-JP" sz="1700" dirty="0">
                <a:latin typeface="+mn-ea"/>
              </a:rPr>
              <a:t>』</a:t>
            </a:r>
            <a:r>
              <a:rPr lang="ja-JP" altLang="en-US" sz="1700" dirty="0">
                <a:latin typeface="+mn-ea"/>
              </a:rPr>
              <a:t>の考え方」を黒板に掲示する</a:t>
            </a:r>
            <a:r>
              <a:rPr lang="en-US" altLang="ja-JP" sz="1700" dirty="0">
                <a:latin typeface="+mn-ea"/>
              </a:rPr>
              <a:t>】</a:t>
            </a:r>
          </a:p>
          <a:p>
            <a:endParaRPr lang="en-US" altLang="ja-JP" sz="1700" dirty="0">
              <a:latin typeface="+mn-ea"/>
            </a:endParaRPr>
          </a:p>
          <a:p>
            <a:endParaRPr lang="ja-JP" altLang="en-US" sz="1700" dirty="0">
              <a:latin typeface="+mn-ea"/>
            </a:endParaRPr>
          </a:p>
          <a:p>
            <a:endParaRPr lang="en-US" altLang="ja-JP" sz="1700" dirty="0">
              <a:latin typeface="+mn-ea"/>
            </a:endParaRPr>
          </a:p>
          <a:p>
            <a:endParaRPr lang="en-US" altLang="ja-JP" sz="1700" dirty="0">
              <a:latin typeface="+mn-ea"/>
            </a:endParaRPr>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スライド５</a:t>
            </a:r>
            <a:r>
              <a:rPr lang="en-US" altLang="ja-JP" sz="2100" dirty="0">
                <a:latin typeface="+mj-ea"/>
                <a:ea typeface="+mj-ea"/>
              </a:rPr>
              <a:t>】</a:t>
            </a:r>
            <a:r>
              <a:rPr lang="ja-JP" altLang="en-US" sz="2100" dirty="0">
                <a:latin typeface="+mj-ea"/>
              </a:rPr>
              <a:t> （</a:t>
            </a:r>
            <a:r>
              <a:rPr lang="en-US" altLang="ja-JP" sz="2100" dirty="0">
                <a:latin typeface="+mj-ea"/>
              </a:rPr>
              <a:t>20</a:t>
            </a:r>
            <a:r>
              <a:rPr lang="ja-JP" altLang="en-US" sz="2100" dirty="0">
                <a:latin typeface="+mj-ea"/>
              </a:rPr>
              <a:t>秒）</a:t>
            </a:r>
            <a:endParaRPr lang="en-US" altLang="ja-JP" sz="2100" dirty="0">
              <a:latin typeface="+mj-ea"/>
              <a:ea typeface="+mj-ea"/>
            </a:endParaRPr>
          </a:p>
        </p:txBody>
      </p:sp>
    </p:spTree>
    <p:extLst>
      <p:ext uri="{BB962C8B-B14F-4D97-AF65-F5344CB8AC3E}">
        <p14:creationId xmlns:p14="http://schemas.microsoft.com/office/powerpoint/2010/main" val="177929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6125" y="1601788"/>
            <a:ext cx="5495925" cy="3090862"/>
          </a:xfrm>
        </p:spPr>
      </p:sp>
      <p:sp>
        <p:nvSpPr>
          <p:cNvPr id="3" name="ノート プレースホルダー 2"/>
          <p:cNvSpPr>
            <a:spLocks noGrp="1"/>
          </p:cNvSpPr>
          <p:nvPr>
            <p:ph type="body" idx="1"/>
          </p:nvPr>
        </p:nvSpPr>
        <p:spPr>
          <a:xfrm>
            <a:off x="690926" y="4693417"/>
            <a:ext cx="5681980" cy="3750738"/>
          </a:xfrm>
        </p:spPr>
        <p:txBody>
          <a:bodyPr/>
          <a:lstStyle/>
          <a:p>
            <a:endParaRPr lang="en-US" altLang="ja-JP" sz="1700" dirty="0"/>
          </a:p>
          <a:p>
            <a:r>
              <a:rPr lang="ja-JP" altLang="en-US" sz="1700" dirty="0"/>
              <a:t>「強み」を理解するポイントを言います。</a:t>
            </a:r>
            <a:endParaRPr lang="en-US" altLang="ja-JP" sz="1700" dirty="0"/>
          </a:p>
          <a:p>
            <a:r>
              <a:rPr lang="ja-JP" altLang="en-US" sz="1700" dirty="0"/>
              <a:t>上手なことや得意なことなど、</a:t>
            </a:r>
            <a:endParaRPr lang="en-US" altLang="ja-JP" sz="1700" dirty="0"/>
          </a:p>
          <a:p>
            <a:r>
              <a:rPr lang="ja-JP" altLang="en-US" sz="1700" dirty="0"/>
              <a:t>プラスに思えることだけでなく、</a:t>
            </a:r>
            <a:endParaRPr lang="en-US" altLang="ja-JP" sz="1700" dirty="0"/>
          </a:p>
          <a:p>
            <a:r>
              <a:rPr lang="ja-JP" altLang="en-US" sz="1700" dirty="0"/>
              <a:t>苦手なことや自信がないことなど、</a:t>
            </a:r>
            <a:endParaRPr lang="en-US" altLang="ja-JP" sz="1700" dirty="0"/>
          </a:p>
          <a:p>
            <a:r>
              <a:rPr lang="ja-JP" altLang="en-US" sz="1700" dirty="0"/>
              <a:t>マイナスに思えることも含めて「強み」と考えます。</a:t>
            </a:r>
            <a:endParaRPr lang="en-US" altLang="ja-JP" sz="1700" dirty="0"/>
          </a:p>
          <a:p>
            <a:r>
              <a:rPr lang="ja-JP" altLang="en-US" sz="1700" dirty="0"/>
              <a:t>つまり、誰にでも「強み」はあります。</a:t>
            </a:r>
            <a:endParaRPr lang="en-US" altLang="ja-JP" sz="1700" dirty="0"/>
          </a:p>
          <a:p>
            <a:r>
              <a:rPr lang="ja-JP" altLang="en-US" sz="1700" dirty="0"/>
              <a:t>活動しながら「強み」について考えていきます。</a:t>
            </a:r>
          </a:p>
          <a:p>
            <a:r>
              <a:rPr lang="en-US" altLang="ja-JP" sz="1700" dirty="0"/>
              <a:t>【</a:t>
            </a:r>
            <a:r>
              <a:rPr lang="ja-JP" altLang="en-US" sz="1700" dirty="0"/>
              <a:t>「</a:t>
            </a:r>
            <a:r>
              <a:rPr lang="en-US" altLang="ja-JP" sz="1700" dirty="0"/>
              <a:t>『</a:t>
            </a:r>
            <a:r>
              <a:rPr lang="ja-JP" altLang="en-US" sz="1700" dirty="0"/>
              <a:t>強み</a:t>
            </a:r>
            <a:r>
              <a:rPr lang="en-US" altLang="ja-JP" sz="1700" dirty="0"/>
              <a:t>』</a:t>
            </a:r>
            <a:r>
              <a:rPr lang="ja-JP" altLang="en-US" sz="1700" dirty="0"/>
              <a:t>のポイント」を黒板に掲示する</a:t>
            </a:r>
            <a:r>
              <a:rPr lang="en-US" altLang="ja-JP" sz="1700" dirty="0"/>
              <a:t>】</a:t>
            </a:r>
            <a:endParaRPr lang="ja-JP" altLang="en-US" sz="1700" dirty="0"/>
          </a:p>
          <a:p>
            <a:r>
              <a:rPr lang="ja-JP" altLang="en-US" sz="1700" dirty="0"/>
              <a:t>３回の学習で、「強み」をたくさん見付けることが</a:t>
            </a:r>
            <a:endParaRPr lang="en-US" altLang="ja-JP" sz="1700" dirty="0"/>
          </a:p>
          <a:p>
            <a:r>
              <a:rPr lang="ja-JP" altLang="en-US" sz="1700" dirty="0"/>
              <a:t>できたらいいなと思います。</a:t>
            </a:r>
            <a:endParaRPr lang="en-US" altLang="ja-JP" sz="1700" dirty="0"/>
          </a:p>
          <a:p>
            <a:endParaRPr lang="ja-JP" altLang="en-US" sz="1500" dirty="0">
              <a:latin typeface="+mj-ea"/>
              <a:ea typeface="+mj-ea"/>
            </a:endParaRPr>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スライド６</a:t>
            </a:r>
            <a:r>
              <a:rPr lang="en-US" altLang="ja-JP" sz="2100" dirty="0">
                <a:latin typeface="+mj-ea"/>
                <a:ea typeface="+mj-ea"/>
              </a:rPr>
              <a:t>】</a:t>
            </a:r>
            <a:r>
              <a:rPr lang="ja-JP" altLang="en-US" sz="2100" dirty="0">
                <a:latin typeface="+mj-ea"/>
              </a:rPr>
              <a:t> （</a:t>
            </a:r>
            <a:r>
              <a:rPr lang="en-US" altLang="ja-JP" sz="2100" dirty="0">
                <a:latin typeface="+mj-ea"/>
              </a:rPr>
              <a:t>50</a:t>
            </a:r>
            <a:r>
              <a:rPr lang="ja-JP" altLang="en-US" sz="2100" dirty="0">
                <a:latin typeface="+mj-ea"/>
              </a:rPr>
              <a:t>秒）</a:t>
            </a:r>
            <a:endParaRPr lang="en-US" altLang="ja-JP" sz="2100" dirty="0">
              <a:latin typeface="+mj-ea"/>
              <a:ea typeface="+mj-ea"/>
            </a:endParaRPr>
          </a:p>
        </p:txBody>
      </p:sp>
    </p:spTree>
    <p:extLst>
      <p:ext uri="{BB962C8B-B14F-4D97-AF65-F5344CB8AC3E}">
        <p14:creationId xmlns:p14="http://schemas.microsoft.com/office/powerpoint/2010/main" val="1421148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4538" y="1622425"/>
            <a:ext cx="5499100" cy="3092450"/>
          </a:xfrm>
        </p:spPr>
      </p:sp>
      <p:sp>
        <p:nvSpPr>
          <p:cNvPr id="3" name="ノート プレースホルダー 2"/>
          <p:cNvSpPr>
            <a:spLocks noGrp="1"/>
          </p:cNvSpPr>
          <p:nvPr>
            <p:ph type="body" idx="1"/>
          </p:nvPr>
        </p:nvSpPr>
        <p:spPr>
          <a:xfrm>
            <a:off x="710247" y="4751516"/>
            <a:ext cx="5681980" cy="4029253"/>
          </a:xfrm>
        </p:spPr>
        <p:txBody>
          <a:bodyPr/>
          <a:lstStyle/>
          <a:p>
            <a:endParaRPr lang="en-US" altLang="ja-JP" sz="1700" dirty="0"/>
          </a:p>
          <a:p>
            <a:r>
              <a:rPr lang="en-US" altLang="ja-JP" sz="1700" dirty="0"/>
              <a:t>【</a:t>
            </a:r>
            <a:r>
              <a:rPr lang="ja-JP" altLang="en-US" sz="1700" dirty="0"/>
              <a:t>ワークシートを配付する</a:t>
            </a:r>
            <a:r>
              <a:rPr lang="en-US" altLang="ja-JP" sz="1700" dirty="0"/>
              <a:t>】</a:t>
            </a:r>
          </a:p>
          <a:p>
            <a:r>
              <a:rPr lang="ja-JP" altLang="ja-JP" sz="1700" dirty="0"/>
              <a:t>今から「自分ウェビング」という</a:t>
            </a:r>
            <a:r>
              <a:rPr lang="ja-JP" altLang="en-US" sz="1700" dirty="0"/>
              <a:t>交流</a:t>
            </a:r>
            <a:r>
              <a:rPr lang="ja-JP" altLang="ja-JP" sz="1700" dirty="0"/>
              <a:t>活動をします。</a:t>
            </a:r>
            <a:endParaRPr lang="en-US" altLang="ja-JP" sz="1700" dirty="0"/>
          </a:p>
          <a:p>
            <a:r>
              <a:rPr lang="ja-JP" altLang="ja-JP" sz="1700" dirty="0"/>
              <a:t>自分に関することを、</a:t>
            </a:r>
            <a:r>
              <a:rPr lang="ja-JP" altLang="en-US" sz="1700" dirty="0"/>
              <a:t>クモ</a:t>
            </a:r>
            <a:r>
              <a:rPr lang="ja-JP" altLang="ja-JP" sz="1700" dirty="0"/>
              <a:t>の巣のようにつなげて</a:t>
            </a:r>
            <a:endParaRPr lang="en-US" altLang="ja-JP" sz="1700" dirty="0"/>
          </a:p>
          <a:p>
            <a:r>
              <a:rPr lang="ja-JP" altLang="ja-JP" sz="1700" dirty="0"/>
              <a:t>書いていくという活動です。</a:t>
            </a:r>
          </a:p>
          <a:p>
            <a:endParaRPr lang="en-US" altLang="ja-JP" sz="1700" dirty="0"/>
          </a:p>
          <a:p>
            <a:endParaRPr lang="en-US" altLang="ja-JP" sz="1700" dirty="0"/>
          </a:p>
          <a:p>
            <a:endParaRPr lang="en-US" altLang="ja-JP" sz="1700" dirty="0"/>
          </a:p>
          <a:p>
            <a:endParaRPr lang="en-US" altLang="ja-JP" sz="1700" dirty="0"/>
          </a:p>
          <a:p>
            <a:endParaRPr lang="ja-JP" altLang="en-US" sz="1700" dirty="0"/>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スライド７</a:t>
            </a:r>
            <a:r>
              <a:rPr lang="en-US" altLang="ja-JP" sz="2100" dirty="0">
                <a:latin typeface="+mj-ea"/>
                <a:ea typeface="+mj-ea"/>
              </a:rPr>
              <a:t>】</a:t>
            </a:r>
            <a:r>
              <a:rPr lang="ja-JP" altLang="en-US" sz="2100" dirty="0">
                <a:latin typeface="+mj-ea"/>
              </a:rPr>
              <a:t> （２分）</a:t>
            </a:r>
            <a:endParaRPr lang="en-US" altLang="ja-JP" sz="2100" dirty="0">
              <a:latin typeface="+mj-ea"/>
              <a:ea typeface="+mj-ea"/>
            </a:endParaRPr>
          </a:p>
        </p:txBody>
      </p:sp>
    </p:spTree>
    <p:extLst>
      <p:ext uri="{BB962C8B-B14F-4D97-AF65-F5344CB8AC3E}">
        <p14:creationId xmlns:p14="http://schemas.microsoft.com/office/powerpoint/2010/main" val="2735765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4538" y="1701800"/>
            <a:ext cx="5461000" cy="3071813"/>
          </a:xfrm>
        </p:spPr>
      </p:sp>
      <p:sp>
        <p:nvSpPr>
          <p:cNvPr id="3" name="ノート プレースホルダー 2"/>
          <p:cNvSpPr>
            <a:spLocks noGrp="1"/>
          </p:cNvSpPr>
          <p:nvPr>
            <p:ph type="body" idx="1"/>
          </p:nvPr>
        </p:nvSpPr>
        <p:spPr>
          <a:xfrm>
            <a:off x="710912" y="4773773"/>
            <a:ext cx="5681980" cy="5065675"/>
          </a:xfrm>
        </p:spPr>
        <p:txBody>
          <a:bodyPr/>
          <a:lstStyle/>
          <a:p>
            <a:endParaRPr lang="en-US" altLang="ja-JP" sz="1700" dirty="0">
              <a:latin typeface="+mn-ea"/>
            </a:endParaRPr>
          </a:p>
          <a:p>
            <a:r>
              <a:rPr lang="en-US" altLang="ja-JP" sz="1600" b="1" dirty="0">
                <a:latin typeface="+mn-ea"/>
              </a:rPr>
              <a:t>※</a:t>
            </a:r>
            <a:r>
              <a:rPr lang="ja-JP" altLang="en-US" sz="1600" b="1" dirty="0">
                <a:latin typeface="+mn-ea"/>
              </a:rPr>
              <a:t>　このスライドは、学習への理解を深めさせるために、</a:t>
            </a:r>
            <a:endParaRPr lang="en-US" altLang="ja-JP" sz="1600" b="1" dirty="0">
              <a:latin typeface="+mn-ea"/>
            </a:endParaRPr>
          </a:p>
          <a:p>
            <a:r>
              <a:rPr lang="ja-JP" altLang="en-US" sz="1600" b="1" dirty="0">
                <a:latin typeface="+mn-ea"/>
              </a:rPr>
              <a:t>　授業者自身の「自分ウェビング」に替えることもできます。</a:t>
            </a:r>
            <a:endParaRPr lang="en-US" altLang="ja-JP" sz="1600" b="1" dirty="0">
              <a:latin typeface="+mn-ea"/>
            </a:endParaRPr>
          </a:p>
          <a:p>
            <a:endParaRPr lang="ja-JP" altLang="en-US" sz="1600" b="1" dirty="0">
              <a:latin typeface="+mn-ea"/>
            </a:endParaRPr>
          </a:p>
          <a:p>
            <a:r>
              <a:rPr lang="ja-JP" altLang="en-US" sz="1600" dirty="0">
                <a:latin typeface="+mn-ea"/>
              </a:rPr>
              <a:t>ワークシートの活動①のやり方をスライドで説明します。</a:t>
            </a:r>
          </a:p>
          <a:p>
            <a:r>
              <a:rPr lang="ja-JP" altLang="en-US" sz="1600" dirty="0">
                <a:latin typeface="+mn-ea"/>
              </a:rPr>
              <a:t>まず、好きなこと、苦手なこと、得意なこと、</a:t>
            </a:r>
            <a:endParaRPr lang="en-US" altLang="ja-JP" sz="1600" dirty="0">
              <a:latin typeface="+mn-ea"/>
            </a:endParaRPr>
          </a:p>
          <a:p>
            <a:r>
              <a:rPr lang="ja-JP" altLang="en-US" sz="1600" dirty="0">
                <a:latin typeface="+mn-ea"/>
              </a:rPr>
              <a:t>したいことなどを書きます。</a:t>
            </a:r>
          </a:p>
          <a:p>
            <a:r>
              <a:rPr lang="ja-JP" altLang="en-US" sz="1600" dirty="0">
                <a:latin typeface="+mn-ea"/>
              </a:rPr>
              <a:t>そこから、関係のあることをつなげていきます。</a:t>
            </a:r>
            <a:endParaRPr lang="en-US" altLang="ja-JP" sz="1600" dirty="0">
              <a:latin typeface="+mn-ea"/>
            </a:endParaRPr>
          </a:p>
          <a:p>
            <a:r>
              <a:rPr lang="ja-JP" altLang="en-US" sz="1600" dirty="0">
                <a:latin typeface="+mn-ea"/>
              </a:rPr>
              <a:t>例えば「読書が好き」から「毎週市立図書館に行く」</a:t>
            </a:r>
            <a:endParaRPr lang="en-US" altLang="ja-JP" sz="1600" dirty="0">
              <a:latin typeface="+mn-ea"/>
            </a:endParaRPr>
          </a:p>
          <a:p>
            <a:r>
              <a:rPr lang="ja-JP" altLang="en-US" sz="1600" dirty="0" err="1">
                <a:latin typeface="+mn-ea"/>
              </a:rPr>
              <a:t>のように</a:t>
            </a:r>
            <a:r>
              <a:rPr lang="ja-JP" altLang="en-US" sz="1600" dirty="0">
                <a:latin typeface="+mn-ea"/>
              </a:rPr>
              <a:t>つなげていきます。</a:t>
            </a:r>
            <a:endParaRPr lang="en-US" altLang="ja-JP" sz="1600" dirty="0">
              <a:latin typeface="+mn-ea"/>
            </a:endParaRPr>
          </a:p>
          <a:p>
            <a:r>
              <a:rPr lang="ja-JP" altLang="en-US" sz="1600" dirty="0">
                <a:latin typeface="+mn-ea"/>
              </a:rPr>
              <a:t>「カラオケは苦手」だけど「友達と一緒に歌うことは楽しい」</a:t>
            </a:r>
            <a:endParaRPr lang="en-US" altLang="ja-JP" sz="1600" dirty="0">
              <a:latin typeface="+mn-ea"/>
            </a:endParaRPr>
          </a:p>
          <a:p>
            <a:r>
              <a:rPr lang="ja-JP" altLang="en-US" sz="1600" dirty="0">
                <a:latin typeface="+mn-ea"/>
              </a:rPr>
              <a:t>のように、苦手なことからつなげてもいいですよ。</a:t>
            </a:r>
            <a:endParaRPr lang="en-US" altLang="ja-JP" sz="1600" dirty="0">
              <a:latin typeface="+mn-ea"/>
            </a:endParaRPr>
          </a:p>
          <a:p>
            <a:r>
              <a:rPr lang="ja-JP" altLang="en-US" sz="1600" dirty="0">
                <a:latin typeface="+mn-ea"/>
              </a:rPr>
              <a:t>そして、クモの巣のように、自分に関することを</a:t>
            </a:r>
            <a:endParaRPr lang="en-US" altLang="ja-JP" sz="1600" dirty="0">
              <a:latin typeface="+mn-ea"/>
            </a:endParaRPr>
          </a:p>
          <a:p>
            <a:r>
              <a:rPr lang="ja-JP" altLang="en-US" sz="1600" dirty="0">
                <a:latin typeface="+mn-ea"/>
              </a:rPr>
              <a:t>どんどん広げていきましょう。</a:t>
            </a:r>
          </a:p>
          <a:p>
            <a:r>
              <a:rPr lang="ja-JP" altLang="en-US" sz="1600" dirty="0">
                <a:latin typeface="+mn-ea"/>
              </a:rPr>
              <a:t>質問はありませんか。</a:t>
            </a:r>
            <a:endParaRPr lang="en-US" altLang="ja-JP" sz="1600" dirty="0">
              <a:latin typeface="+mn-ea"/>
            </a:endParaRPr>
          </a:p>
          <a:p>
            <a:r>
              <a:rPr lang="ja-JP" altLang="en-US" sz="1600" dirty="0">
                <a:latin typeface="+mn-ea"/>
              </a:rPr>
              <a:t>では、「自分ウェビング」を書きましょう。</a:t>
            </a:r>
            <a:endParaRPr lang="en-US" altLang="ja-JP" sz="1600" dirty="0">
              <a:latin typeface="+mn-ea"/>
            </a:endParaRPr>
          </a:p>
          <a:p>
            <a:r>
              <a:rPr lang="ja-JP" altLang="en-US" sz="1600" dirty="0">
                <a:latin typeface="+mn-ea"/>
              </a:rPr>
              <a:t>時間は８分間です。</a:t>
            </a:r>
            <a:endParaRPr lang="en-US" altLang="ja-JP" sz="1600" dirty="0">
              <a:latin typeface="+mn-ea"/>
            </a:endParaRPr>
          </a:p>
          <a:p>
            <a:r>
              <a:rPr lang="en-US" altLang="ja-JP" sz="1600" dirty="0">
                <a:latin typeface="+mn-ea"/>
              </a:rPr>
              <a:t>【1</a:t>
            </a:r>
            <a:r>
              <a:rPr lang="ja-JP" altLang="en-US" sz="1600" dirty="0">
                <a:latin typeface="+mn-ea"/>
              </a:rPr>
              <a:t>分～</a:t>
            </a:r>
            <a:r>
              <a:rPr lang="en-US" altLang="ja-JP" sz="1600" dirty="0">
                <a:latin typeface="+mn-ea"/>
              </a:rPr>
              <a:t>1</a:t>
            </a:r>
            <a:r>
              <a:rPr lang="ja-JP" altLang="en-US" sz="1600" dirty="0">
                <a:latin typeface="+mn-ea"/>
              </a:rPr>
              <a:t>分</a:t>
            </a:r>
            <a:r>
              <a:rPr lang="en-US" altLang="ja-JP" sz="1600" dirty="0">
                <a:latin typeface="+mn-ea"/>
              </a:rPr>
              <a:t>30</a:t>
            </a:r>
            <a:r>
              <a:rPr lang="ja-JP" altLang="en-US" sz="1600" dirty="0">
                <a:latin typeface="+mn-ea"/>
              </a:rPr>
              <a:t>秒前に言葉を掛ける</a:t>
            </a:r>
            <a:r>
              <a:rPr lang="en-US" altLang="ja-JP" sz="1600" dirty="0">
                <a:latin typeface="+mn-ea"/>
              </a:rPr>
              <a:t>】</a:t>
            </a:r>
            <a:endParaRPr lang="ja-JP" altLang="en-US" sz="1600" dirty="0">
              <a:latin typeface="+mn-ea"/>
            </a:endParaRPr>
          </a:p>
          <a:p>
            <a:r>
              <a:rPr lang="ja-JP" altLang="en-US" sz="1600" dirty="0">
                <a:latin typeface="+mn-ea"/>
              </a:rPr>
              <a:t>時間です。今書いていることを書き終わったら、</a:t>
            </a:r>
            <a:endParaRPr lang="en-US" altLang="ja-JP" sz="1600" dirty="0">
              <a:latin typeface="+mn-ea"/>
            </a:endParaRPr>
          </a:p>
          <a:p>
            <a:r>
              <a:rPr lang="ja-JP" altLang="en-US" sz="1600" dirty="0">
                <a:latin typeface="+mn-ea"/>
              </a:rPr>
              <a:t>鉛筆を置きましょう。</a:t>
            </a:r>
          </a:p>
          <a:p>
            <a:endParaRPr lang="en-US" altLang="ja-JP" sz="1500" dirty="0"/>
          </a:p>
          <a:p>
            <a:endParaRPr lang="en-US" altLang="ja-JP" sz="1500" dirty="0"/>
          </a:p>
          <a:p>
            <a:endParaRPr lang="ja-JP" altLang="en-US" sz="1500" dirty="0"/>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スライド８</a:t>
            </a:r>
            <a:r>
              <a:rPr lang="en-US" altLang="ja-JP" sz="2100" dirty="0">
                <a:latin typeface="+mj-ea"/>
                <a:ea typeface="+mj-ea"/>
              </a:rPr>
              <a:t>】</a:t>
            </a:r>
            <a:r>
              <a:rPr lang="ja-JP" altLang="en-US" sz="2100" dirty="0">
                <a:latin typeface="+mj-ea"/>
              </a:rPr>
              <a:t> （</a:t>
            </a:r>
            <a:r>
              <a:rPr lang="en-US" altLang="ja-JP" sz="2100" dirty="0">
                <a:latin typeface="+mj-ea"/>
              </a:rPr>
              <a:t>11</a:t>
            </a:r>
            <a:r>
              <a:rPr lang="ja-JP" altLang="en-US" sz="2100" dirty="0">
                <a:latin typeface="+mj-ea"/>
              </a:rPr>
              <a:t>分）</a:t>
            </a:r>
            <a:endParaRPr lang="en-US" altLang="ja-JP" sz="2100" dirty="0">
              <a:latin typeface="+mj-ea"/>
              <a:ea typeface="+mj-ea"/>
            </a:endParaRPr>
          </a:p>
        </p:txBody>
      </p:sp>
    </p:spTree>
    <p:extLst>
      <p:ext uri="{BB962C8B-B14F-4D97-AF65-F5344CB8AC3E}">
        <p14:creationId xmlns:p14="http://schemas.microsoft.com/office/powerpoint/2010/main" val="36919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6125" y="1622425"/>
            <a:ext cx="5457825" cy="3070225"/>
          </a:xfrm>
        </p:spPr>
      </p:sp>
      <p:sp>
        <p:nvSpPr>
          <p:cNvPr id="3" name="ノート プレースホルダー 2"/>
          <p:cNvSpPr>
            <a:spLocks noGrp="1"/>
          </p:cNvSpPr>
          <p:nvPr>
            <p:ph type="body" idx="1"/>
          </p:nvPr>
        </p:nvSpPr>
        <p:spPr>
          <a:xfrm>
            <a:off x="710247" y="4730196"/>
            <a:ext cx="5681980" cy="4029253"/>
          </a:xfrm>
        </p:spPr>
        <p:txBody>
          <a:bodyPr/>
          <a:lstStyle/>
          <a:p>
            <a:endParaRPr lang="en-US" altLang="ja-JP" sz="1700" dirty="0"/>
          </a:p>
          <a:p>
            <a:r>
              <a:rPr lang="ja-JP" altLang="en-US" sz="1700" dirty="0"/>
              <a:t>ワークシートの活動②を見てください。</a:t>
            </a:r>
            <a:endParaRPr lang="en-US" altLang="ja-JP" sz="1700" dirty="0"/>
          </a:p>
          <a:p>
            <a:r>
              <a:rPr lang="ja-JP" altLang="en-US" sz="1700" dirty="0"/>
              <a:t>これから３人グループに分かれて、</a:t>
            </a:r>
            <a:endParaRPr lang="en-US" altLang="ja-JP" sz="1700" dirty="0"/>
          </a:p>
          <a:p>
            <a:r>
              <a:rPr lang="ja-JP" altLang="en-US" sz="1700" dirty="0"/>
              <a:t>活動①で書いた「自分ウェビング」を基に</a:t>
            </a:r>
            <a:endParaRPr lang="en-US" altLang="ja-JP" sz="1700" dirty="0"/>
          </a:p>
          <a:p>
            <a:r>
              <a:rPr lang="ja-JP" altLang="en-US" sz="1700" dirty="0"/>
              <a:t>「強み」を見付ける活動をします。</a:t>
            </a:r>
          </a:p>
          <a:p>
            <a:r>
              <a:rPr lang="ja-JP" altLang="en-US" sz="1700" dirty="0"/>
              <a:t>まず、グループの友達からワークシートを受け取ります。</a:t>
            </a:r>
          </a:p>
          <a:p>
            <a:pPr defTabSz="949031">
              <a:defRPr/>
            </a:pPr>
            <a:r>
              <a:rPr lang="ja-JP" altLang="ja-JP" sz="1700" dirty="0"/>
              <a:t>次に、友達の「自分ウェビング」に目を通して、</a:t>
            </a:r>
            <a:endParaRPr lang="en-US" altLang="ja-JP" sz="1700" dirty="0"/>
          </a:p>
          <a:p>
            <a:pPr defTabSz="949031">
              <a:defRPr/>
            </a:pPr>
            <a:r>
              <a:rPr lang="ja-JP" altLang="ja-JP" sz="1700" dirty="0"/>
              <a:t>その人の「強み」だと思うことを見付けて「強み」を書きます。</a:t>
            </a:r>
          </a:p>
          <a:p>
            <a:endParaRPr lang="en-US" altLang="ja-JP" sz="1700" dirty="0"/>
          </a:p>
          <a:p>
            <a:endParaRPr lang="en-US" altLang="ja-JP" sz="1700" dirty="0"/>
          </a:p>
          <a:p>
            <a:endParaRPr lang="en-US" altLang="ja-JP" sz="1700" dirty="0"/>
          </a:p>
          <a:p>
            <a:endParaRPr lang="en-US" altLang="ja-JP" sz="1700" dirty="0"/>
          </a:p>
          <a:p>
            <a:endParaRPr lang="en-US" altLang="ja-JP" sz="1700" dirty="0"/>
          </a:p>
          <a:p>
            <a:endParaRPr lang="en-US" altLang="ja-JP" sz="1700" dirty="0"/>
          </a:p>
          <a:p>
            <a:endParaRPr lang="en-US" altLang="ja-JP" sz="1700" dirty="0"/>
          </a:p>
        </p:txBody>
      </p:sp>
      <p:sp>
        <p:nvSpPr>
          <p:cNvPr id="7" name="ヘッダー プレースホルダー 5"/>
          <p:cNvSpPr txBox="1"/>
          <p:nvPr/>
        </p:nvSpPr>
        <p:spPr>
          <a:xfrm>
            <a:off x="690926" y="1242349"/>
            <a:ext cx="3218816" cy="530038"/>
          </a:xfrm>
          <a:prstGeom prst="rect">
            <a:avLst/>
          </a:prstGeom>
        </p:spPr>
        <p:txBody>
          <a:bodyPr lIns="91284" tIns="45641" rIns="91284" bIns="45641"/>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100" dirty="0">
                <a:latin typeface="+mj-ea"/>
                <a:ea typeface="+mj-ea"/>
              </a:rPr>
              <a:t>【</a:t>
            </a:r>
            <a:r>
              <a:rPr lang="ja-JP" altLang="en-US" sz="2100" dirty="0">
                <a:latin typeface="+mj-ea"/>
                <a:ea typeface="+mj-ea"/>
              </a:rPr>
              <a:t>スライド９</a:t>
            </a:r>
            <a:r>
              <a:rPr lang="en-US" altLang="ja-JP" sz="2100" dirty="0">
                <a:latin typeface="+mj-ea"/>
                <a:ea typeface="+mj-ea"/>
              </a:rPr>
              <a:t>】</a:t>
            </a:r>
            <a:r>
              <a:rPr lang="ja-JP" altLang="en-US" sz="2100" dirty="0">
                <a:latin typeface="+mj-ea"/>
              </a:rPr>
              <a:t> （</a:t>
            </a:r>
            <a:r>
              <a:rPr lang="en-US" altLang="ja-JP" sz="2100" dirty="0">
                <a:latin typeface="+mj-ea"/>
              </a:rPr>
              <a:t>20</a:t>
            </a:r>
            <a:r>
              <a:rPr lang="ja-JP" altLang="en-US" sz="2100" dirty="0">
                <a:latin typeface="+mj-ea"/>
              </a:rPr>
              <a:t>秒）</a:t>
            </a:r>
            <a:endParaRPr lang="en-US" altLang="ja-JP" sz="2100" dirty="0">
              <a:latin typeface="+mj-ea"/>
              <a:ea typeface="+mj-ea"/>
            </a:endParaRPr>
          </a:p>
        </p:txBody>
      </p:sp>
    </p:spTree>
    <p:extLst>
      <p:ext uri="{BB962C8B-B14F-4D97-AF65-F5344CB8AC3E}">
        <p14:creationId xmlns:p14="http://schemas.microsoft.com/office/powerpoint/2010/main" val="304783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240314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340304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2339879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2CC4B59-BA13-45EA-8E36-AF612F592AE2}" type="datetime1">
              <a:rPr lang="ja-JP" altLang="en-US" smtClean="0">
                <a:solidFill>
                  <a:prstClr val="black">
                    <a:tint val="75000"/>
                  </a:prstClr>
                </a:solidFill>
              </a:rPr>
              <a:pPr/>
              <a:t>2019/2/4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33F41E6-70BA-4557-AF80-EDAF79D4A5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4196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051F17B-C326-4029-8859-55D2748B5133}" type="datetime1">
              <a:rPr lang="ja-JP" altLang="en-US" smtClean="0">
                <a:solidFill>
                  <a:prstClr val="black">
                    <a:tint val="75000"/>
                  </a:prstClr>
                </a:solidFill>
              </a:rPr>
              <a:pPr/>
              <a:t>2019/2/4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33F41E6-70BA-4557-AF80-EDAF79D4A5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868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B87C6B7-F9D3-40B9-A0AF-E5EE3334BB24}" type="datetime1">
              <a:rPr lang="ja-JP" altLang="en-US" smtClean="0">
                <a:solidFill>
                  <a:prstClr val="black">
                    <a:tint val="75000"/>
                  </a:prstClr>
                </a:solidFill>
              </a:rPr>
              <a:pPr/>
              <a:t>2019/2/4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33F41E6-70BA-4557-AF80-EDAF79D4A5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43919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ACE50C2-8B94-4E45-B735-862E263D27ED}" type="datetime1">
              <a:rPr lang="ja-JP" altLang="en-US" smtClean="0">
                <a:solidFill>
                  <a:prstClr val="black">
                    <a:tint val="75000"/>
                  </a:prstClr>
                </a:solidFill>
              </a:rPr>
              <a:pPr/>
              <a:t>2019/2/4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33F41E6-70BA-4557-AF80-EDAF79D4A5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8708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7CA235C-7AAA-4203-ABD9-1DDE712C1938}" type="datetime1">
              <a:rPr lang="ja-JP" altLang="en-US" smtClean="0">
                <a:solidFill>
                  <a:prstClr val="black">
                    <a:tint val="75000"/>
                  </a:prstClr>
                </a:solidFill>
              </a:rPr>
              <a:pPr/>
              <a:t>2019/2/4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33F41E6-70BA-4557-AF80-EDAF79D4A5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7139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88B9A19-53AB-4213-8FAE-72D39AC6B679}" type="datetime1">
              <a:rPr lang="ja-JP" altLang="en-US" smtClean="0">
                <a:solidFill>
                  <a:prstClr val="black">
                    <a:tint val="75000"/>
                  </a:prstClr>
                </a:solidFill>
              </a:rPr>
              <a:pPr/>
              <a:t>2019/2/4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33F41E6-70BA-4557-AF80-EDAF79D4A5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4640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4F036C-4CC9-41B4-AA6F-35117A399728}" type="datetime1">
              <a:rPr lang="ja-JP" altLang="en-US" smtClean="0">
                <a:solidFill>
                  <a:prstClr val="black">
                    <a:tint val="75000"/>
                  </a:prstClr>
                </a:solidFill>
              </a:rPr>
              <a:pPr/>
              <a:t>2019/2/4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33F41E6-70BA-4557-AF80-EDAF79D4A5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0682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AB9AFC-5A90-4319-BAB4-D317186F49E1}" type="datetime1">
              <a:rPr lang="ja-JP" altLang="en-US" smtClean="0">
                <a:solidFill>
                  <a:prstClr val="black">
                    <a:tint val="75000"/>
                  </a:prstClr>
                </a:solidFill>
              </a:rPr>
              <a:pPr/>
              <a:t>2019/2/4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33F41E6-70BA-4557-AF80-EDAF79D4A5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620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1116788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20B7E54-B4C7-4B09-8A6E-A2285D5E8BDE}" type="datetime1">
              <a:rPr lang="ja-JP" altLang="en-US" smtClean="0">
                <a:solidFill>
                  <a:prstClr val="black">
                    <a:tint val="75000"/>
                  </a:prstClr>
                </a:solidFill>
              </a:rPr>
              <a:pPr/>
              <a:t>2019/2/4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33F41E6-70BA-4557-AF80-EDAF79D4A5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0442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1F2CED-8D52-4126-8858-1D5EC99B2AF5}" type="datetime1">
              <a:rPr lang="ja-JP" altLang="en-US" smtClean="0">
                <a:solidFill>
                  <a:prstClr val="black">
                    <a:tint val="75000"/>
                  </a:prstClr>
                </a:solidFill>
              </a:rPr>
              <a:pPr/>
              <a:t>2019/2/4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33F41E6-70BA-4557-AF80-EDAF79D4A5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8878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02CD609-3FC6-45C6-A638-AABCD6775621}" type="datetime1">
              <a:rPr lang="ja-JP" altLang="en-US" smtClean="0">
                <a:solidFill>
                  <a:prstClr val="black">
                    <a:tint val="75000"/>
                  </a:prstClr>
                </a:solidFill>
              </a:rPr>
              <a:pPr/>
              <a:t>2019/2/4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33F41E6-70BA-4557-AF80-EDAF79D4A5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8090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1878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0739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9724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3777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3454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6130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89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2647441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0025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5982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9398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0659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2943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49723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599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7711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9063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808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9592083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0812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3687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10318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7635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250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296244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344627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324174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153545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224208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7DD60-D673-4838-AFEB-72ED3ABB3B44}" type="datetimeFigureOut">
              <a:rPr kumimoji="1" lang="ja-JP" altLang="en-US" smtClean="0"/>
              <a:t>2019/2/4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19936461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92344" y="249238"/>
            <a:ext cx="2390056" cy="407454"/>
          </a:xfrm>
          <a:prstGeom prst="rect">
            <a:avLst/>
          </a:prstGeom>
        </p:spPr>
        <p:txBody>
          <a:bodyPr vert="horz" lIns="91440" tIns="45720" rIns="91440" bIns="45720" rtlCol="0" anchor="ctr">
            <a:normAutofit/>
          </a:bodyPr>
          <a:lstStyle/>
          <a:p>
            <a:r>
              <a:rPr lang="ja-JP" altLang="en-US" sz="800" b="0" i="0" u="none" strike="noStrike" baseline="0" dirty="0">
                <a:solidFill>
                  <a:srgbClr val="000000"/>
                </a:solidFill>
                <a:latin typeface="ＭＳ 明朝" panose="02020609040205080304" pitchFamily="17" charset="-128"/>
                <a:ea typeface="ＭＳ ゴシック" panose="020B0609070205080204" pitchFamily="49" charset="-128"/>
              </a:rPr>
              <a:t>平成</a:t>
            </a:r>
            <a:r>
              <a:rPr lang="en-US" altLang="ja-JP" sz="800" b="0" i="0" u="none" strike="noStrike" baseline="0" dirty="0">
                <a:solidFill>
                  <a:srgbClr val="000000"/>
                </a:solidFill>
                <a:latin typeface="ＭＳ ゴシック" panose="020B0609070205080204" pitchFamily="49" charset="-128"/>
                <a:ea typeface="ＭＳ 明朝" panose="02020609040205080304" pitchFamily="17" charset="-128"/>
              </a:rPr>
              <a:t>26</a:t>
            </a:r>
            <a:r>
              <a:rPr lang="ja-JP" altLang="en-US" sz="800" b="0" i="0" u="none" strike="noStrike" baseline="0" dirty="0">
                <a:solidFill>
                  <a:srgbClr val="000000"/>
                </a:solidFill>
                <a:latin typeface="ＭＳ 明朝" panose="02020609040205080304" pitchFamily="17" charset="-128"/>
                <a:ea typeface="ＭＳ ゴシック" panose="020B0609070205080204" pitchFamily="49" charset="-128"/>
              </a:rPr>
              <a:t>・</a:t>
            </a:r>
            <a:r>
              <a:rPr lang="en-US" altLang="ja-JP" sz="800" b="0" i="0" u="none" strike="noStrike" baseline="0" dirty="0">
                <a:solidFill>
                  <a:srgbClr val="000000"/>
                </a:solidFill>
                <a:latin typeface="ＭＳ ゴシック" panose="020B0609070205080204" pitchFamily="49" charset="-128"/>
                <a:ea typeface="ＭＳ 明朝" panose="02020609040205080304" pitchFamily="17" charset="-128"/>
              </a:rPr>
              <a:t>27</a:t>
            </a:r>
            <a:r>
              <a:rPr lang="ja-JP" altLang="en-US" sz="800" b="0" i="0" u="none" strike="noStrike" baseline="0" dirty="0">
                <a:solidFill>
                  <a:srgbClr val="000000"/>
                </a:solidFill>
                <a:latin typeface="ＭＳ 明朝" panose="02020609040205080304" pitchFamily="17" charset="-128"/>
                <a:ea typeface="ＭＳ ゴシック" panose="020B0609070205080204" pitchFamily="49" charset="-128"/>
              </a:rPr>
              <a:t>年度　小・中・高等学校教育相談</a:t>
            </a:r>
            <a:endParaRPr kumimoji="1" lang="ja-JP" altLang="en-US" dirty="0"/>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9928B-5B2B-4B44-8981-3DA4E5857CAD}" type="datetime1">
              <a:rPr lang="ja-JP" altLang="en-US" smtClean="0">
                <a:solidFill>
                  <a:prstClr val="black">
                    <a:tint val="75000"/>
                  </a:prstClr>
                </a:solidFill>
              </a:rPr>
              <a:pPr/>
              <a:t>2019/2/4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F41E6-70BA-4557-AF80-EDAF79D4A5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3819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r" defTabSz="914400" rtl="0" eaLnBrk="1" latinLnBrk="0" hangingPunct="1">
        <a:spcBef>
          <a:spcPct val="0"/>
        </a:spcBef>
        <a:buNone/>
        <a:defRPr kumimoji="1" lang="ja-JP" altLang="en-US" sz="800" b="0" i="0" u="none" strike="noStrike" kern="1200" baseline="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78438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7DD60-D673-4838-AFEB-72ED3ABB3B44}" type="datetimeFigureOut">
              <a:rPr lang="ja-JP" altLang="en-US" smtClean="0">
                <a:solidFill>
                  <a:prstClr val="black">
                    <a:tint val="75000"/>
                  </a:prstClr>
                </a:solidFill>
              </a:rPr>
              <a:pPr/>
              <a:t>2019/2/4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20172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694" y="2099055"/>
            <a:ext cx="4758945" cy="4758945"/>
          </a:xfrm>
          <a:prstGeom prst="rect">
            <a:avLst/>
          </a:prstGeom>
        </p:spPr>
      </p:pic>
      <p:sp>
        <p:nvSpPr>
          <p:cNvPr id="15" name="テキスト ボックス 14"/>
          <p:cNvSpPr txBox="1"/>
          <p:nvPr/>
        </p:nvSpPr>
        <p:spPr>
          <a:xfrm>
            <a:off x="1745173" y="215499"/>
            <a:ext cx="8498757" cy="1754326"/>
          </a:xfrm>
          <a:prstGeom prst="rect">
            <a:avLst/>
          </a:prstGeom>
          <a:solidFill>
            <a:srgbClr val="FFFF99"/>
          </a:solidFill>
          <a:ln w="38100">
            <a:solidFill>
              <a:srgbClr val="FFC000"/>
            </a:solidFill>
          </a:ln>
        </p:spPr>
        <p:txBody>
          <a:bodyPr wrap="square" rtlCol="0">
            <a:spAutoFit/>
          </a:bodyPr>
          <a:lstStyle/>
          <a:p>
            <a:r>
              <a:rPr lang="ja-JP" altLang="en-US" sz="4400" dirty="0"/>
              <a:t>３時間の授業の</a:t>
            </a:r>
            <a:r>
              <a:rPr lang="ja-JP" altLang="en-US" sz="4800" dirty="0"/>
              <a:t>キーワードは</a:t>
            </a:r>
            <a:endParaRPr lang="en-US" altLang="ja-JP" sz="4800" dirty="0"/>
          </a:p>
          <a:p>
            <a:r>
              <a:rPr lang="ja-JP" altLang="en-US" sz="6000" dirty="0">
                <a:solidFill>
                  <a:srgbClr val="FF0000"/>
                </a:solidFill>
              </a:rPr>
              <a:t>　　　　　　</a:t>
            </a:r>
            <a:endParaRPr lang="en-US" altLang="ja-JP" dirty="0"/>
          </a:p>
        </p:txBody>
      </p:sp>
      <p:sp>
        <p:nvSpPr>
          <p:cNvPr id="2" name="角丸四角形吹き出し 1"/>
          <p:cNvSpPr/>
          <p:nvPr/>
        </p:nvSpPr>
        <p:spPr>
          <a:xfrm>
            <a:off x="354157" y="4478527"/>
            <a:ext cx="11632018" cy="2147497"/>
          </a:xfrm>
          <a:prstGeom prst="wedgeRoundRectCallout">
            <a:avLst>
              <a:gd name="adj1" fmla="val -27672"/>
              <a:gd name="adj2" fmla="val -43044"/>
              <a:gd name="adj3" fmla="val 16667"/>
            </a:avLst>
          </a:prstGeom>
          <a:solidFill>
            <a:schemeClr val="bg1"/>
          </a:solid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800" dirty="0">
                <a:solidFill>
                  <a:schemeClr val="tx1"/>
                </a:solidFill>
              </a:rPr>
              <a:t>　　　　　すてきな学級を目指そう！</a:t>
            </a:r>
            <a:endParaRPr lang="en-US" altLang="ja-JP" sz="4800" dirty="0">
              <a:solidFill>
                <a:schemeClr val="tx1"/>
              </a:solidFill>
            </a:endParaRPr>
          </a:p>
        </p:txBody>
      </p:sp>
      <p:grpSp>
        <p:nvGrpSpPr>
          <p:cNvPr id="4" name="グループ化 3"/>
          <p:cNvGrpSpPr/>
          <p:nvPr/>
        </p:nvGrpSpPr>
        <p:grpSpPr>
          <a:xfrm>
            <a:off x="746113" y="861829"/>
            <a:ext cx="10971512" cy="3616698"/>
            <a:chOff x="746113" y="706487"/>
            <a:chExt cx="10971512" cy="3616698"/>
          </a:xfrm>
        </p:grpSpPr>
        <p:pic>
          <p:nvPicPr>
            <p:cNvPr id="10" name="図 9"/>
            <p:cNvPicPr>
              <a:picLocks noChangeAspect="1"/>
            </p:cNvPicPr>
            <p:nvPr/>
          </p:nvPicPr>
          <p:blipFill>
            <a:blip r:embed="rId4"/>
            <a:stretch>
              <a:fillRect/>
            </a:stretch>
          </p:blipFill>
          <p:spPr>
            <a:xfrm>
              <a:off x="746113" y="1164915"/>
              <a:ext cx="3418138" cy="3158270"/>
            </a:xfrm>
            <a:prstGeom prst="rect">
              <a:avLst/>
            </a:prstGeom>
          </p:spPr>
        </p:pic>
        <p:pic>
          <p:nvPicPr>
            <p:cNvPr id="14" name="図 13"/>
            <p:cNvPicPr>
              <a:picLocks noChangeAspect="1"/>
            </p:cNvPicPr>
            <p:nvPr/>
          </p:nvPicPr>
          <p:blipFill>
            <a:blip r:embed="rId5"/>
            <a:stretch>
              <a:fillRect/>
            </a:stretch>
          </p:blipFill>
          <p:spPr>
            <a:xfrm rot="2327807">
              <a:off x="8529884" y="1075496"/>
              <a:ext cx="3187741" cy="2950528"/>
            </a:xfrm>
            <a:prstGeom prst="rect">
              <a:avLst/>
            </a:prstGeom>
          </p:spPr>
        </p:pic>
        <p:sp>
          <p:nvSpPr>
            <p:cNvPr id="3" name="テキスト ボックス 2"/>
            <p:cNvSpPr txBox="1"/>
            <p:nvPr/>
          </p:nvSpPr>
          <p:spPr>
            <a:xfrm>
              <a:off x="4634507" y="706487"/>
              <a:ext cx="3138054" cy="1107996"/>
            </a:xfrm>
            <a:prstGeom prst="rect">
              <a:avLst/>
            </a:prstGeom>
            <a:noFill/>
          </p:spPr>
          <p:txBody>
            <a:bodyPr wrap="square" rtlCol="0">
              <a:spAutoFit/>
            </a:bodyPr>
            <a:lstStyle/>
            <a:p>
              <a:r>
                <a:rPr kumimoji="1" lang="ja-JP" altLang="en-US" sz="6600" dirty="0">
                  <a:solidFill>
                    <a:srgbClr val="FF0000"/>
                  </a:solidFill>
                </a:rPr>
                <a:t>「強み」</a:t>
              </a:r>
            </a:p>
          </p:txBody>
        </p:sp>
      </p:grpSp>
      <p:sp>
        <p:nvSpPr>
          <p:cNvPr id="8" name="テキスト ボックス 7">
            <a:extLst>
              <a:ext uri="{FF2B5EF4-FFF2-40B4-BE49-F238E27FC236}">
                <a16:creationId xmlns:a16="http://schemas.microsoft.com/office/drawing/2014/main" id="{458AFAD1-656F-4AF0-9EB3-0AC6C62FDF1D}"/>
              </a:ext>
            </a:extLst>
          </p:cNvPr>
          <p:cNvSpPr txBox="1"/>
          <p:nvPr/>
        </p:nvSpPr>
        <p:spPr>
          <a:xfrm>
            <a:off x="3992773" y="94469"/>
            <a:ext cx="1096775" cy="369332"/>
          </a:xfrm>
          <a:prstGeom prst="rect">
            <a:avLst/>
          </a:prstGeom>
          <a:noFill/>
        </p:spPr>
        <p:txBody>
          <a:bodyPr wrap="none" rtlCol="0">
            <a:spAutoFit/>
          </a:bodyPr>
          <a:lstStyle/>
          <a:p>
            <a:r>
              <a:rPr kumimoji="1" lang="ja-JP" altLang="en-US" b="1" dirty="0"/>
              <a:t>じゅぎょう</a:t>
            </a:r>
          </a:p>
        </p:txBody>
      </p:sp>
    </p:spTree>
    <p:extLst>
      <p:ext uri="{BB962C8B-B14F-4D97-AF65-F5344CB8AC3E}">
        <p14:creationId xmlns:p14="http://schemas.microsoft.com/office/powerpoint/2010/main" val="274265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1000"/>
                                        <p:tgtEl>
                                          <p:spTgt spid="2"/>
                                        </p:tgtEl>
                                      </p:cBhvr>
                                    </p:animEffect>
                                  </p:childTnLst>
                                </p:cTn>
                              </p:par>
                              <p:par>
                                <p:cTn id="15" presetID="10" presetClass="exit" presetSubtype="0" fill="hold" nodeType="with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直線コネクタ 81"/>
          <p:cNvCxnSpPr>
            <a:endCxn id="63" idx="2"/>
          </p:cNvCxnSpPr>
          <p:nvPr/>
        </p:nvCxnSpPr>
        <p:spPr>
          <a:xfrm flipV="1">
            <a:off x="4909462" y="3386918"/>
            <a:ext cx="3054880" cy="12311"/>
          </a:xfrm>
          <a:prstGeom prst="line">
            <a:avLst/>
          </a:prstGeom>
        </p:spPr>
        <p:style>
          <a:lnRef idx="1">
            <a:schemeClr val="dk1"/>
          </a:lnRef>
          <a:fillRef idx="0">
            <a:schemeClr val="dk1"/>
          </a:fillRef>
          <a:effectRef idx="0">
            <a:schemeClr val="dk1"/>
          </a:effectRef>
          <a:fontRef idx="minor">
            <a:schemeClr val="tx1"/>
          </a:fontRef>
        </p:style>
      </p:cxnSp>
      <p:cxnSp>
        <p:nvCxnSpPr>
          <p:cNvPr id="3" name="直線コネクタ 2"/>
          <p:cNvCxnSpPr/>
          <p:nvPr/>
        </p:nvCxnSpPr>
        <p:spPr>
          <a:xfrm flipH="1">
            <a:off x="6621703" y="2502032"/>
            <a:ext cx="9493" cy="1823155"/>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a:off x="6439811" y="5308824"/>
            <a:ext cx="5405" cy="332567"/>
          </a:xfrm>
          <a:prstGeom prst="line">
            <a:avLst/>
          </a:prstGeom>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flipV="1">
            <a:off x="4252951" y="6105295"/>
            <a:ext cx="843834" cy="1"/>
          </a:xfrm>
          <a:prstGeom prst="line">
            <a:avLst/>
          </a:prstGeom>
        </p:spPr>
        <p:style>
          <a:lnRef idx="1">
            <a:schemeClr val="dk1"/>
          </a:lnRef>
          <a:fillRef idx="0">
            <a:schemeClr val="dk1"/>
          </a:fillRef>
          <a:effectRef idx="0">
            <a:schemeClr val="dk1"/>
          </a:effectRef>
          <a:fontRef idx="minor">
            <a:schemeClr val="tx1"/>
          </a:fontRef>
        </p:style>
      </p:cxnSp>
      <p:sp>
        <p:nvSpPr>
          <p:cNvPr id="42" name="円/楕円 41"/>
          <p:cNvSpPr/>
          <p:nvPr/>
        </p:nvSpPr>
        <p:spPr>
          <a:xfrm>
            <a:off x="1096134" y="5517459"/>
            <a:ext cx="3215432" cy="1175673"/>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英語を</a:t>
            </a:r>
            <a:endParaRPr lang="en-US" altLang="ja-JP" sz="2800" b="1" dirty="0">
              <a:solidFill>
                <a:prstClr val="black"/>
              </a:solidFill>
              <a:latin typeface="ＭＳ Ｐゴシック" panose="020B0600070205080204" pitchFamily="50" charset="-128"/>
            </a:endParaRPr>
          </a:p>
          <a:p>
            <a:pPr algn="ctr"/>
            <a:r>
              <a:rPr lang="ja-JP" altLang="en-US" sz="2800" b="1" dirty="0">
                <a:solidFill>
                  <a:prstClr val="black"/>
                </a:solidFill>
                <a:latin typeface="ＭＳ Ｐゴシック" panose="020B0600070205080204" pitchFamily="50" charset="-128"/>
              </a:rPr>
              <a:t>ならっている</a:t>
            </a:r>
            <a:endParaRPr lang="en-US" altLang="ja-JP" sz="2800" b="1" dirty="0">
              <a:solidFill>
                <a:prstClr val="black"/>
              </a:solidFill>
              <a:latin typeface="ＭＳ Ｐゴシック" panose="020B0600070205080204" pitchFamily="50" charset="-128"/>
            </a:endParaRPr>
          </a:p>
        </p:txBody>
      </p:sp>
      <p:sp>
        <p:nvSpPr>
          <p:cNvPr id="43" name="円/楕円 42"/>
          <p:cNvSpPr/>
          <p:nvPr/>
        </p:nvSpPr>
        <p:spPr>
          <a:xfrm>
            <a:off x="4993024" y="5584860"/>
            <a:ext cx="3178262" cy="1135725"/>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英語が</a:t>
            </a:r>
            <a:r>
              <a:rPr lang="ja-JP" altLang="en-US" sz="3200" b="1" dirty="0">
                <a:solidFill>
                  <a:srgbClr val="FF0000"/>
                </a:solidFill>
                <a:latin typeface="ＭＳ Ｐゴシック" panose="020B0600070205080204" pitchFamily="50" charset="-128"/>
              </a:rPr>
              <a:t>苦手</a:t>
            </a:r>
            <a:endParaRPr lang="en-US" altLang="ja-JP" sz="3200" b="1" dirty="0">
              <a:solidFill>
                <a:srgbClr val="FF0000"/>
              </a:solidFill>
              <a:latin typeface="ＭＳ Ｐゴシック" panose="020B0600070205080204" pitchFamily="50" charset="-128"/>
            </a:endParaRPr>
          </a:p>
        </p:txBody>
      </p:sp>
      <p:sp>
        <p:nvSpPr>
          <p:cNvPr id="4" name="円/楕円 3"/>
          <p:cNvSpPr/>
          <p:nvPr/>
        </p:nvSpPr>
        <p:spPr>
          <a:xfrm>
            <a:off x="5605439" y="2784122"/>
            <a:ext cx="2014074" cy="11125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prstClr val="black"/>
                </a:solidFill>
                <a:latin typeface="ＭＳ Ｐゴシック" panose="020B0600070205080204" pitchFamily="50" charset="-128"/>
              </a:rPr>
              <a:t>わたし</a:t>
            </a:r>
            <a:endParaRPr lang="en-US" altLang="ja-JP" sz="3600" b="1" dirty="0">
              <a:solidFill>
                <a:prstClr val="black"/>
              </a:solidFill>
              <a:latin typeface="ＭＳ Ｐゴシック" panose="020B0600070205080204" pitchFamily="50" charset="-128"/>
            </a:endParaRPr>
          </a:p>
        </p:txBody>
      </p:sp>
      <p:sp>
        <p:nvSpPr>
          <p:cNvPr id="81" name="円/楕円 80"/>
          <p:cNvSpPr/>
          <p:nvPr/>
        </p:nvSpPr>
        <p:spPr>
          <a:xfrm>
            <a:off x="2703443" y="163696"/>
            <a:ext cx="3985486" cy="944531"/>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毎週　市立</a:t>
            </a:r>
            <a:endParaRPr lang="en-US" altLang="ja-JP" sz="2800" b="1" dirty="0">
              <a:solidFill>
                <a:prstClr val="black"/>
              </a:solidFill>
              <a:latin typeface="ＭＳ Ｐゴシック" panose="020B0600070205080204" pitchFamily="50" charset="-128"/>
            </a:endParaRPr>
          </a:p>
          <a:p>
            <a:pPr algn="ctr"/>
            <a:r>
              <a:rPr lang="ja-JP" altLang="en-US" sz="2800" b="1" dirty="0">
                <a:solidFill>
                  <a:prstClr val="black"/>
                </a:solidFill>
                <a:latin typeface="ＭＳ Ｐゴシック" panose="020B0600070205080204" pitchFamily="50" charset="-128"/>
              </a:rPr>
              <a:t>図書館に行く</a:t>
            </a:r>
            <a:endParaRPr lang="en-US" altLang="ja-JP" sz="2800" b="1" dirty="0">
              <a:solidFill>
                <a:prstClr val="black"/>
              </a:solidFill>
              <a:latin typeface="ＭＳ Ｐゴシック" panose="020B0600070205080204" pitchFamily="50" charset="-128"/>
            </a:endParaRPr>
          </a:p>
        </p:txBody>
      </p:sp>
      <p:cxnSp>
        <p:nvCxnSpPr>
          <p:cNvPr id="32" name="直線コネクタ 31"/>
          <p:cNvCxnSpPr/>
          <p:nvPr/>
        </p:nvCxnSpPr>
        <p:spPr>
          <a:xfrm>
            <a:off x="5257374" y="1108227"/>
            <a:ext cx="1179528" cy="560641"/>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p:cNvSpPr txBox="1"/>
          <p:nvPr/>
        </p:nvSpPr>
        <p:spPr>
          <a:xfrm>
            <a:off x="5261637" y="1804743"/>
            <a:ext cx="2420645" cy="523220"/>
          </a:xfrm>
          <a:prstGeom prst="rect">
            <a:avLst/>
          </a:prstGeom>
          <a:noFill/>
        </p:spPr>
        <p:txBody>
          <a:bodyPr wrap="square" rtlCol="0">
            <a:spAutoFit/>
          </a:bodyPr>
          <a:lstStyle/>
          <a:p>
            <a:r>
              <a:rPr lang="ja-JP" altLang="en-US" sz="2800" b="1" dirty="0">
                <a:latin typeface="+mj-ea"/>
                <a:ea typeface="+mj-ea"/>
              </a:rPr>
              <a:t>読書が</a:t>
            </a:r>
          </a:p>
        </p:txBody>
      </p:sp>
      <p:grpSp>
        <p:nvGrpSpPr>
          <p:cNvPr id="16" name="グループ化 15"/>
          <p:cNvGrpSpPr/>
          <p:nvPr/>
        </p:nvGrpSpPr>
        <p:grpSpPr>
          <a:xfrm>
            <a:off x="7907880" y="853510"/>
            <a:ext cx="4148511" cy="4561639"/>
            <a:chOff x="7876749" y="1004219"/>
            <a:chExt cx="4148511" cy="4561639"/>
          </a:xfrm>
        </p:grpSpPr>
        <p:cxnSp>
          <p:nvCxnSpPr>
            <p:cNvPr id="10" name="直線コネクタ 9"/>
            <p:cNvCxnSpPr/>
            <p:nvPr/>
          </p:nvCxnSpPr>
          <p:spPr>
            <a:xfrm>
              <a:off x="9320533" y="3923419"/>
              <a:ext cx="383999" cy="425724"/>
            </a:xfrm>
            <a:prstGeom prst="line">
              <a:avLst/>
            </a:prstGeom>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9196906" y="2380509"/>
              <a:ext cx="602604" cy="638696"/>
            </a:xfrm>
            <a:prstGeom prst="line">
              <a:avLst/>
            </a:prstGeom>
          </p:spPr>
          <p:style>
            <a:lnRef idx="1">
              <a:schemeClr val="dk1"/>
            </a:lnRef>
            <a:fillRef idx="0">
              <a:schemeClr val="dk1"/>
            </a:fillRef>
            <a:effectRef idx="0">
              <a:schemeClr val="dk1"/>
            </a:effectRef>
            <a:fontRef idx="minor">
              <a:schemeClr val="tx1"/>
            </a:fontRef>
          </p:style>
        </p:cxnSp>
        <p:sp>
          <p:nvSpPr>
            <p:cNvPr id="24" name="円/楕円 23"/>
            <p:cNvSpPr/>
            <p:nvPr/>
          </p:nvSpPr>
          <p:spPr>
            <a:xfrm>
              <a:off x="8289010" y="4169078"/>
              <a:ext cx="3704484" cy="13967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高い音が</a:t>
              </a:r>
              <a:endParaRPr lang="en-US" altLang="ja-JP" sz="2800" b="1" dirty="0">
                <a:solidFill>
                  <a:prstClr val="black"/>
                </a:solidFill>
                <a:latin typeface="ＭＳ Ｐゴシック" panose="020B0600070205080204" pitchFamily="50" charset="-128"/>
              </a:endParaRPr>
            </a:p>
            <a:p>
              <a:pPr algn="ctr"/>
              <a:r>
                <a:rPr lang="ja-JP" altLang="en-US" sz="2800" b="1" dirty="0">
                  <a:solidFill>
                    <a:prstClr val="black"/>
                  </a:solidFill>
                  <a:latin typeface="ＭＳ Ｐゴシック" panose="020B0600070205080204" pitchFamily="50" charset="-128"/>
                </a:rPr>
                <a:t>上手に歌えない</a:t>
              </a:r>
              <a:endParaRPr lang="en-US" altLang="ja-JP" sz="2800" b="1" dirty="0">
                <a:solidFill>
                  <a:prstClr val="black"/>
                </a:solidFill>
                <a:latin typeface="ＭＳ Ｐゴシック" panose="020B0600070205080204" pitchFamily="50" charset="-128"/>
              </a:endParaRPr>
            </a:p>
          </p:txBody>
        </p:sp>
        <p:sp>
          <p:nvSpPr>
            <p:cNvPr id="28" name="円/楕円 27"/>
            <p:cNvSpPr/>
            <p:nvPr/>
          </p:nvSpPr>
          <p:spPr>
            <a:xfrm>
              <a:off x="7876749" y="1004219"/>
              <a:ext cx="4148511" cy="13463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友達といっしょに歌うことは楽しい</a:t>
              </a:r>
              <a:endParaRPr lang="en-US" altLang="ja-JP" sz="2800" b="1" dirty="0">
                <a:solidFill>
                  <a:prstClr val="black"/>
                </a:solidFill>
                <a:latin typeface="ＭＳ Ｐゴシック" panose="020B0600070205080204" pitchFamily="50" charset="-128"/>
              </a:endParaRPr>
            </a:p>
          </p:txBody>
        </p:sp>
      </p:grpSp>
      <p:sp>
        <p:nvSpPr>
          <p:cNvPr id="68" name="円/楕円 67"/>
          <p:cNvSpPr/>
          <p:nvPr/>
        </p:nvSpPr>
        <p:spPr>
          <a:xfrm>
            <a:off x="5066674" y="1531620"/>
            <a:ext cx="2959217" cy="991673"/>
          </a:xfrm>
          <a:prstGeom prst="ellipse">
            <a:avLst/>
          </a:prstGeom>
          <a:solidFill>
            <a:srgbClr val="99FF99"/>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rPr>
              <a:t>読書が</a:t>
            </a:r>
            <a:endParaRPr lang="en-US" altLang="ja-JP" sz="2800" b="1" dirty="0">
              <a:solidFill>
                <a:schemeClr val="tx1"/>
              </a:solidFill>
              <a:latin typeface="ＭＳ Ｐゴシック" panose="020B0600070205080204" pitchFamily="50" charset="-128"/>
            </a:endParaRPr>
          </a:p>
          <a:p>
            <a:pPr algn="ctr"/>
            <a:r>
              <a:rPr lang="ja-JP" altLang="en-US" sz="3200" b="1" dirty="0">
                <a:solidFill>
                  <a:srgbClr val="FF0000"/>
                </a:solidFill>
                <a:latin typeface="ＭＳ Ｐゴシック" panose="020B0600070205080204" pitchFamily="50" charset="-128"/>
              </a:rPr>
              <a:t>好き</a:t>
            </a:r>
            <a:endParaRPr lang="en-US" altLang="ja-JP" sz="3600" b="1" dirty="0">
              <a:solidFill>
                <a:srgbClr val="FF0000"/>
              </a:solidFill>
              <a:latin typeface="ＭＳ Ｐゴシック" panose="020B0600070205080204" pitchFamily="50" charset="-128"/>
            </a:endParaRPr>
          </a:p>
        </p:txBody>
      </p:sp>
      <p:cxnSp>
        <p:nvCxnSpPr>
          <p:cNvPr id="8" name="直線コネクタ 7"/>
          <p:cNvCxnSpPr/>
          <p:nvPr/>
        </p:nvCxnSpPr>
        <p:spPr>
          <a:xfrm>
            <a:off x="2513718" y="2502032"/>
            <a:ext cx="763035" cy="715532"/>
          </a:xfrm>
          <a:prstGeom prst="line">
            <a:avLst/>
          </a:prstGeom>
        </p:spPr>
        <p:style>
          <a:lnRef idx="1">
            <a:schemeClr val="dk1"/>
          </a:lnRef>
          <a:fillRef idx="0">
            <a:schemeClr val="dk1"/>
          </a:fillRef>
          <a:effectRef idx="0">
            <a:schemeClr val="dk1"/>
          </a:effectRef>
          <a:fontRef idx="minor">
            <a:schemeClr val="tx1"/>
          </a:fontRef>
        </p:style>
      </p:cxnSp>
      <p:sp>
        <p:nvSpPr>
          <p:cNvPr id="33" name="円/楕円 32"/>
          <p:cNvSpPr/>
          <p:nvPr/>
        </p:nvSpPr>
        <p:spPr>
          <a:xfrm>
            <a:off x="342441" y="1479432"/>
            <a:ext cx="4101895" cy="991673"/>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rPr>
              <a:t>サッカーの試合に</a:t>
            </a:r>
            <a:endParaRPr lang="en-US" altLang="ja-JP" sz="2800" b="1" dirty="0">
              <a:solidFill>
                <a:schemeClr val="tx1"/>
              </a:solidFill>
              <a:latin typeface="ＭＳ Ｐゴシック" panose="020B0600070205080204" pitchFamily="50" charset="-128"/>
            </a:endParaRPr>
          </a:p>
          <a:p>
            <a:pPr algn="ctr"/>
            <a:r>
              <a:rPr lang="ja-JP" altLang="en-US" sz="2800" b="1" dirty="0">
                <a:solidFill>
                  <a:schemeClr val="tx1"/>
                </a:solidFill>
                <a:latin typeface="ＭＳ Ｐゴシック" panose="020B0600070205080204" pitchFamily="50" charset="-128"/>
              </a:rPr>
              <a:t>勝つとうれしい</a:t>
            </a:r>
            <a:endParaRPr lang="en-US" altLang="ja-JP" sz="2800" b="1" dirty="0">
              <a:solidFill>
                <a:schemeClr val="tx1"/>
              </a:solidFill>
              <a:latin typeface="ＭＳ Ｐゴシック" panose="020B0600070205080204" pitchFamily="50" charset="-128"/>
            </a:endParaRPr>
          </a:p>
        </p:txBody>
      </p:sp>
      <p:sp>
        <p:nvSpPr>
          <p:cNvPr id="7" name="円/楕円 6"/>
          <p:cNvSpPr/>
          <p:nvPr/>
        </p:nvSpPr>
        <p:spPr>
          <a:xfrm>
            <a:off x="1460396" y="3072088"/>
            <a:ext cx="3579062" cy="867197"/>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600" b="1" dirty="0">
              <a:solidFill>
                <a:srgbClr val="FF0000"/>
              </a:solidFill>
              <a:latin typeface="ＭＳ Ｐゴシック" panose="020B0600070205080204" pitchFamily="50" charset="-128"/>
            </a:endParaRPr>
          </a:p>
        </p:txBody>
      </p:sp>
      <p:sp>
        <p:nvSpPr>
          <p:cNvPr id="35" name="テキスト ボックス 34"/>
          <p:cNvSpPr txBox="1"/>
          <p:nvPr/>
        </p:nvSpPr>
        <p:spPr>
          <a:xfrm>
            <a:off x="1541989" y="3236639"/>
            <a:ext cx="3232434" cy="1015663"/>
          </a:xfrm>
          <a:prstGeom prst="rect">
            <a:avLst/>
          </a:prstGeom>
          <a:noFill/>
        </p:spPr>
        <p:txBody>
          <a:bodyPr wrap="square" rtlCol="0">
            <a:spAutoFit/>
          </a:bodyPr>
          <a:lstStyle/>
          <a:p>
            <a:pPr lvl="0" algn="ctr"/>
            <a:r>
              <a:rPr lang="ja-JP" altLang="en-US" sz="2800" b="1" dirty="0">
                <a:latin typeface="ＭＳ Ｐゴシック" panose="020B0600070205080204" pitchFamily="50" charset="-128"/>
              </a:rPr>
              <a:t>スポーツが</a:t>
            </a:r>
            <a:r>
              <a:rPr lang="ja-JP" altLang="en-US" sz="3200" b="1" dirty="0">
                <a:solidFill>
                  <a:srgbClr val="FF0000"/>
                </a:solidFill>
                <a:latin typeface="ＭＳ Ｐゴシック" panose="020B0600070205080204" pitchFamily="50" charset="-128"/>
              </a:rPr>
              <a:t>得意</a:t>
            </a:r>
            <a:endParaRPr lang="en-US" altLang="ja-JP" sz="3200" b="1" dirty="0">
              <a:solidFill>
                <a:srgbClr val="FF0000"/>
              </a:solidFill>
              <a:latin typeface="ＭＳ Ｐゴシック" panose="020B0600070205080204" pitchFamily="50" charset="-128"/>
            </a:endParaRPr>
          </a:p>
          <a:p>
            <a:endParaRPr lang="ja-JP" altLang="en-US" sz="2800" b="1" dirty="0">
              <a:latin typeface="+mj-ea"/>
              <a:ea typeface="+mj-ea"/>
            </a:endParaRPr>
          </a:p>
        </p:txBody>
      </p:sp>
      <p:sp>
        <p:nvSpPr>
          <p:cNvPr id="40" name="円/楕円 39"/>
          <p:cNvSpPr/>
          <p:nvPr/>
        </p:nvSpPr>
        <p:spPr>
          <a:xfrm>
            <a:off x="4913194" y="4155316"/>
            <a:ext cx="3256528" cy="1319838"/>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rPr>
              <a:t>海外旅行に</a:t>
            </a:r>
            <a:endParaRPr lang="en-US" altLang="ja-JP" sz="2800" b="1" dirty="0">
              <a:solidFill>
                <a:schemeClr val="tx1"/>
              </a:solidFill>
              <a:latin typeface="ＭＳ Ｐゴシック" panose="020B0600070205080204" pitchFamily="50" charset="-128"/>
            </a:endParaRPr>
          </a:p>
          <a:p>
            <a:pPr algn="ctr"/>
            <a:r>
              <a:rPr lang="ja-JP" altLang="en-US" sz="3200" b="1" dirty="0">
                <a:solidFill>
                  <a:srgbClr val="FF0000"/>
                </a:solidFill>
                <a:latin typeface="ＭＳ Ｐゴシック" panose="020B0600070205080204" pitchFamily="50" charset="-128"/>
              </a:rPr>
              <a:t>行きたい</a:t>
            </a:r>
            <a:endParaRPr lang="en-US" altLang="ja-JP" sz="3200" b="1" dirty="0">
              <a:solidFill>
                <a:srgbClr val="FF0000"/>
              </a:solidFill>
              <a:latin typeface="ＭＳ Ｐゴシック" panose="020B0600070205080204" pitchFamily="50" charset="-128"/>
            </a:endParaRPr>
          </a:p>
        </p:txBody>
      </p:sp>
      <p:sp>
        <p:nvSpPr>
          <p:cNvPr id="63" name="円/楕円 62"/>
          <p:cNvSpPr/>
          <p:nvPr/>
        </p:nvSpPr>
        <p:spPr>
          <a:xfrm>
            <a:off x="7964342" y="2891081"/>
            <a:ext cx="3191192" cy="991673"/>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600" b="1" dirty="0">
              <a:solidFill>
                <a:srgbClr val="FF0000"/>
              </a:solidFill>
              <a:latin typeface="ＭＳ Ｐゴシック" panose="020B0600070205080204" pitchFamily="50" charset="-128"/>
            </a:endParaRPr>
          </a:p>
        </p:txBody>
      </p:sp>
      <p:sp>
        <p:nvSpPr>
          <p:cNvPr id="36" name="テキスト ボックス 35"/>
          <p:cNvSpPr txBox="1"/>
          <p:nvPr/>
        </p:nvSpPr>
        <p:spPr>
          <a:xfrm>
            <a:off x="7876346" y="3032555"/>
            <a:ext cx="3180893" cy="584775"/>
          </a:xfrm>
          <a:prstGeom prst="rect">
            <a:avLst/>
          </a:prstGeom>
          <a:noFill/>
          <a:ln w="12700">
            <a:noFill/>
          </a:ln>
        </p:spPr>
        <p:txBody>
          <a:bodyPr wrap="square" rtlCol="0">
            <a:spAutoFit/>
          </a:bodyPr>
          <a:lstStyle/>
          <a:p>
            <a:r>
              <a:rPr lang="ja-JP" altLang="en-US" sz="2800" b="1" dirty="0">
                <a:latin typeface="+mj-ea"/>
                <a:ea typeface="+mj-ea"/>
              </a:rPr>
              <a:t>　カラオケは</a:t>
            </a:r>
            <a:r>
              <a:rPr lang="ja-JP" altLang="en-US" sz="3200" b="1" dirty="0">
                <a:solidFill>
                  <a:srgbClr val="FF0000"/>
                </a:solidFill>
                <a:latin typeface="+mj-ea"/>
                <a:ea typeface="+mj-ea"/>
              </a:rPr>
              <a:t>苦手</a:t>
            </a:r>
            <a:r>
              <a:rPr lang="ja-JP" altLang="en-US" sz="2800" b="1" dirty="0">
                <a:latin typeface="+mj-ea"/>
                <a:ea typeface="+mj-ea"/>
              </a:rPr>
              <a:t>　　　</a:t>
            </a:r>
            <a:endParaRPr lang="ja-JP" altLang="en-US" sz="3200" b="1" dirty="0">
              <a:solidFill>
                <a:srgbClr val="FF0000"/>
              </a:solidFill>
              <a:latin typeface="+mj-ea"/>
              <a:ea typeface="+mj-ea"/>
            </a:endParaRPr>
          </a:p>
        </p:txBody>
      </p:sp>
    </p:spTree>
    <p:extLst>
      <p:ext uri="{BB962C8B-B14F-4D97-AF65-F5344CB8AC3E}">
        <p14:creationId xmlns:p14="http://schemas.microsoft.com/office/powerpoint/2010/main" val="361792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810000" y="3228945"/>
            <a:ext cx="4572000" cy="400110"/>
          </a:xfrm>
          <a:prstGeom prst="rect">
            <a:avLst/>
          </a:prstGeom>
        </p:spPr>
        <p:txBody>
          <a:bodyPr>
            <a:spAutoFit/>
          </a:bodyPr>
          <a:lstStyle/>
          <a:p>
            <a:pPr algn="just"/>
            <a:endParaRPr lang="ja-JP" altLang="en-US" sz="1000" kern="100" dirty="0">
              <a:ea typeface="ＭＳ 明朝" panose="02020609040205080304" pitchFamily="17" charset="-128"/>
            </a:endParaRPr>
          </a:p>
          <a:p>
            <a:endParaRPr lang="ja-JP" altLang="en-US" sz="1000" kern="100" dirty="0">
              <a:ea typeface="ＭＳ 明朝" panose="02020609040205080304" pitchFamily="17" charset="-128"/>
            </a:endParaRPr>
          </a:p>
        </p:txBody>
      </p:sp>
      <p:sp>
        <p:nvSpPr>
          <p:cNvPr id="22" name="円/楕円 21"/>
          <p:cNvSpPr/>
          <p:nvPr/>
        </p:nvSpPr>
        <p:spPr>
          <a:xfrm>
            <a:off x="2043174" y="5194931"/>
            <a:ext cx="3274122" cy="2158408"/>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2800" dirty="0"/>
          </a:p>
        </p:txBody>
      </p:sp>
      <p:pic>
        <p:nvPicPr>
          <p:cNvPr id="13" name="図 12" descr="C:\Users\PC USER\Desktop\1510-500x375.jpg"/>
          <p:cNvPicPr/>
          <p:nvPr/>
        </p:nvPicPr>
        <p:blipFill>
          <a:blip r:embed="rId3">
            <a:extLst>
              <a:ext uri="{28A0092B-C50C-407E-A947-70E740481C1C}">
                <a14:useLocalDpi xmlns:a14="http://schemas.microsoft.com/office/drawing/2010/main" val="0"/>
              </a:ext>
            </a:extLst>
          </a:blip>
          <a:srcRect/>
          <a:stretch>
            <a:fillRect/>
          </a:stretch>
        </p:blipFill>
        <p:spPr bwMode="auto">
          <a:xfrm>
            <a:off x="1189534" y="2645372"/>
            <a:ext cx="4586010" cy="3004213"/>
          </a:xfrm>
          <a:prstGeom prst="rect">
            <a:avLst/>
          </a:prstGeom>
          <a:noFill/>
          <a:ln>
            <a:noFill/>
          </a:ln>
        </p:spPr>
      </p:pic>
      <p:pic>
        <p:nvPicPr>
          <p:cNvPr id="14" name="図 13" descr="C:\Users\PC USER\Desktop\1510-500x375.jpg"/>
          <p:cNvPicPr/>
          <p:nvPr/>
        </p:nvPicPr>
        <p:blipFill>
          <a:blip r:embed="rId3">
            <a:extLst>
              <a:ext uri="{28A0092B-C50C-407E-A947-70E740481C1C}">
                <a14:useLocalDpi xmlns:a14="http://schemas.microsoft.com/office/drawing/2010/main" val="0"/>
              </a:ext>
            </a:extLst>
          </a:blip>
          <a:srcRect/>
          <a:stretch>
            <a:fillRect/>
          </a:stretch>
        </p:blipFill>
        <p:spPr bwMode="auto">
          <a:xfrm>
            <a:off x="5974562" y="2645372"/>
            <a:ext cx="4806853" cy="3004213"/>
          </a:xfrm>
          <a:prstGeom prst="rect">
            <a:avLst/>
          </a:prstGeom>
          <a:noFill/>
          <a:ln>
            <a:noFill/>
          </a:ln>
        </p:spPr>
      </p:pic>
      <p:pic>
        <p:nvPicPr>
          <p:cNvPr id="19" name="図 18"/>
          <p:cNvPicPr>
            <a:picLocks noChangeAspect="1"/>
          </p:cNvPicPr>
          <p:nvPr/>
        </p:nvPicPr>
        <p:blipFill>
          <a:blip r:embed="rId4"/>
          <a:stretch>
            <a:fillRect/>
          </a:stretch>
        </p:blipFill>
        <p:spPr>
          <a:xfrm>
            <a:off x="131729" y="2508939"/>
            <a:ext cx="2058698" cy="1995547"/>
          </a:xfrm>
          <a:prstGeom prst="rect">
            <a:avLst/>
          </a:prstGeom>
        </p:spPr>
      </p:pic>
      <p:pic>
        <p:nvPicPr>
          <p:cNvPr id="18" name="図 17"/>
          <p:cNvPicPr>
            <a:picLocks noChangeAspect="1"/>
          </p:cNvPicPr>
          <p:nvPr/>
        </p:nvPicPr>
        <p:blipFill>
          <a:blip r:embed="rId5"/>
          <a:stretch>
            <a:fillRect/>
          </a:stretch>
        </p:blipFill>
        <p:spPr>
          <a:xfrm rot="2686915">
            <a:off x="10132090" y="4708039"/>
            <a:ext cx="1940853" cy="1883090"/>
          </a:xfrm>
          <a:prstGeom prst="rect">
            <a:avLst/>
          </a:prstGeom>
        </p:spPr>
      </p:pic>
      <p:sp>
        <p:nvSpPr>
          <p:cNvPr id="16" name="テキスト ボックス 15"/>
          <p:cNvSpPr txBox="1"/>
          <p:nvPr/>
        </p:nvSpPr>
        <p:spPr>
          <a:xfrm>
            <a:off x="258725" y="1108706"/>
            <a:ext cx="11674549" cy="1200329"/>
          </a:xfrm>
          <a:prstGeom prst="rect">
            <a:avLst/>
          </a:prstGeom>
          <a:noFill/>
        </p:spPr>
        <p:txBody>
          <a:bodyPr wrap="square" rtlCol="0">
            <a:spAutoFit/>
          </a:bodyPr>
          <a:lstStyle/>
          <a:p>
            <a:pPr indent="133350" eaLnBrk="0" fontAlgn="base" hangingPunct="0">
              <a:spcBef>
                <a:spcPct val="0"/>
              </a:spcBef>
              <a:spcAft>
                <a:spcPct val="0"/>
              </a:spcAft>
            </a:pPr>
            <a:r>
              <a:rPr kumimoji="0" lang="ja-JP" altLang="en-US" sz="3600" dirty="0">
                <a:solidFill>
                  <a:prstClr val="black"/>
                </a:solidFill>
                <a:latin typeface="+mn-ea"/>
                <a:cs typeface="Times New Roman" panose="02020603050405020304" pitchFamily="18" charset="0"/>
              </a:rPr>
              <a:t>          　</a:t>
            </a:r>
            <a:r>
              <a:rPr kumimoji="0" lang="ja-JP" altLang="ja-JP" sz="3600" dirty="0">
                <a:solidFill>
                  <a:prstClr val="black"/>
                </a:solidFill>
                <a:latin typeface="+mn-ea"/>
                <a:cs typeface="Times New Roman" panose="02020603050405020304" pitchFamily="18" charset="0"/>
              </a:rPr>
              <a:t>友達</a:t>
            </a:r>
            <a:r>
              <a:rPr kumimoji="0" lang="ja-JP" altLang="en-US" sz="3600" dirty="0">
                <a:solidFill>
                  <a:prstClr val="black"/>
                </a:solidFill>
                <a:latin typeface="+mn-ea"/>
                <a:cs typeface="Times New Roman" panose="02020603050405020304" pitchFamily="18" charset="0"/>
              </a:rPr>
              <a:t>の</a:t>
            </a:r>
            <a:r>
              <a:rPr kumimoji="0" lang="ja-JP" altLang="ja-JP" sz="3600" dirty="0">
                <a:solidFill>
                  <a:prstClr val="black"/>
                </a:solidFill>
                <a:latin typeface="+mn-ea"/>
                <a:cs typeface="Times New Roman" panose="02020603050405020304" pitchFamily="18" charset="0"/>
              </a:rPr>
              <a:t>「強み」を見つけましょう。　　　　　</a:t>
            </a:r>
            <a:endParaRPr kumimoji="0" lang="en-US" altLang="ja-JP" sz="3600" dirty="0">
              <a:solidFill>
                <a:prstClr val="black"/>
              </a:solidFill>
              <a:latin typeface="+mn-ea"/>
              <a:cs typeface="Times New Roman" panose="02020603050405020304" pitchFamily="18" charset="0"/>
            </a:endParaRPr>
          </a:p>
          <a:p>
            <a:pPr indent="133350" eaLnBrk="0" fontAlgn="base" hangingPunct="0">
              <a:spcBef>
                <a:spcPct val="0"/>
              </a:spcBef>
              <a:spcAft>
                <a:spcPct val="0"/>
              </a:spcAft>
            </a:pPr>
            <a:r>
              <a:rPr kumimoji="0" lang="en-US" altLang="ja-JP" sz="3600" dirty="0">
                <a:solidFill>
                  <a:prstClr val="black"/>
                </a:solidFill>
                <a:latin typeface="+mn-ea"/>
                <a:cs typeface="Times New Roman" panose="02020603050405020304" pitchFamily="18" charset="0"/>
              </a:rPr>
              <a:t>            </a:t>
            </a:r>
            <a:r>
              <a:rPr kumimoji="0" lang="ja-JP" altLang="en-US" sz="3600" dirty="0">
                <a:solidFill>
                  <a:prstClr val="black"/>
                </a:solidFill>
                <a:latin typeface="+mn-ea"/>
                <a:cs typeface="Times New Roman" panose="02020603050405020304" pitchFamily="18" charset="0"/>
              </a:rPr>
              <a:t>そして、見つけた「強み」を         に書きま</a:t>
            </a:r>
            <a:r>
              <a:rPr kumimoji="0" lang="ja-JP" altLang="en-US" sz="3600" dirty="0">
                <a:solidFill>
                  <a:prstClr val="black"/>
                </a:solidFill>
                <a:latin typeface="+mj-ea"/>
                <a:ea typeface="+mj-ea"/>
                <a:cs typeface="Times New Roman" panose="02020603050405020304" pitchFamily="18" charset="0"/>
              </a:rPr>
              <a:t>しょう</a:t>
            </a:r>
            <a:r>
              <a:rPr kumimoji="0" lang="ja-JP" altLang="en-US" sz="3600" dirty="0">
                <a:solidFill>
                  <a:prstClr val="black"/>
                </a:solidFill>
                <a:latin typeface="+mn-ea"/>
                <a:cs typeface="Times New Roman" panose="02020603050405020304" pitchFamily="18" charset="0"/>
              </a:rPr>
              <a:t>。</a:t>
            </a:r>
            <a:r>
              <a:rPr kumimoji="0" lang="ja-JP" altLang="en-US" sz="36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en-US" sz="4800" dirty="0">
              <a:solidFill>
                <a:prstClr val="black"/>
              </a:solidFill>
              <a:latin typeface="Arial" panose="020B0604020202020204" pitchFamily="34" charset="0"/>
            </a:endParaRPr>
          </a:p>
        </p:txBody>
      </p:sp>
      <p:pic>
        <p:nvPicPr>
          <p:cNvPr id="2049" name="図 25" descr="1510-500x3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7623" y="1735082"/>
            <a:ext cx="1068350" cy="573953"/>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6498882" y="4761766"/>
            <a:ext cx="3259270" cy="584775"/>
          </a:xfrm>
          <a:prstGeom prst="rect">
            <a:avLst/>
          </a:prstGeom>
          <a:noFill/>
        </p:spPr>
        <p:txBody>
          <a:bodyPr wrap="square" rtlCol="0">
            <a:spAutoFit/>
          </a:bodyPr>
          <a:lstStyle/>
          <a:p>
            <a:r>
              <a:rPr lang="ja-JP" altLang="en-US" sz="2400" dirty="0"/>
              <a:t>　　　　　　　　　　　</a:t>
            </a:r>
            <a:r>
              <a:rPr lang="ja-JP" altLang="en-US" sz="3200" dirty="0"/>
              <a:t>より</a:t>
            </a:r>
          </a:p>
        </p:txBody>
      </p:sp>
      <p:sp>
        <p:nvSpPr>
          <p:cNvPr id="20" name="タイトル 1"/>
          <p:cNvSpPr txBox="1">
            <a:spLocks/>
          </p:cNvSpPr>
          <p:nvPr/>
        </p:nvSpPr>
        <p:spPr>
          <a:xfrm>
            <a:off x="1" y="-9608"/>
            <a:ext cx="4545496" cy="72489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latin typeface="Calibri"/>
                <a:ea typeface="ＭＳ Ｐゴシック" panose="020B0600070205080204" pitchFamily="50" charset="-128"/>
              </a:rPr>
              <a:t>自分ウェビング</a:t>
            </a:r>
          </a:p>
        </p:txBody>
      </p:sp>
      <p:sp>
        <p:nvSpPr>
          <p:cNvPr id="15" name="Rectangle 2"/>
          <p:cNvSpPr>
            <a:spLocks noChangeArrowheads="1"/>
          </p:cNvSpPr>
          <p:nvPr/>
        </p:nvSpPr>
        <p:spPr bwMode="auto">
          <a:xfrm>
            <a:off x="1977114" y="2935356"/>
            <a:ext cx="318766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sz="4000" dirty="0">
                <a:solidFill>
                  <a:prstClr val="black"/>
                </a:solidFill>
              </a:rPr>
              <a:t>すすんで本を読んでいる</a:t>
            </a:r>
            <a:endParaRPr lang="en-US" altLang="ja-JP" sz="4000" dirty="0">
              <a:solidFill>
                <a:prstClr val="black"/>
              </a:solidFill>
            </a:endParaRPr>
          </a:p>
          <a:p>
            <a:r>
              <a:rPr lang="ja-JP" altLang="en-US" sz="4000" dirty="0">
                <a:solidFill>
                  <a:prstClr val="black"/>
                </a:solidFill>
              </a:rPr>
              <a:t>ところ</a:t>
            </a:r>
            <a:endParaRPr lang="en-US" altLang="ja-JP" sz="4000" dirty="0">
              <a:solidFill>
                <a:prstClr val="black"/>
              </a:solidFill>
            </a:endParaRPr>
          </a:p>
          <a:p>
            <a:r>
              <a:rPr lang="ja-JP" altLang="en-US" sz="4000" dirty="0">
                <a:solidFill>
                  <a:prstClr val="black"/>
                </a:solidFill>
              </a:rPr>
              <a:t>　　○○　</a:t>
            </a:r>
            <a:r>
              <a:rPr lang="ja-JP" altLang="en-US" sz="3600" dirty="0">
                <a:solidFill>
                  <a:prstClr val="black"/>
                </a:solidFill>
              </a:rPr>
              <a:t>より</a:t>
            </a:r>
          </a:p>
        </p:txBody>
      </p:sp>
      <p:sp>
        <p:nvSpPr>
          <p:cNvPr id="17" name="テキスト ボックス 16">
            <a:extLst>
              <a:ext uri="{FF2B5EF4-FFF2-40B4-BE49-F238E27FC236}">
                <a16:creationId xmlns:a16="http://schemas.microsoft.com/office/drawing/2014/main" id="{81A39BA8-F087-4C8C-8385-E4F7C043AD94}"/>
              </a:ext>
            </a:extLst>
          </p:cNvPr>
          <p:cNvSpPr txBox="1"/>
          <p:nvPr/>
        </p:nvSpPr>
        <p:spPr>
          <a:xfrm>
            <a:off x="487495" y="1172163"/>
            <a:ext cx="1555679" cy="646331"/>
          </a:xfrm>
          <a:prstGeom prst="rect">
            <a:avLst/>
          </a:prstGeom>
          <a:solidFill>
            <a:schemeClr val="bg1"/>
          </a:solidFill>
          <a:ln w="28575">
            <a:solidFill>
              <a:schemeClr val="tx1"/>
            </a:solidFill>
          </a:ln>
        </p:spPr>
        <p:txBody>
          <a:bodyPr wrap="square" rtlCol="0">
            <a:spAutoFit/>
          </a:bodyPr>
          <a:lstStyle/>
          <a:p>
            <a:r>
              <a:rPr kumimoji="1" lang="ja-JP" altLang="en-US" sz="3600" dirty="0"/>
              <a:t>活動</a:t>
            </a:r>
            <a:r>
              <a:rPr lang="ja-JP" altLang="en-US" sz="3600" dirty="0"/>
              <a:t>②</a:t>
            </a:r>
            <a:endParaRPr kumimoji="1" lang="ja-JP" altLang="en-US" sz="3600" dirty="0"/>
          </a:p>
        </p:txBody>
      </p:sp>
    </p:spTree>
    <p:extLst>
      <p:ext uri="{BB962C8B-B14F-4D97-AF65-F5344CB8AC3E}">
        <p14:creationId xmlns:p14="http://schemas.microsoft.com/office/powerpoint/2010/main" val="1157101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直線コネクタ 81"/>
          <p:cNvCxnSpPr>
            <a:endCxn id="63" idx="2"/>
          </p:cNvCxnSpPr>
          <p:nvPr/>
        </p:nvCxnSpPr>
        <p:spPr>
          <a:xfrm flipV="1">
            <a:off x="4909462" y="3386918"/>
            <a:ext cx="3054880" cy="12311"/>
          </a:xfrm>
          <a:prstGeom prst="line">
            <a:avLst/>
          </a:prstGeom>
        </p:spPr>
        <p:style>
          <a:lnRef idx="1">
            <a:schemeClr val="dk1"/>
          </a:lnRef>
          <a:fillRef idx="0">
            <a:schemeClr val="dk1"/>
          </a:fillRef>
          <a:effectRef idx="0">
            <a:schemeClr val="dk1"/>
          </a:effectRef>
          <a:fontRef idx="minor">
            <a:schemeClr val="tx1"/>
          </a:fontRef>
        </p:style>
      </p:cxnSp>
      <p:cxnSp>
        <p:nvCxnSpPr>
          <p:cNvPr id="3" name="直線コネクタ 2"/>
          <p:cNvCxnSpPr/>
          <p:nvPr/>
        </p:nvCxnSpPr>
        <p:spPr>
          <a:xfrm flipH="1">
            <a:off x="6621703" y="2502032"/>
            <a:ext cx="9493" cy="1823155"/>
          </a:xfrm>
          <a:prstGeom prst="line">
            <a:avLst/>
          </a:prstGeom>
        </p:spPr>
        <p:style>
          <a:lnRef idx="1">
            <a:schemeClr val="dk1"/>
          </a:lnRef>
          <a:fillRef idx="0">
            <a:schemeClr val="dk1"/>
          </a:fillRef>
          <a:effectRef idx="0">
            <a:schemeClr val="dk1"/>
          </a:effectRef>
          <a:fontRef idx="minor">
            <a:schemeClr val="tx1"/>
          </a:fontRef>
        </p:style>
      </p:cxnSp>
      <p:grpSp>
        <p:nvGrpSpPr>
          <p:cNvPr id="18" name="グループ化 17"/>
          <p:cNvGrpSpPr/>
          <p:nvPr/>
        </p:nvGrpSpPr>
        <p:grpSpPr>
          <a:xfrm>
            <a:off x="1524061" y="5407803"/>
            <a:ext cx="6773251" cy="1401032"/>
            <a:chOff x="1078624" y="5382754"/>
            <a:chExt cx="6773251" cy="1401032"/>
          </a:xfrm>
        </p:grpSpPr>
        <p:cxnSp>
          <p:nvCxnSpPr>
            <p:cNvPr id="44" name="直線コネクタ 43"/>
            <p:cNvCxnSpPr/>
            <p:nvPr/>
          </p:nvCxnSpPr>
          <p:spPr>
            <a:xfrm>
              <a:off x="6223611" y="5382754"/>
              <a:ext cx="7094" cy="340004"/>
            </a:xfrm>
            <a:prstGeom prst="line">
              <a:avLst/>
            </a:prstGeom>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flipV="1">
              <a:off x="4213292" y="6153686"/>
              <a:ext cx="843834" cy="1"/>
            </a:xfrm>
            <a:prstGeom prst="line">
              <a:avLst/>
            </a:prstGeom>
          </p:spPr>
          <p:style>
            <a:lnRef idx="1">
              <a:schemeClr val="dk1"/>
            </a:lnRef>
            <a:fillRef idx="0">
              <a:schemeClr val="dk1"/>
            </a:fillRef>
            <a:effectRef idx="0">
              <a:schemeClr val="dk1"/>
            </a:effectRef>
            <a:fontRef idx="minor">
              <a:schemeClr val="tx1"/>
            </a:fontRef>
          </p:style>
        </p:cxnSp>
        <p:sp>
          <p:nvSpPr>
            <p:cNvPr id="42" name="円/楕円 41"/>
            <p:cNvSpPr/>
            <p:nvPr/>
          </p:nvSpPr>
          <p:spPr>
            <a:xfrm>
              <a:off x="1078624" y="5451040"/>
              <a:ext cx="3215432" cy="1175673"/>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英語を</a:t>
              </a:r>
              <a:endParaRPr lang="en-US" altLang="ja-JP" sz="2800" b="1" dirty="0">
                <a:solidFill>
                  <a:prstClr val="black"/>
                </a:solidFill>
                <a:latin typeface="ＭＳ Ｐゴシック" panose="020B0600070205080204" pitchFamily="50" charset="-128"/>
              </a:endParaRPr>
            </a:p>
            <a:p>
              <a:pPr algn="ctr"/>
              <a:r>
                <a:rPr lang="ja-JP" altLang="en-US" sz="2800" b="1" dirty="0">
                  <a:solidFill>
                    <a:prstClr val="black"/>
                  </a:solidFill>
                  <a:latin typeface="ＭＳ Ｐゴシック" panose="020B0600070205080204" pitchFamily="50" charset="-128"/>
                </a:rPr>
                <a:t>ならっている</a:t>
              </a:r>
              <a:endParaRPr lang="en-US" altLang="ja-JP" sz="2800" b="1" dirty="0">
                <a:solidFill>
                  <a:prstClr val="black"/>
                </a:solidFill>
                <a:latin typeface="ＭＳ Ｐゴシック" panose="020B0600070205080204" pitchFamily="50" charset="-128"/>
              </a:endParaRPr>
            </a:p>
          </p:txBody>
        </p:sp>
        <p:sp>
          <p:nvSpPr>
            <p:cNvPr id="43" name="円/楕円 42"/>
            <p:cNvSpPr/>
            <p:nvPr/>
          </p:nvSpPr>
          <p:spPr>
            <a:xfrm>
              <a:off x="4769531" y="5648061"/>
              <a:ext cx="3082344" cy="1135725"/>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英語が</a:t>
              </a:r>
              <a:r>
                <a:rPr lang="ja-JP" altLang="en-US" sz="3200" b="1" dirty="0">
                  <a:solidFill>
                    <a:srgbClr val="FF0000"/>
                  </a:solidFill>
                  <a:latin typeface="ＭＳ Ｐゴシック" panose="020B0600070205080204" pitchFamily="50" charset="-128"/>
                </a:rPr>
                <a:t>苦手</a:t>
              </a:r>
              <a:endParaRPr lang="en-US" altLang="ja-JP" sz="3200" b="1" dirty="0">
                <a:solidFill>
                  <a:srgbClr val="FF0000"/>
                </a:solidFill>
                <a:latin typeface="ＭＳ Ｐゴシック" panose="020B0600070205080204" pitchFamily="50" charset="-128"/>
              </a:endParaRPr>
            </a:p>
          </p:txBody>
        </p:sp>
      </p:grpSp>
      <p:sp>
        <p:nvSpPr>
          <p:cNvPr id="4" name="円/楕円 3"/>
          <p:cNvSpPr/>
          <p:nvPr/>
        </p:nvSpPr>
        <p:spPr>
          <a:xfrm>
            <a:off x="5605439" y="2784122"/>
            <a:ext cx="2014074" cy="11125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prstClr val="black"/>
                </a:solidFill>
                <a:latin typeface="ＭＳ Ｐゴシック" panose="020B0600070205080204" pitchFamily="50" charset="-128"/>
              </a:rPr>
              <a:t>わたし</a:t>
            </a:r>
            <a:endParaRPr lang="en-US" altLang="ja-JP" sz="3600" b="1" dirty="0">
              <a:solidFill>
                <a:prstClr val="black"/>
              </a:solidFill>
              <a:latin typeface="ＭＳ Ｐゴシック" panose="020B0600070205080204" pitchFamily="50" charset="-128"/>
            </a:endParaRPr>
          </a:p>
        </p:txBody>
      </p:sp>
      <p:cxnSp>
        <p:nvCxnSpPr>
          <p:cNvPr id="34" name="直線コネクタ 33"/>
          <p:cNvCxnSpPr/>
          <p:nvPr/>
        </p:nvCxnSpPr>
        <p:spPr>
          <a:xfrm>
            <a:off x="5261637" y="1204270"/>
            <a:ext cx="866520" cy="324916"/>
          </a:xfrm>
          <a:prstGeom prst="line">
            <a:avLst/>
          </a:prstGeom>
        </p:spPr>
        <p:style>
          <a:lnRef idx="1">
            <a:schemeClr val="dk1"/>
          </a:lnRef>
          <a:fillRef idx="0">
            <a:schemeClr val="dk1"/>
          </a:fillRef>
          <a:effectRef idx="0">
            <a:schemeClr val="dk1"/>
          </a:effectRef>
          <a:fontRef idx="minor">
            <a:schemeClr val="tx1"/>
          </a:fontRef>
        </p:style>
      </p:cxnSp>
      <p:sp>
        <p:nvSpPr>
          <p:cNvPr id="81" name="円/楕円 80"/>
          <p:cNvSpPr/>
          <p:nvPr/>
        </p:nvSpPr>
        <p:spPr>
          <a:xfrm>
            <a:off x="3068112" y="230532"/>
            <a:ext cx="3985486" cy="9445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毎週　市立</a:t>
            </a:r>
            <a:endParaRPr lang="en-US" altLang="ja-JP" sz="2800" b="1" dirty="0">
              <a:solidFill>
                <a:prstClr val="black"/>
              </a:solidFill>
              <a:latin typeface="ＭＳ Ｐゴシック" panose="020B0600070205080204" pitchFamily="50" charset="-128"/>
            </a:endParaRPr>
          </a:p>
          <a:p>
            <a:pPr algn="ctr"/>
            <a:r>
              <a:rPr lang="ja-JP" altLang="en-US" sz="2800" b="1" dirty="0">
                <a:solidFill>
                  <a:prstClr val="black"/>
                </a:solidFill>
                <a:latin typeface="ＭＳ Ｐゴシック" panose="020B0600070205080204" pitchFamily="50" charset="-128"/>
              </a:rPr>
              <a:t>図書館に行く</a:t>
            </a:r>
            <a:endParaRPr lang="en-US" altLang="ja-JP" sz="2800" b="1" dirty="0">
              <a:solidFill>
                <a:prstClr val="black"/>
              </a:solidFill>
              <a:latin typeface="ＭＳ Ｐゴシック" panose="020B0600070205080204" pitchFamily="50" charset="-128"/>
            </a:endParaRPr>
          </a:p>
        </p:txBody>
      </p:sp>
      <p:sp>
        <p:nvSpPr>
          <p:cNvPr id="27" name="テキスト ボックス 26"/>
          <p:cNvSpPr txBox="1"/>
          <p:nvPr/>
        </p:nvSpPr>
        <p:spPr>
          <a:xfrm>
            <a:off x="5261637" y="1804743"/>
            <a:ext cx="2420645" cy="523220"/>
          </a:xfrm>
          <a:prstGeom prst="rect">
            <a:avLst/>
          </a:prstGeom>
          <a:noFill/>
        </p:spPr>
        <p:txBody>
          <a:bodyPr wrap="square" rtlCol="0">
            <a:spAutoFit/>
          </a:bodyPr>
          <a:lstStyle/>
          <a:p>
            <a:r>
              <a:rPr lang="ja-JP" altLang="en-US" sz="2800" b="1" dirty="0">
                <a:latin typeface="+mj-ea"/>
                <a:ea typeface="+mj-ea"/>
              </a:rPr>
              <a:t>読書が</a:t>
            </a:r>
          </a:p>
        </p:txBody>
      </p:sp>
      <p:grpSp>
        <p:nvGrpSpPr>
          <p:cNvPr id="16" name="グループ化 15"/>
          <p:cNvGrpSpPr/>
          <p:nvPr/>
        </p:nvGrpSpPr>
        <p:grpSpPr>
          <a:xfrm>
            <a:off x="7970288" y="853510"/>
            <a:ext cx="4148511" cy="4561639"/>
            <a:chOff x="8015895" y="1004219"/>
            <a:chExt cx="4148511" cy="4561639"/>
          </a:xfrm>
        </p:grpSpPr>
        <p:cxnSp>
          <p:nvCxnSpPr>
            <p:cNvPr id="10" name="直線コネクタ 9"/>
            <p:cNvCxnSpPr/>
            <p:nvPr/>
          </p:nvCxnSpPr>
          <p:spPr>
            <a:xfrm>
              <a:off x="9320533" y="3923419"/>
              <a:ext cx="383999" cy="425724"/>
            </a:xfrm>
            <a:prstGeom prst="line">
              <a:avLst/>
            </a:prstGeom>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9415564" y="2380509"/>
              <a:ext cx="602604" cy="638696"/>
            </a:xfrm>
            <a:prstGeom prst="line">
              <a:avLst/>
            </a:prstGeom>
          </p:spPr>
          <p:style>
            <a:lnRef idx="1">
              <a:schemeClr val="dk1"/>
            </a:lnRef>
            <a:fillRef idx="0">
              <a:schemeClr val="dk1"/>
            </a:fillRef>
            <a:effectRef idx="0">
              <a:schemeClr val="dk1"/>
            </a:effectRef>
            <a:fontRef idx="minor">
              <a:schemeClr val="tx1"/>
            </a:fontRef>
          </p:style>
        </p:cxnSp>
        <p:sp>
          <p:nvSpPr>
            <p:cNvPr id="24" name="円/楕円 23"/>
            <p:cNvSpPr/>
            <p:nvPr/>
          </p:nvSpPr>
          <p:spPr>
            <a:xfrm>
              <a:off x="8428156" y="4169078"/>
              <a:ext cx="3704484" cy="13967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高い音が</a:t>
              </a:r>
              <a:endParaRPr lang="en-US" altLang="ja-JP" sz="2800" b="1" dirty="0">
                <a:solidFill>
                  <a:prstClr val="black"/>
                </a:solidFill>
                <a:latin typeface="ＭＳ Ｐゴシック" panose="020B0600070205080204" pitchFamily="50" charset="-128"/>
              </a:endParaRPr>
            </a:p>
            <a:p>
              <a:pPr algn="ctr"/>
              <a:r>
                <a:rPr lang="ja-JP" altLang="en-US" sz="2800" b="1" dirty="0">
                  <a:solidFill>
                    <a:prstClr val="black"/>
                  </a:solidFill>
                  <a:latin typeface="ＭＳ Ｐゴシック" panose="020B0600070205080204" pitchFamily="50" charset="-128"/>
                </a:rPr>
                <a:t>上手に歌えない</a:t>
              </a:r>
              <a:endParaRPr lang="en-US" altLang="ja-JP" sz="2800" b="1" dirty="0">
                <a:solidFill>
                  <a:prstClr val="black"/>
                </a:solidFill>
                <a:latin typeface="ＭＳ Ｐゴシック" panose="020B0600070205080204" pitchFamily="50" charset="-128"/>
              </a:endParaRPr>
            </a:p>
          </p:txBody>
        </p:sp>
        <p:sp>
          <p:nvSpPr>
            <p:cNvPr id="28" name="円/楕円 27"/>
            <p:cNvSpPr/>
            <p:nvPr/>
          </p:nvSpPr>
          <p:spPr>
            <a:xfrm>
              <a:off x="8015895" y="1004219"/>
              <a:ext cx="4148511" cy="13463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友達といっしょに歌うことは楽しい</a:t>
              </a:r>
              <a:endParaRPr lang="en-US" altLang="ja-JP" sz="2800" b="1" dirty="0">
                <a:solidFill>
                  <a:prstClr val="black"/>
                </a:solidFill>
                <a:latin typeface="ＭＳ Ｐゴシック" panose="020B0600070205080204" pitchFamily="50" charset="-128"/>
              </a:endParaRPr>
            </a:p>
          </p:txBody>
        </p:sp>
      </p:grpSp>
      <p:sp>
        <p:nvSpPr>
          <p:cNvPr id="68" name="円/楕円 67"/>
          <p:cNvSpPr/>
          <p:nvPr/>
        </p:nvSpPr>
        <p:spPr>
          <a:xfrm>
            <a:off x="5066674" y="1531620"/>
            <a:ext cx="2959217" cy="991673"/>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rPr>
              <a:t>読書が</a:t>
            </a:r>
            <a:endParaRPr lang="en-US" altLang="ja-JP" sz="2800" b="1" dirty="0">
              <a:solidFill>
                <a:schemeClr val="tx1"/>
              </a:solidFill>
              <a:latin typeface="ＭＳ Ｐゴシック" panose="020B0600070205080204" pitchFamily="50" charset="-128"/>
            </a:endParaRPr>
          </a:p>
          <a:p>
            <a:pPr algn="ctr"/>
            <a:r>
              <a:rPr lang="ja-JP" altLang="en-US" sz="3200" b="1" dirty="0">
                <a:solidFill>
                  <a:srgbClr val="FF0000"/>
                </a:solidFill>
                <a:latin typeface="ＭＳ Ｐゴシック" panose="020B0600070205080204" pitchFamily="50" charset="-128"/>
              </a:rPr>
              <a:t>好き</a:t>
            </a:r>
            <a:endParaRPr lang="en-US" altLang="ja-JP" sz="3600" b="1" dirty="0">
              <a:solidFill>
                <a:srgbClr val="FF0000"/>
              </a:solidFill>
              <a:latin typeface="ＭＳ Ｐゴシック" panose="020B0600070205080204" pitchFamily="50" charset="-128"/>
            </a:endParaRPr>
          </a:p>
        </p:txBody>
      </p:sp>
      <p:cxnSp>
        <p:nvCxnSpPr>
          <p:cNvPr id="8" name="直線コネクタ 7"/>
          <p:cNvCxnSpPr/>
          <p:nvPr/>
        </p:nvCxnSpPr>
        <p:spPr>
          <a:xfrm>
            <a:off x="2513718" y="2473278"/>
            <a:ext cx="386469" cy="763361"/>
          </a:xfrm>
          <a:prstGeom prst="line">
            <a:avLst/>
          </a:prstGeom>
        </p:spPr>
        <p:style>
          <a:lnRef idx="1">
            <a:schemeClr val="dk1"/>
          </a:lnRef>
          <a:fillRef idx="0">
            <a:schemeClr val="dk1"/>
          </a:fillRef>
          <a:effectRef idx="0">
            <a:schemeClr val="dk1"/>
          </a:effectRef>
          <a:fontRef idx="minor">
            <a:schemeClr val="tx1"/>
          </a:fontRef>
        </p:style>
      </p:cxnSp>
      <p:sp>
        <p:nvSpPr>
          <p:cNvPr id="33" name="円/楕円 32"/>
          <p:cNvSpPr/>
          <p:nvPr/>
        </p:nvSpPr>
        <p:spPr>
          <a:xfrm>
            <a:off x="227321" y="1481605"/>
            <a:ext cx="4101895" cy="991673"/>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rPr>
              <a:t>サッカーの試合に</a:t>
            </a:r>
            <a:endParaRPr lang="en-US" altLang="ja-JP" sz="2800" b="1" dirty="0">
              <a:solidFill>
                <a:schemeClr val="tx1"/>
              </a:solidFill>
              <a:latin typeface="ＭＳ Ｐゴシック" panose="020B0600070205080204" pitchFamily="50" charset="-128"/>
            </a:endParaRPr>
          </a:p>
          <a:p>
            <a:pPr algn="ctr"/>
            <a:r>
              <a:rPr lang="ja-JP" altLang="en-US" sz="2800" b="1" dirty="0">
                <a:solidFill>
                  <a:schemeClr val="tx1"/>
                </a:solidFill>
                <a:latin typeface="ＭＳ Ｐゴシック" panose="020B0600070205080204" pitchFamily="50" charset="-128"/>
              </a:rPr>
              <a:t>勝つとうれしい</a:t>
            </a:r>
            <a:endParaRPr lang="en-US" altLang="ja-JP" sz="2800" b="1" dirty="0">
              <a:solidFill>
                <a:schemeClr val="tx1"/>
              </a:solidFill>
              <a:latin typeface="ＭＳ Ｐゴシック" panose="020B0600070205080204" pitchFamily="50" charset="-128"/>
            </a:endParaRPr>
          </a:p>
        </p:txBody>
      </p:sp>
      <p:sp>
        <p:nvSpPr>
          <p:cNvPr id="7" name="円/楕円 6"/>
          <p:cNvSpPr/>
          <p:nvPr/>
        </p:nvSpPr>
        <p:spPr>
          <a:xfrm>
            <a:off x="1460396" y="3072088"/>
            <a:ext cx="3579062" cy="867197"/>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600" b="1" dirty="0">
              <a:solidFill>
                <a:srgbClr val="FF0000"/>
              </a:solidFill>
              <a:latin typeface="ＭＳ Ｐゴシック" panose="020B0600070205080204" pitchFamily="50" charset="-128"/>
            </a:endParaRPr>
          </a:p>
        </p:txBody>
      </p:sp>
      <p:sp>
        <p:nvSpPr>
          <p:cNvPr id="35" name="テキスト ボックス 34"/>
          <p:cNvSpPr txBox="1"/>
          <p:nvPr/>
        </p:nvSpPr>
        <p:spPr>
          <a:xfrm>
            <a:off x="1541989" y="3236639"/>
            <a:ext cx="3232434" cy="1015663"/>
          </a:xfrm>
          <a:prstGeom prst="rect">
            <a:avLst/>
          </a:prstGeom>
          <a:noFill/>
        </p:spPr>
        <p:txBody>
          <a:bodyPr wrap="square" rtlCol="0">
            <a:spAutoFit/>
          </a:bodyPr>
          <a:lstStyle/>
          <a:p>
            <a:pPr lvl="0" algn="ctr"/>
            <a:r>
              <a:rPr lang="ja-JP" altLang="en-US" sz="2800" b="1" dirty="0">
                <a:latin typeface="ＭＳ Ｐゴシック" panose="020B0600070205080204" pitchFamily="50" charset="-128"/>
              </a:rPr>
              <a:t>スポーツが</a:t>
            </a:r>
            <a:r>
              <a:rPr lang="ja-JP" altLang="en-US" sz="3200" b="1" dirty="0">
                <a:solidFill>
                  <a:srgbClr val="FF0000"/>
                </a:solidFill>
                <a:latin typeface="ＭＳ Ｐゴシック" panose="020B0600070205080204" pitchFamily="50" charset="-128"/>
              </a:rPr>
              <a:t>得意</a:t>
            </a:r>
            <a:endParaRPr lang="en-US" altLang="ja-JP" sz="3200" b="1" dirty="0">
              <a:solidFill>
                <a:srgbClr val="FF0000"/>
              </a:solidFill>
              <a:latin typeface="ＭＳ Ｐゴシック" panose="020B0600070205080204" pitchFamily="50" charset="-128"/>
            </a:endParaRPr>
          </a:p>
          <a:p>
            <a:endParaRPr lang="ja-JP" altLang="en-US" sz="2800" b="1" dirty="0">
              <a:latin typeface="+mj-ea"/>
              <a:ea typeface="+mj-ea"/>
            </a:endParaRPr>
          </a:p>
        </p:txBody>
      </p:sp>
      <p:sp>
        <p:nvSpPr>
          <p:cNvPr id="40" name="円/楕円 39"/>
          <p:cNvSpPr/>
          <p:nvPr/>
        </p:nvSpPr>
        <p:spPr>
          <a:xfrm>
            <a:off x="5040784" y="4155316"/>
            <a:ext cx="3256528" cy="1319838"/>
          </a:xfrm>
          <a:prstGeom prst="ellipse">
            <a:avLst/>
          </a:prstGeom>
          <a:solidFill>
            <a:srgbClr val="99FF99"/>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rPr>
              <a:t>海外旅行に</a:t>
            </a:r>
            <a:endParaRPr lang="en-US" altLang="ja-JP" sz="2800" b="1" dirty="0">
              <a:solidFill>
                <a:schemeClr val="tx1"/>
              </a:solidFill>
              <a:latin typeface="ＭＳ Ｐゴシック" panose="020B0600070205080204" pitchFamily="50" charset="-128"/>
            </a:endParaRPr>
          </a:p>
          <a:p>
            <a:pPr algn="ctr"/>
            <a:r>
              <a:rPr lang="ja-JP" altLang="en-US" sz="3200" b="1" dirty="0">
                <a:solidFill>
                  <a:srgbClr val="FF0000"/>
                </a:solidFill>
                <a:latin typeface="ＭＳ Ｐゴシック" panose="020B0600070205080204" pitchFamily="50" charset="-128"/>
              </a:rPr>
              <a:t>行きたい</a:t>
            </a:r>
            <a:endParaRPr lang="en-US" altLang="ja-JP" sz="3200" b="1" dirty="0">
              <a:solidFill>
                <a:srgbClr val="FF0000"/>
              </a:solidFill>
              <a:latin typeface="ＭＳ Ｐゴシック" panose="020B0600070205080204" pitchFamily="50" charset="-128"/>
            </a:endParaRPr>
          </a:p>
        </p:txBody>
      </p:sp>
      <p:sp>
        <p:nvSpPr>
          <p:cNvPr id="63" name="円/楕円 62"/>
          <p:cNvSpPr/>
          <p:nvPr/>
        </p:nvSpPr>
        <p:spPr>
          <a:xfrm>
            <a:off x="7964342" y="2891081"/>
            <a:ext cx="3191192" cy="991673"/>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600" b="1" dirty="0">
              <a:solidFill>
                <a:srgbClr val="FF0000"/>
              </a:solidFill>
              <a:latin typeface="ＭＳ Ｐゴシック" panose="020B0600070205080204" pitchFamily="50" charset="-128"/>
            </a:endParaRPr>
          </a:p>
        </p:txBody>
      </p:sp>
      <p:sp>
        <p:nvSpPr>
          <p:cNvPr id="36" name="テキスト ボックス 35"/>
          <p:cNvSpPr txBox="1"/>
          <p:nvPr/>
        </p:nvSpPr>
        <p:spPr>
          <a:xfrm>
            <a:off x="7876346" y="3032555"/>
            <a:ext cx="3180893" cy="584775"/>
          </a:xfrm>
          <a:prstGeom prst="rect">
            <a:avLst/>
          </a:prstGeom>
          <a:noFill/>
          <a:ln w="12700">
            <a:noFill/>
          </a:ln>
        </p:spPr>
        <p:txBody>
          <a:bodyPr wrap="square" rtlCol="0">
            <a:spAutoFit/>
          </a:bodyPr>
          <a:lstStyle/>
          <a:p>
            <a:r>
              <a:rPr lang="ja-JP" altLang="en-US" sz="2800" b="1" dirty="0">
                <a:latin typeface="+mj-ea"/>
                <a:ea typeface="+mj-ea"/>
              </a:rPr>
              <a:t>　カラオケは</a:t>
            </a:r>
            <a:r>
              <a:rPr lang="ja-JP" altLang="en-US" sz="3200" b="1" dirty="0">
                <a:solidFill>
                  <a:srgbClr val="FF0000"/>
                </a:solidFill>
                <a:latin typeface="+mj-ea"/>
                <a:ea typeface="+mj-ea"/>
              </a:rPr>
              <a:t>苦手</a:t>
            </a:r>
            <a:r>
              <a:rPr lang="ja-JP" altLang="en-US" sz="2800" b="1" dirty="0">
                <a:latin typeface="+mj-ea"/>
                <a:ea typeface="+mj-ea"/>
              </a:rPr>
              <a:t>　　　</a:t>
            </a:r>
            <a:endParaRPr lang="ja-JP" altLang="en-US" sz="3200" b="1" dirty="0">
              <a:solidFill>
                <a:srgbClr val="FF0000"/>
              </a:solidFill>
              <a:latin typeface="+mj-ea"/>
              <a:ea typeface="+mj-ea"/>
            </a:endParaRPr>
          </a:p>
        </p:txBody>
      </p:sp>
    </p:spTree>
    <p:extLst>
      <p:ext uri="{BB962C8B-B14F-4D97-AF65-F5344CB8AC3E}">
        <p14:creationId xmlns:p14="http://schemas.microsoft.com/office/powerpoint/2010/main" val="104175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810000" y="3228945"/>
            <a:ext cx="4572000" cy="400110"/>
          </a:xfrm>
          <a:prstGeom prst="rect">
            <a:avLst/>
          </a:prstGeom>
        </p:spPr>
        <p:txBody>
          <a:bodyPr>
            <a:spAutoFit/>
          </a:bodyPr>
          <a:lstStyle/>
          <a:p>
            <a:pPr algn="just"/>
            <a:endParaRPr lang="ja-JP" altLang="en-US" sz="1000" kern="100" dirty="0">
              <a:ea typeface="ＭＳ 明朝" panose="02020609040205080304" pitchFamily="17" charset="-128"/>
            </a:endParaRPr>
          </a:p>
          <a:p>
            <a:endParaRPr lang="ja-JP" altLang="en-US" sz="1000" kern="100" dirty="0">
              <a:ea typeface="ＭＳ 明朝" panose="02020609040205080304" pitchFamily="17" charset="-128"/>
            </a:endParaRPr>
          </a:p>
        </p:txBody>
      </p:sp>
      <p:pic>
        <p:nvPicPr>
          <p:cNvPr id="13" name="図 12" descr="C:\Users\PC USER\Desktop\1510-500x375.jpg"/>
          <p:cNvPicPr/>
          <p:nvPr/>
        </p:nvPicPr>
        <p:blipFill>
          <a:blip r:embed="rId3">
            <a:extLst>
              <a:ext uri="{28A0092B-C50C-407E-A947-70E740481C1C}">
                <a14:useLocalDpi xmlns:a14="http://schemas.microsoft.com/office/drawing/2010/main" val="0"/>
              </a:ext>
            </a:extLst>
          </a:blip>
          <a:srcRect/>
          <a:stretch>
            <a:fillRect/>
          </a:stretch>
        </p:blipFill>
        <p:spPr bwMode="auto">
          <a:xfrm>
            <a:off x="1189534" y="2645372"/>
            <a:ext cx="4586010" cy="3004213"/>
          </a:xfrm>
          <a:prstGeom prst="rect">
            <a:avLst/>
          </a:prstGeom>
          <a:noFill/>
          <a:ln>
            <a:noFill/>
          </a:ln>
        </p:spPr>
      </p:pic>
      <p:pic>
        <p:nvPicPr>
          <p:cNvPr id="14" name="図 13" descr="C:\Users\PC USER\Desktop\1510-500x375.jpg"/>
          <p:cNvPicPr/>
          <p:nvPr/>
        </p:nvPicPr>
        <p:blipFill>
          <a:blip r:embed="rId3">
            <a:extLst>
              <a:ext uri="{28A0092B-C50C-407E-A947-70E740481C1C}">
                <a14:useLocalDpi xmlns:a14="http://schemas.microsoft.com/office/drawing/2010/main" val="0"/>
              </a:ext>
            </a:extLst>
          </a:blip>
          <a:srcRect/>
          <a:stretch>
            <a:fillRect/>
          </a:stretch>
        </p:blipFill>
        <p:spPr bwMode="auto">
          <a:xfrm>
            <a:off x="5974562" y="2645372"/>
            <a:ext cx="4806853" cy="3004213"/>
          </a:xfrm>
          <a:prstGeom prst="rect">
            <a:avLst/>
          </a:prstGeom>
          <a:noFill/>
          <a:ln>
            <a:noFill/>
          </a:ln>
        </p:spPr>
      </p:pic>
      <p:pic>
        <p:nvPicPr>
          <p:cNvPr id="19" name="図 18"/>
          <p:cNvPicPr>
            <a:picLocks noChangeAspect="1"/>
          </p:cNvPicPr>
          <p:nvPr/>
        </p:nvPicPr>
        <p:blipFill>
          <a:blip r:embed="rId4"/>
          <a:stretch>
            <a:fillRect/>
          </a:stretch>
        </p:blipFill>
        <p:spPr>
          <a:xfrm>
            <a:off x="131729" y="2508939"/>
            <a:ext cx="2058698" cy="1995547"/>
          </a:xfrm>
          <a:prstGeom prst="rect">
            <a:avLst/>
          </a:prstGeom>
        </p:spPr>
      </p:pic>
      <p:pic>
        <p:nvPicPr>
          <p:cNvPr id="18" name="図 17"/>
          <p:cNvPicPr>
            <a:picLocks noChangeAspect="1"/>
          </p:cNvPicPr>
          <p:nvPr/>
        </p:nvPicPr>
        <p:blipFill>
          <a:blip r:embed="rId5"/>
          <a:stretch>
            <a:fillRect/>
          </a:stretch>
        </p:blipFill>
        <p:spPr>
          <a:xfrm rot="2686915">
            <a:off x="10132090" y="4708039"/>
            <a:ext cx="1940853" cy="1883090"/>
          </a:xfrm>
          <a:prstGeom prst="rect">
            <a:avLst/>
          </a:prstGeom>
        </p:spPr>
      </p:pic>
      <p:sp>
        <p:nvSpPr>
          <p:cNvPr id="16" name="テキスト ボックス 15"/>
          <p:cNvSpPr txBox="1"/>
          <p:nvPr/>
        </p:nvSpPr>
        <p:spPr>
          <a:xfrm>
            <a:off x="340242" y="1077973"/>
            <a:ext cx="11674549" cy="1200329"/>
          </a:xfrm>
          <a:prstGeom prst="rect">
            <a:avLst/>
          </a:prstGeom>
          <a:noFill/>
        </p:spPr>
        <p:txBody>
          <a:bodyPr wrap="square" rtlCol="0">
            <a:spAutoFit/>
          </a:bodyPr>
          <a:lstStyle/>
          <a:p>
            <a:pPr indent="133350" eaLnBrk="0" fontAlgn="base" hangingPunct="0">
              <a:spcBef>
                <a:spcPct val="0"/>
              </a:spcBef>
              <a:spcAft>
                <a:spcPct val="0"/>
              </a:spcAft>
            </a:pPr>
            <a:r>
              <a:rPr kumimoji="0" lang="ja-JP" altLang="en-US" sz="3600" dirty="0">
                <a:solidFill>
                  <a:prstClr val="black"/>
                </a:solidFill>
                <a:latin typeface="+mn-ea"/>
                <a:cs typeface="Times New Roman" panose="02020603050405020304" pitchFamily="18" charset="0"/>
              </a:rPr>
              <a:t>          　</a:t>
            </a:r>
            <a:r>
              <a:rPr kumimoji="0" lang="ja-JP" altLang="ja-JP" sz="3600" dirty="0">
                <a:solidFill>
                  <a:prstClr val="black"/>
                </a:solidFill>
                <a:latin typeface="+mn-ea"/>
                <a:cs typeface="Times New Roman" panose="02020603050405020304" pitchFamily="18" charset="0"/>
              </a:rPr>
              <a:t>友達</a:t>
            </a:r>
            <a:r>
              <a:rPr kumimoji="0" lang="ja-JP" altLang="en-US" sz="3600" dirty="0">
                <a:solidFill>
                  <a:prstClr val="black"/>
                </a:solidFill>
                <a:latin typeface="+mn-ea"/>
                <a:cs typeface="Times New Roman" panose="02020603050405020304" pitchFamily="18" charset="0"/>
              </a:rPr>
              <a:t>の</a:t>
            </a:r>
            <a:r>
              <a:rPr kumimoji="0" lang="ja-JP" altLang="ja-JP" sz="3600" dirty="0">
                <a:solidFill>
                  <a:prstClr val="black"/>
                </a:solidFill>
                <a:latin typeface="+mn-ea"/>
                <a:cs typeface="Times New Roman" panose="02020603050405020304" pitchFamily="18" charset="0"/>
              </a:rPr>
              <a:t>「強み」を見つけましょう。　　　　　</a:t>
            </a:r>
            <a:endParaRPr kumimoji="0" lang="ja-JP" altLang="en-US" sz="3600" dirty="0">
              <a:solidFill>
                <a:prstClr val="black"/>
              </a:solidFill>
              <a:latin typeface="+mn-ea"/>
              <a:cs typeface="Times New Roman" panose="02020603050405020304" pitchFamily="18" charset="0"/>
            </a:endParaRPr>
          </a:p>
          <a:p>
            <a:pPr indent="133350" eaLnBrk="0" fontAlgn="base" hangingPunct="0">
              <a:spcBef>
                <a:spcPct val="0"/>
              </a:spcBef>
              <a:spcAft>
                <a:spcPct val="0"/>
              </a:spcAft>
            </a:pPr>
            <a:r>
              <a:rPr kumimoji="0" lang="ja-JP" altLang="en-US" sz="3600" dirty="0">
                <a:solidFill>
                  <a:prstClr val="black"/>
                </a:solidFill>
                <a:latin typeface="+mn-ea"/>
                <a:cs typeface="Times New Roman" panose="02020603050405020304" pitchFamily="18" charset="0"/>
              </a:rPr>
              <a:t>　　　　　 そして、見つけた「強み」を         　に書きま</a:t>
            </a:r>
            <a:r>
              <a:rPr kumimoji="0" lang="ja-JP" altLang="en-US" sz="3600" dirty="0">
                <a:solidFill>
                  <a:prstClr val="black"/>
                </a:solidFill>
                <a:latin typeface="+mj-ea"/>
                <a:ea typeface="+mj-ea"/>
                <a:cs typeface="Times New Roman" panose="02020603050405020304" pitchFamily="18" charset="0"/>
              </a:rPr>
              <a:t>しょう</a:t>
            </a:r>
            <a:r>
              <a:rPr kumimoji="0" lang="ja-JP" altLang="en-US" sz="3600" dirty="0">
                <a:solidFill>
                  <a:prstClr val="black"/>
                </a:solidFill>
                <a:latin typeface="+mn-ea"/>
                <a:cs typeface="Times New Roman" panose="02020603050405020304" pitchFamily="18" charset="0"/>
              </a:rPr>
              <a:t>。</a:t>
            </a:r>
            <a:r>
              <a:rPr kumimoji="0" lang="ja-JP" altLang="en-US" sz="36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en-US" sz="4800" dirty="0">
              <a:solidFill>
                <a:prstClr val="black"/>
              </a:solidFill>
              <a:latin typeface="Arial" panose="020B0604020202020204" pitchFamily="34" charset="0"/>
            </a:endParaRPr>
          </a:p>
        </p:txBody>
      </p:sp>
      <p:pic>
        <p:nvPicPr>
          <p:cNvPr id="2049" name="図 25" descr="1510-500x3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5789" y="1671611"/>
            <a:ext cx="1068350" cy="573953"/>
          </a:xfrm>
          <a:prstGeom prst="rect">
            <a:avLst/>
          </a:prstGeom>
          <a:noFill/>
          <a:extLst>
            <a:ext uri="{909E8E84-426E-40DD-AFC4-6F175D3DCCD1}">
              <a14:hiddenFill xmlns:a14="http://schemas.microsoft.com/office/drawing/2010/main">
                <a:solidFill>
                  <a:srgbClr val="FFFFFF"/>
                </a:solidFill>
              </a14:hiddenFill>
            </a:ext>
          </a:extLst>
        </p:spPr>
      </p:pic>
      <p:sp>
        <p:nvSpPr>
          <p:cNvPr id="20" name="タイトル 1"/>
          <p:cNvSpPr txBox="1">
            <a:spLocks/>
          </p:cNvSpPr>
          <p:nvPr/>
        </p:nvSpPr>
        <p:spPr>
          <a:xfrm>
            <a:off x="1" y="-9608"/>
            <a:ext cx="4399722" cy="72489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latin typeface="Calibri"/>
                <a:ea typeface="ＭＳ Ｐゴシック" panose="020B0600070205080204" pitchFamily="50" charset="-128"/>
              </a:rPr>
              <a:t>自分ウェビング</a:t>
            </a:r>
          </a:p>
        </p:txBody>
      </p:sp>
      <p:sp>
        <p:nvSpPr>
          <p:cNvPr id="15" name="Rectangle 2"/>
          <p:cNvSpPr>
            <a:spLocks noChangeArrowheads="1"/>
          </p:cNvSpPr>
          <p:nvPr/>
        </p:nvSpPr>
        <p:spPr bwMode="auto">
          <a:xfrm>
            <a:off x="1977114" y="2935356"/>
            <a:ext cx="318766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sz="4000" dirty="0">
                <a:solidFill>
                  <a:prstClr val="black"/>
                </a:solidFill>
              </a:rPr>
              <a:t>すすんで本を読んでいる</a:t>
            </a:r>
            <a:endParaRPr lang="en-US" altLang="ja-JP" sz="4000" dirty="0">
              <a:solidFill>
                <a:prstClr val="black"/>
              </a:solidFill>
            </a:endParaRPr>
          </a:p>
          <a:p>
            <a:r>
              <a:rPr lang="ja-JP" altLang="en-US" sz="4000" dirty="0">
                <a:solidFill>
                  <a:prstClr val="black"/>
                </a:solidFill>
              </a:rPr>
              <a:t>ところ</a:t>
            </a:r>
            <a:endParaRPr lang="en-US" altLang="ja-JP" sz="4000" dirty="0">
              <a:solidFill>
                <a:prstClr val="black"/>
              </a:solidFill>
            </a:endParaRPr>
          </a:p>
          <a:p>
            <a:r>
              <a:rPr lang="ja-JP" altLang="en-US" sz="4000" dirty="0">
                <a:solidFill>
                  <a:prstClr val="black"/>
                </a:solidFill>
              </a:rPr>
              <a:t>　　○○　</a:t>
            </a:r>
            <a:r>
              <a:rPr lang="ja-JP" altLang="en-US" sz="3600" dirty="0">
                <a:solidFill>
                  <a:prstClr val="black"/>
                </a:solidFill>
              </a:rPr>
              <a:t>より</a:t>
            </a:r>
          </a:p>
        </p:txBody>
      </p:sp>
      <p:sp>
        <p:nvSpPr>
          <p:cNvPr id="17" name="Rectangle 2"/>
          <p:cNvSpPr>
            <a:spLocks noChangeArrowheads="1"/>
          </p:cNvSpPr>
          <p:nvPr/>
        </p:nvSpPr>
        <p:spPr bwMode="auto">
          <a:xfrm>
            <a:off x="6406871" y="2960622"/>
            <a:ext cx="3942234"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sz="3600" dirty="0">
                <a:solidFill>
                  <a:prstClr val="black"/>
                </a:solidFill>
              </a:rPr>
              <a:t>苦手な英語の勉強をがんばっている</a:t>
            </a:r>
            <a:endParaRPr lang="en-US" altLang="ja-JP" sz="3600" dirty="0">
              <a:solidFill>
                <a:prstClr val="black"/>
              </a:solidFill>
            </a:endParaRPr>
          </a:p>
          <a:p>
            <a:r>
              <a:rPr lang="ja-JP" altLang="en-US" sz="3600" dirty="0">
                <a:solidFill>
                  <a:prstClr val="black"/>
                </a:solidFill>
              </a:rPr>
              <a:t>ところ</a:t>
            </a:r>
            <a:endParaRPr lang="en-US" altLang="ja-JP" sz="3600" dirty="0">
              <a:solidFill>
                <a:prstClr val="black"/>
              </a:solidFill>
            </a:endParaRPr>
          </a:p>
          <a:p>
            <a:r>
              <a:rPr lang="ja-JP" altLang="en-US" sz="3200" dirty="0">
                <a:solidFill>
                  <a:prstClr val="black"/>
                </a:solidFill>
              </a:rPr>
              <a:t>       　　</a:t>
            </a:r>
            <a:r>
              <a:rPr lang="ja-JP" altLang="en-US" sz="4000" dirty="0">
                <a:solidFill>
                  <a:prstClr val="black"/>
                </a:solidFill>
              </a:rPr>
              <a:t>△△</a:t>
            </a:r>
            <a:r>
              <a:rPr lang="ja-JP" altLang="en-US" sz="3200" dirty="0">
                <a:solidFill>
                  <a:prstClr val="black"/>
                </a:solidFill>
              </a:rPr>
              <a:t>　</a:t>
            </a:r>
            <a:r>
              <a:rPr lang="ja-JP" altLang="en-US" sz="3600" dirty="0">
                <a:solidFill>
                  <a:prstClr val="black"/>
                </a:solidFill>
              </a:rPr>
              <a:t>より</a:t>
            </a:r>
          </a:p>
        </p:txBody>
      </p:sp>
      <p:sp>
        <p:nvSpPr>
          <p:cNvPr id="12" name="テキスト ボックス 11">
            <a:extLst>
              <a:ext uri="{FF2B5EF4-FFF2-40B4-BE49-F238E27FC236}">
                <a16:creationId xmlns:a16="http://schemas.microsoft.com/office/drawing/2014/main" id="{63B46CDD-9ED7-4B90-97F5-44A6870AB5F3}"/>
              </a:ext>
            </a:extLst>
          </p:cNvPr>
          <p:cNvSpPr txBox="1"/>
          <p:nvPr/>
        </p:nvSpPr>
        <p:spPr>
          <a:xfrm>
            <a:off x="540703" y="1118408"/>
            <a:ext cx="1555679" cy="646331"/>
          </a:xfrm>
          <a:prstGeom prst="rect">
            <a:avLst/>
          </a:prstGeom>
          <a:solidFill>
            <a:schemeClr val="bg1"/>
          </a:solidFill>
          <a:ln w="28575">
            <a:solidFill>
              <a:schemeClr val="tx1"/>
            </a:solidFill>
          </a:ln>
        </p:spPr>
        <p:txBody>
          <a:bodyPr wrap="square" rtlCol="0">
            <a:spAutoFit/>
          </a:bodyPr>
          <a:lstStyle/>
          <a:p>
            <a:r>
              <a:rPr kumimoji="1" lang="ja-JP" altLang="en-US" sz="3600" dirty="0"/>
              <a:t>活動</a:t>
            </a:r>
            <a:r>
              <a:rPr lang="ja-JP" altLang="en-US" sz="3600" dirty="0"/>
              <a:t>②</a:t>
            </a:r>
            <a:endParaRPr kumimoji="1" lang="ja-JP" altLang="en-US" sz="3600" dirty="0"/>
          </a:p>
        </p:txBody>
      </p:sp>
    </p:spTree>
    <p:extLst>
      <p:ext uri="{BB962C8B-B14F-4D97-AF65-F5344CB8AC3E}">
        <p14:creationId xmlns:p14="http://schemas.microsoft.com/office/powerpoint/2010/main" val="3414248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カーブ矢印 1"/>
          <p:cNvSpPr/>
          <p:nvPr/>
        </p:nvSpPr>
        <p:spPr>
          <a:xfrm>
            <a:off x="5024374" y="3198617"/>
            <a:ext cx="2904569" cy="1305016"/>
          </a:xfrm>
          <a:prstGeom prst="curvedDownArrow">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solidFill>
                <a:prstClr val="black"/>
              </a:solidFill>
            </a:endParaRPr>
          </a:p>
        </p:txBody>
      </p:sp>
      <p:sp>
        <p:nvSpPr>
          <p:cNvPr id="3" name="テキスト ボックス 2"/>
          <p:cNvSpPr txBox="1"/>
          <p:nvPr/>
        </p:nvSpPr>
        <p:spPr>
          <a:xfrm>
            <a:off x="5331434" y="4378180"/>
            <a:ext cx="2202110" cy="523220"/>
          </a:xfrm>
          <a:prstGeom prst="rect">
            <a:avLst/>
          </a:prstGeom>
          <a:noFill/>
        </p:spPr>
        <p:txBody>
          <a:bodyPr wrap="square" rtlCol="0">
            <a:spAutoFit/>
          </a:bodyPr>
          <a:lstStyle/>
          <a:p>
            <a:r>
              <a:rPr lang="ja-JP" altLang="en-US" sz="2800" b="1" dirty="0">
                <a:solidFill>
                  <a:prstClr val="black"/>
                </a:solidFill>
              </a:rPr>
              <a:t>時計　まわり</a:t>
            </a:r>
          </a:p>
        </p:txBody>
      </p:sp>
      <p:sp>
        <p:nvSpPr>
          <p:cNvPr id="8" name="テキスト ボックス 7"/>
          <p:cNvSpPr txBox="1"/>
          <p:nvPr/>
        </p:nvSpPr>
        <p:spPr>
          <a:xfrm>
            <a:off x="701842" y="85189"/>
            <a:ext cx="1463040" cy="584775"/>
          </a:xfrm>
          <a:prstGeom prst="rect">
            <a:avLst/>
          </a:prstGeom>
          <a:noFill/>
        </p:spPr>
        <p:txBody>
          <a:bodyPr wrap="square" rtlCol="0">
            <a:spAutoFit/>
          </a:bodyPr>
          <a:lstStyle/>
          <a:p>
            <a:r>
              <a:rPr lang="ja-JP" altLang="en-US" sz="3200" b="1" dirty="0">
                <a:solidFill>
                  <a:prstClr val="black"/>
                </a:solidFill>
              </a:rPr>
              <a:t>３人組</a:t>
            </a:r>
          </a:p>
        </p:txBody>
      </p:sp>
      <p:sp>
        <p:nvSpPr>
          <p:cNvPr id="67" name="テキスト ボックス 66"/>
          <p:cNvSpPr txBox="1"/>
          <p:nvPr/>
        </p:nvSpPr>
        <p:spPr>
          <a:xfrm>
            <a:off x="7106561" y="240250"/>
            <a:ext cx="1463040" cy="584775"/>
          </a:xfrm>
          <a:prstGeom prst="rect">
            <a:avLst/>
          </a:prstGeom>
          <a:noFill/>
        </p:spPr>
        <p:txBody>
          <a:bodyPr wrap="square" rtlCol="0">
            <a:spAutoFit/>
          </a:bodyPr>
          <a:lstStyle/>
          <a:p>
            <a:r>
              <a:rPr lang="ja-JP" altLang="en-US" sz="3200" b="1" dirty="0">
                <a:solidFill>
                  <a:prstClr val="black"/>
                </a:solidFill>
              </a:rPr>
              <a:t>４人組</a:t>
            </a:r>
          </a:p>
        </p:txBody>
      </p:sp>
      <p:grpSp>
        <p:nvGrpSpPr>
          <p:cNvPr id="7" name="グループ化 6"/>
          <p:cNvGrpSpPr/>
          <p:nvPr/>
        </p:nvGrpSpPr>
        <p:grpSpPr>
          <a:xfrm>
            <a:off x="2007906" y="52633"/>
            <a:ext cx="2430148" cy="1445126"/>
            <a:chOff x="2015243" y="90615"/>
            <a:chExt cx="2430148" cy="1445126"/>
          </a:xfrm>
        </p:grpSpPr>
        <p:grpSp>
          <p:nvGrpSpPr>
            <p:cNvPr id="12" name="グループ化 11"/>
            <p:cNvGrpSpPr/>
            <p:nvPr/>
          </p:nvGrpSpPr>
          <p:grpSpPr>
            <a:xfrm>
              <a:off x="2032000" y="90615"/>
              <a:ext cx="2413391" cy="649890"/>
              <a:chOff x="1659988" y="148673"/>
              <a:chExt cx="2785403" cy="824470"/>
            </a:xfrm>
            <a:solidFill>
              <a:srgbClr val="FF0000"/>
            </a:solidFill>
          </p:grpSpPr>
          <p:sp>
            <p:nvSpPr>
              <p:cNvPr id="4" name="正方形/長方形 3"/>
              <p:cNvSpPr/>
              <p:nvPr/>
            </p:nvSpPr>
            <p:spPr>
              <a:xfrm>
                <a:off x="1659988" y="148673"/>
                <a:ext cx="1364894" cy="824469"/>
              </a:xfrm>
              <a:prstGeom prst="rect">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A</a:t>
                </a:r>
                <a:endParaRPr lang="ja-JP" altLang="en-US" sz="3600" dirty="0">
                  <a:solidFill>
                    <a:prstClr val="black"/>
                  </a:solidFill>
                </a:endParaRPr>
              </a:p>
            </p:txBody>
          </p:sp>
          <p:sp>
            <p:nvSpPr>
              <p:cNvPr id="31" name="正方形/長方形 30"/>
              <p:cNvSpPr/>
              <p:nvPr/>
            </p:nvSpPr>
            <p:spPr>
              <a:xfrm>
                <a:off x="3024882" y="148674"/>
                <a:ext cx="1420509" cy="824469"/>
              </a:xfrm>
              <a:prstGeom prst="rect">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A</a:t>
                </a:r>
                <a:endParaRPr lang="ja-JP" altLang="en-US" sz="3600" dirty="0">
                  <a:solidFill>
                    <a:prstClr val="black"/>
                  </a:solidFill>
                </a:endParaRPr>
              </a:p>
            </p:txBody>
          </p:sp>
        </p:grpSp>
        <p:grpSp>
          <p:nvGrpSpPr>
            <p:cNvPr id="80" name="グループ化 79"/>
            <p:cNvGrpSpPr/>
            <p:nvPr/>
          </p:nvGrpSpPr>
          <p:grpSpPr>
            <a:xfrm>
              <a:off x="2015243" y="885851"/>
              <a:ext cx="2413391" cy="649890"/>
              <a:chOff x="1659988" y="148673"/>
              <a:chExt cx="2785403" cy="824470"/>
            </a:xfrm>
          </p:grpSpPr>
          <p:sp>
            <p:nvSpPr>
              <p:cNvPr id="81" name="正方形/長方形 80"/>
              <p:cNvSpPr/>
              <p:nvPr/>
            </p:nvSpPr>
            <p:spPr>
              <a:xfrm>
                <a:off x="1659988" y="148673"/>
                <a:ext cx="1364894" cy="824469"/>
              </a:xfrm>
              <a:prstGeom prst="rect">
                <a:avLst/>
              </a:prstGeom>
              <a:solidFill>
                <a:schemeClr val="accent5">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B</a:t>
                </a:r>
                <a:endParaRPr lang="ja-JP" altLang="en-US" sz="3600" dirty="0">
                  <a:solidFill>
                    <a:prstClr val="black"/>
                  </a:solidFill>
                </a:endParaRPr>
              </a:p>
            </p:txBody>
          </p:sp>
          <p:sp>
            <p:nvSpPr>
              <p:cNvPr id="82" name="正方形/長方形 81"/>
              <p:cNvSpPr/>
              <p:nvPr/>
            </p:nvSpPr>
            <p:spPr>
              <a:xfrm>
                <a:off x="3024882" y="148674"/>
                <a:ext cx="1420509" cy="824469"/>
              </a:xfrm>
              <a:prstGeom prst="rect">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A</a:t>
                </a:r>
                <a:endParaRPr lang="ja-JP" altLang="en-US" sz="3600" dirty="0">
                  <a:solidFill>
                    <a:prstClr val="black"/>
                  </a:solidFill>
                </a:endParaRPr>
              </a:p>
            </p:txBody>
          </p:sp>
        </p:grpSp>
      </p:grpSp>
      <p:sp>
        <p:nvSpPr>
          <p:cNvPr id="89" name="下矢印 88"/>
          <p:cNvSpPr/>
          <p:nvPr/>
        </p:nvSpPr>
        <p:spPr>
          <a:xfrm>
            <a:off x="9341111" y="1889674"/>
            <a:ext cx="755156" cy="1090544"/>
          </a:xfrm>
          <a:prstGeom prst="downArrow">
            <a:avLst/>
          </a:prstGeom>
          <a:solidFill>
            <a:schemeClr val="bg1">
              <a:lumMod val="65000"/>
            </a:schemeClr>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dirty="0">
              <a:solidFill>
                <a:prstClr val="white"/>
              </a:solidFill>
            </a:endParaRPr>
          </a:p>
        </p:txBody>
      </p:sp>
      <p:sp>
        <p:nvSpPr>
          <p:cNvPr id="90" name="下矢印 89"/>
          <p:cNvSpPr/>
          <p:nvPr/>
        </p:nvSpPr>
        <p:spPr>
          <a:xfrm>
            <a:off x="2837024" y="2409652"/>
            <a:ext cx="755156" cy="398463"/>
          </a:xfrm>
          <a:prstGeom prst="downArrow">
            <a:avLst/>
          </a:prstGeom>
          <a:solidFill>
            <a:schemeClr val="bg2">
              <a:lumMod val="75000"/>
            </a:schemeClr>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dirty="0">
              <a:solidFill>
                <a:prstClr val="white"/>
              </a:solidFill>
            </a:endParaRPr>
          </a:p>
        </p:txBody>
      </p:sp>
      <p:sp>
        <p:nvSpPr>
          <p:cNvPr id="99" name="下カーブ矢印 98"/>
          <p:cNvSpPr/>
          <p:nvPr/>
        </p:nvSpPr>
        <p:spPr>
          <a:xfrm rot="10800000">
            <a:off x="4890829" y="4690649"/>
            <a:ext cx="2904569" cy="1305016"/>
          </a:xfrm>
          <a:prstGeom prst="curvedDownArrow">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solidFill>
                <a:prstClr val="black"/>
              </a:solidFill>
            </a:endParaRPr>
          </a:p>
        </p:txBody>
      </p:sp>
      <p:grpSp>
        <p:nvGrpSpPr>
          <p:cNvPr id="32" name="グループ化 31"/>
          <p:cNvGrpSpPr/>
          <p:nvPr/>
        </p:nvGrpSpPr>
        <p:grpSpPr>
          <a:xfrm>
            <a:off x="2007906" y="1646467"/>
            <a:ext cx="2420728" cy="652459"/>
            <a:chOff x="1424822" y="1113061"/>
            <a:chExt cx="2776644" cy="824469"/>
          </a:xfrm>
          <a:solidFill>
            <a:schemeClr val="accent5">
              <a:lumMod val="40000"/>
              <a:lumOff val="60000"/>
            </a:schemeClr>
          </a:solidFill>
        </p:grpSpPr>
        <p:sp>
          <p:nvSpPr>
            <p:cNvPr id="33" name="正方形/長方形 32"/>
            <p:cNvSpPr/>
            <p:nvPr/>
          </p:nvSpPr>
          <p:spPr>
            <a:xfrm>
              <a:off x="1424822" y="1113061"/>
              <a:ext cx="1364894" cy="824469"/>
            </a:xfrm>
            <a:prstGeom prst="rect">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B</a:t>
              </a:r>
              <a:endParaRPr lang="ja-JP" altLang="en-US" sz="3600" dirty="0">
                <a:solidFill>
                  <a:prstClr val="black"/>
                </a:solidFill>
              </a:endParaRPr>
            </a:p>
          </p:txBody>
        </p:sp>
        <p:sp>
          <p:nvSpPr>
            <p:cNvPr id="34" name="正方形/長方形 33"/>
            <p:cNvSpPr/>
            <p:nvPr/>
          </p:nvSpPr>
          <p:spPr>
            <a:xfrm>
              <a:off x="2780957" y="1113061"/>
              <a:ext cx="1420509" cy="824469"/>
            </a:xfrm>
            <a:prstGeom prst="rect">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B</a:t>
              </a:r>
              <a:endParaRPr lang="ja-JP" altLang="en-US" sz="3600" dirty="0">
                <a:solidFill>
                  <a:prstClr val="black"/>
                </a:solidFill>
              </a:endParaRPr>
            </a:p>
          </p:txBody>
        </p:sp>
      </p:grpSp>
      <p:grpSp>
        <p:nvGrpSpPr>
          <p:cNvPr id="6" name="グループ化 5"/>
          <p:cNvGrpSpPr/>
          <p:nvPr/>
        </p:nvGrpSpPr>
        <p:grpSpPr>
          <a:xfrm>
            <a:off x="2554074" y="2858158"/>
            <a:ext cx="1298491" cy="1832491"/>
            <a:chOff x="2554074" y="2858158"/>
            <a:chExt cx="1298491" cy="1832491"/>
          </a:xfrm>
          <a:solidFill>
            <a:srgbClr val="FF0000"/>
          </a:solidFill>
        </p:grpSpPr>
        <p:grpSp>
          <p:nvGrpSpPr>
            <p:cNvPr id="5" name="グループ化 4"/>
            <p:cNvGrpSpPr/>
            <p:nvPr/>
          </p:nvGrpSpPr>
          <p:grpSpPr>
            <a:xfrm>
              <a:off x="2554074" y="2858158"/>
              <a:ext cx="1298491" cy="1182602"/>
              <a:chOff x="2554074" y="2858158"/>
              <a:chExt cx="1298491" cy="1182602"/>
            </a:xfrm>
            <a:grpFill/>
          </p:grpSpPr>
          <p:sp>
            <p:nvSpPr>
              <p:cNvPr id="36" name="正方形/長方形 35"/>
              <p:cNvSpPr/>
              <p:nvPr/>
            </p:nvSpPr>
            <p:spPr>
              <a:xfrm rot="5400000">
                <a:off x="2287718" y="3124514"/>
                <a:ext cx="1182602" cy="649889"/>
              </a:xfrm>
              <a:prstGeom prst="rect">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A</a:t>
                </a:r>
                <a:endParaRPr lang="ja-JP" altLang="en-US" sz="3600" dirty="0">
                  <a:solidFill>
                    <a:prstClr val="black"/>
                  </a:solidFill>
                </a:endParaRPr>
              </a:p>
            </p:txBody>
          </p:sp>
          <p:sp>
            <p:nvSpPr>
              <p:cNvPr id="37" name="正方形/長方形 36"/>
              <p:cNvSpPr/>
              <p:nvPr/>
            </p:nvSpPr>
            <p:spPr>
              <a:xfrm rot="16200000">
                <a:off x="2936320" y="3124514"/>
                <a:ext cx="1182602" cy="649889"/>
              </a:xfrm>
              <a:prstGeom prst="rect">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A</a:t>
                </a:r>
                <a:endParaRPr lang="ja-JP" altLang="en-US" sz="3600" dirty="0">
                  <a:solidFill>
                    <a:prstClr val="black"/>
                  </a:solidFill>
                </a:endParaRPr>
              </a:p>
            </p:txBody>
          </p:sp>
        </p:grpSp>
        <p:sp>
          <p:nvSpPr>
            <p:cNvPr id="38" name="正方形/長方形 37"/>
            <p:cNvSpPr/>
            <p:nvPr/>
          </p:nvSpPr>
          <p:spPr>
            <a:xfrm>
              <a:off x="2613577" y="4040760"/>
              <a:ext cx="1182602" cy="649889"/>
            </a:xfrm>
            <a:prstGeom prst="rect">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A</a:t>
              </a:r>
              <a:endParaRPr lang="ja-JP" altLang="en-US" sz="3600" dirty="0">
                <a:solidFill>
                  <a:prstClr val="black"/>
                </a:solidFill>
              </a:endParaRPr>
            </a:p>
          </p:txBody>
        </p:sp>
      </p:grpSp>
      <p:grpSp>
        <p:nvGrpSpPr>
          <p:cNvPr id="41" name="グループ化 40"/>
          <p:cNvGrpSpPr/>
          <p:nvPr/>
        </p:nvGrpSpPr>
        <p:grpSpPr>
          <a:xfrm>
            <a:off x="2565356" y="4839358"/>
            <a:ext cx="1298491" cy="1832491"/>
            <a:chOff x="2554074" y="2858158"/>
            <a:chExt cx="1298491" cy="1832491"/>
          </a:xfrm>
          <a:solidFill>
            <a:schemeClr val="accent5">
              <a:lumMod val="40000"/>
              <a:lumOff val="60000"/>
            </a:schemeClr>
          </a:solidFill>
        </p:grpSpPr>
        <p:grpSp>
          <p:nvGrpSpPr>
            <p:cNvPr id="42" name="グループ化 41"/>
            <p:cNvGrpSpPr/>
            <p:nvPr/>
          </p:nvGrpSpPr>
          <p:grpSpPr>
            <a:xfrm>
              <a:off x="2554074" y="2858158"/>
              <a:ext cx="1298491" cy="1182602"/>
              <a:chOff x="2554074" y="2858158"/>
              <a:chExt cx="1298491" cy="1182602"/>
            </a:xfrm>
            <a:grpFill/>
          </p:grpSpPr>
          <p:sp>
            <p:nvSpPr>
              <p:cNvPr id="44" name="正方形/長方形 43"/>
              <p:cNvSpPr/>
              <p:nvPr/>
            </p:nvSpPr>
            <p:spPr>
              <a:xfrm rot="5400000">
                <a:off x="2287718" y="3124514"/>
                <a:ext cx="1182602" cy="649889"/>
              </a:xfrm>
              <a:prstGeom prst="rect">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B</a:t>
                </a:r>
                <a:endParaRPr lang="ja-JP" altLang="en-US" sz="3600" dirty="0">
                  <a:solidFill>
                    <a:prstClr val="black"/>
                  </a:solidFill>
                </a:endParaRPr>
              </a:p>
            </p:txBody>
          </p:sp>
          <p:sp>
            <p:nvSpPr>
              <p:cNvPr id="45" name="正方形/長方形 44"/>
              <p:cNvSpPr/>
              <p:nvPr/>
            </p:nvSpPr>
            <p:spPr>
              <a:xfrm rot="16200000">
                <a:off x="2936320" y="3124514"/>
                <a:ext cx="1182602" cy="649889"/>
              </a:xfrm>
              <a:prstGeom prst="rect">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B</a:t>
                </a:r>
                <a:endParaRPr lang="ja-JP" altLang="en-US" sz="3600" dirty="0">
                  <a:solidFill>
                    <a:prstClr val="black"/>
                  </a:solidFill>
                </a:endParaRPr>
              </a:p>
            </p:txBody>
          </p:sp>
        </p:grpSp>
        <p:sp>
          <p:nvSpPr>
            <p:cNvPr id="43" name="正方形/長方形 42"/>
            <p:cNvSpPr/>
            <p:nvPr/>
          </p:nvSpPr>
          <p:spPr>
            <a:xfrm>
              <a:off x="2613577" y="4040760"/>
              <a:ext cx="1182602" cy="649889"/>
            </a:xfrm>
            <a:prstGeom prst="rect">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B</a:t>
              </a:r>
              <a:endParaRPr lang="ja-JP" altLang="en-US" sz="3600" dirty="0">
                <a:solidFill>
                  <a:prstClr val="black"/>
                </a:solidFill>
              </a:endParaRPr>
            </a:p>
          </p:txBody>
        </p:sp>
      </p:grpSp>
      <p:grpSp>
        <p:nvGrpSpPr>
          <p:cNvPr id="48" name="グループ化 47"/>
          <p:cNvGrpSpPr/>
          <p:nvPr/>
        </p:nvGrpSpPr>
        <p:grpSpPr>
          <a:xfrm>
            <a:off x="8536087" y="207694"/>
            <a:ext cx="2430148" cy="1445126"/>
            <a:chOff x="2015243" y="90615"/>
            <a:chExt cx="2430148" cy="1445126"/>
          </a:xfrm>
          <a:solidFill>
            <a:srgbClr val="FFFF00"/>
          </a:solidFill>
        </p:grpSpPr>
        <p:grpSp>
          <p:nvGrpSpPr>
            <p:cNvPr id="49" name="グループ化 48"/>
            <p:cNvGrpSpPr/>
            <p:nvPr/>
          </p:nvGrpSpPr>
          <p:grpSpPr>
            <a:xfrm>
              <a:off x="2032000" y="90615"/>
              <a:ext cx="2413391" cy="649890"/>
              <a:chOff x="1659988" y="148673"/>
              <a:chExt cx="2785403" cy="824470"/>
            </a:xfrm>
            <a:grpFill/>
          </p:grpSpPr>
          <p:sp>
            <p:nvSpPr>
              <p:cNvPr id="53" name="正方形/長方形 52"/>
              <p:cNvSpPr/>
              <p:nvPr/>
            </p:nvSpPr>
            <p:spPr>
              <a:xfrm>
                <a:off x="1659988" y="148673"/>
                <a:ext cx="1364894" cy="824469"/>
              </a:xfrm>
              <a:prstGeom prst="rect">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C</a:t>
                </a:r>
                <a:endParaRPr lang="ja-JP" altLang="en-US" sz="3600" dirty="0">
                  <a:solidFill>
                    <a:prstClr val="black"/>
                  </a:solidFill>
                </a:endParaRPr>
              </a:p>
            </p:txBody>
          </p:sp>
          <p:sp>
            <p:nvSpPr>
              <p:cNvPr id="54" name="正方形/長方形 53"/>
              <p:cNvSpPr/>
              <p:nvPr/>
            </p:nvSpPr>
            <p:spPr>
              <a:xfrm>
                <a:off x="3024882" y="148674"/>
                <a:ext cx="1420509" cy="824469"/>
              </a:xfrm>
              <a:prstGeom prst="rect">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C</a:t>
                </a:r>
                <a:endParaRPr lang="ja-JP" altLang="en-US" sz="3600" dirty="0">
                  <a:solidFill>
                    <a:prstClr val="black"/>
                  </a:solidFill>
                </a:endParaRPr>
              </a:p>
            </p:txBody>
          </p:sp>
        </p:grpSp>
        <p:grpSp>
          <p:nvGrpSpPr>
            <p:cNvPr id="50" name="グループ化 49"/>
            <p:cNvGrpSpPr/>
            <p:nvPr/>
          </p:nvGrpSpPr>
          <p:grpSpPr>
            <a:xfrm>
              <a:off x="2015243" y="885851"/>
              <a:ext cx="2413391" cy="649890"/>
              <a:chOff x="1659988" y="148673"/>
              <a:chExt cx="2785403" cy="824470"/>
            </a:xfrm>
            <a:grpFill/>
          </p:grpSpPr>
          <p:sp>
            <p:nvSpPr>
              <p:cNvPr id="51" name="正方形/長方形 50"/>
              <p:cNvSpPr/>
              <p:nvPr/>
            </p:nvSpPr>
            <p:spPr>
              <a:xfrm>
                <a:off x="1659988" y="148673"/>
                <a:ext cx="1364894" cy="824469"/>
              </a:xfrm>
              <a:prstGeom prst="rect">
                <a:avLst/>
              </a:prstGeom>
              <a:grp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C</a:t>
                </a:r>
                <a:endParaRPr lang="ja-JP" altLang="en-US" sz="3600" dirty="0">
                  <a:solidFill>
                    <a:prstClr val="black"/>
                  </a:solidFill>
                </a:endParaRPr>
              </a:p>
            </p:txBody>
          </p:sp>
          <p:sp>
            <p:nvSpPr>
              <p:cNvPr id="52" name="正方形/長方形 51"/>
              <p:cNvSpPr/>
              <p:nvPr/>
            </p:nvSpPr>
            <p:spPr>
              <a:xfrm>
                <a:off x="3024882" y="148674"/>
                <a:ext cx="1420509" cy="824469"/>
              </a:xfrm>
              <a:prstGeom prst="rect">
                <a:avLst/>
              </a:prstGeom>
              <a:grp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C</a:t>
                </a:r>
                <a:endParaRPr lang="ja-JP" altLang="en-US" sz="3600" dirty="0">
                  <a:solidFill>
                    <a:prstClr val="black"/>
                  </a:solidFill>
                </a:endParaRPr>
              </a:p>
            </p:txBody>
          </p:sp>
        </p:grpSp>
      </p:grpSp>
      <p:sp>
        <p:nvSpPr>
          <p:cNvPr id="55" name="正方形/長方形 54"/>
          <p:cNvSpPr/>
          <p:nvPr/>
        </p:nvSpPr>
        <p:spPr>
          <a:xfrm rot="5400000">
            <a:off x="8802443" y="3368515"/>
            <a:ext cx="1182602" cy="649889"/>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C</a:t>
            </a:r>
            <a:endParaRPr lang="ja-JP" altLang="en-US" sz="3600" dirty="0">
              <a:solidFill>
                <a:prstClr val="black"/>
              </a:solidFill>
            </a:endParaRPr>
          </a:p>
        </p:txBody>
      </p:sp>
      <p:sp>
        <p:nvSpPr>
          <p:cNvPr id="56" name="正方形/長方形 55"/>
          <p:cNvSpPr/>
          <p:nvPr/>
        </p:nvSpPr>
        <p:spPr>
          <a:xfrm rot="16200000">
            <a:off x="9469091" y="4551116"/>
            <a:ext cx="1182602" cy="649889"/>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C</a:t>
            </a:r>
            <a:endParaRPr lang="ja-JP" altLang="en-US" sz="3600" dirty="0">
              <a:solidFill>
                <a:prstClr val="black"/>
              </a:solidFill>
            </a:endParaRPr>
          </a:p>
        </p:txBody>
      </p:sp>
      <p:sp>
        <p:nvSpPr>
          <p:cNvPr id="57" name="正方形/長方形 56"/>
          <p:cNvSpPr/>
          <p:nvPr/>
        </p:nvSpPr>
        <p:spPr>
          <a:xfrm rot="16200000">
            <a:off x="9469090" y="3368514"/>
            <a:ext cx="1182602" cy="649889"/>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C</a:t>
            </a:r>
            <a:endParaRPr lang="ja-JP" altLang="en-US" sz="3600" dirty="0">
              <a:solidFill>
                <a:prstClr val="black"/>
              </a:solidFill>
            </a:endParaRPr>
          </a:p>
        </p:txBody>
      </p:sp>
      <p:sp>
        <p:nvSpPr>
          <p:cNvPr id="58" name="正方形/長方形 57"/>
          <p:cNvSpPr/>
          <p:nvPr/>
        </p:nvSpPr>
        <p:spPr>
          <a:xfrm rot="5400000">
            <a:off x="8802443" y="4551118"/>
            <a:ext cx="1182602" cy="649889"/>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prstClr val="black"/>
                </a:solidFill>
              </a:rPr>
              <a:t>C</a:t>
            </a:r>
            <a:endParaRPr lang="ja-JP" altLang="en-US" sz="3600" dirty="0">
              <a:solidFill>
                <a:prstClr val="black"/>
              </a:solidFill>
            </a:endParaRPr>
          </a:p>
        </p:txBody>
      </p:sp>
    </p:spTree>
    <p:extLst>
      <p:ext uri="{BB962C8B-B14F-4D97-AF65-F5344CB8AC3E}">
        <p14:creationId xmlns:p14="http://schemas.microsoft.com/office/powerpoint/2010/main" val="391672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810000" y="3228945"/>
            <a:ext cx="4572000" cy="400110"/>
          </a:xfrm>
          <a:prstGeom prst="rect">
            <a:avLst/>
          </a:prstGeom>
        </p:spPr>
        <p:txBody>
          <a:bodyPr>
            <a:spAutoFit/>
          </a:bodyPr>
          <a:lstStyle/>
          <a:p>
            <a:pPr algn="just"/>
            <a:endParaRPr lang="ja-JP" altLang="en-US" sz="1000" kern="100" dirty="0">
              <a:ea typeface="ＭＳ 明朝" panose="02020609040205080304" pitchFamily="17" charset="-128"/>
            </a:endParaRPr>
          </a:p>
          <a:p>
            <a:endParaRPr lang="ja-JP" altLang="en-US" sz="1000" kern="100" dirty="0">
              <a:ea typeface="ＭＳ 明朝" panose="02020609040205080304" pitchFamily="17" charset="-128"/>
            </a:endParaRPr>
          </a:p>
        </p:txBody>
      </p:sp>
      <p:pic>
        <p:nvPicPr>
          <p:cNvPr id="13" name="図 12" descr="C:\Users\PC USER\Desktop\1510-500x375.jpg"/>
          <p:cNvPicPr/>
          <p:nvPr/>
        </p:nvPicPr>
        <p:blipFill>
          <a:blip r:embed="rId3">
            <a:extLst>
              <a:ext uri="{28A0092B-C50C-407E-A947-70E740481C1C}">
                <a14:useLocalDpi xmlns:a14="http://schemas.microsoft.com/office/drawing/2010/main" val="0"/>
              </a:ext>
            </a:extLst>
          </a:blip>
          <a:srcRect/>
          <a:stretch>
            <a:fillRect/>
          </a:stretch>
        </p:blipFill>
        <p:spPr bwMode="auto">
          <a:xfrm>
            <a:off x="1189534" y="2645372"/>
            <a:ext cx="4586010" cy="3004213"/>
          </a:xfrm>
          <a:prstGeom prst="rect">
            <a:avLst/>
          </a:prstGeom>
          <a:noFill/>
          <a:ln>
            <a:noFill/>
          </a:ln>
        </p:spPr>
      </p:pic>
      <p:pic>
        <p:nvPicPr>
          <p:cNvPr id="14" name="図 13" descr="C:\Users\PC USER\Desktop\1510-500x375.jpg"/>
          <p:cNvPicPr/>
          <p:nvPr/>
        </p:nvPicPr>
        <p:blipFill>
          <a:blip r:embed="rId3">
            <a:extLst>
              <a:ext uri="{28A0092B-C50C-407E-A947-70E740481C1C}">
                <a14:useLocalDpi xmlns:a14="http://schemas.microsoft.com/office/drawing/2010/main" val="0"/>
              </a:ext>
            </a:extLst>
          </a:blip>
          <a:srcRect/>
          <a:stretch>
            <a:fillRect/>
          </a:stretch>
        </p:blipFill>
        <p:spPr bwMode="auto">
          <a:xfrm>
            <a:off x="5974562" y="2645372"/>
            <a:ext cx="4806853" cy="3004213"/>
          </a:xfrm>
          <a:prstGeom prst="rect">
            <a:avLst/>
          </a:prstGeom>
          <a:noFill/>
          <a:ln>
            <a:noFill/>
          </a:ln>
        </p:spPr>
      </p:pic>
      <p:pic>
        <p:nvPicPr>
          <p:cNvPr id="19" name="図 18"/>
          <p:cNvPicPr>
            <a:picLocks noChangeAspect="1"/>
          </p:cNvPicPr>
          <p:nvPr/>
        </p:nvPicPr>
        <p:blipFill>
          <a:blip r:embed="rId4"/>
          <a:stretch>
            <a:fillRect/>
          </a:stretch>
        </p:blipFill>
        <p:spPr>
          <a:xfrm>
            <a:off x="131729" y="2508939"/>
            <a:ext cx="2058698" cy="1995547"/>
          </a:xfrm>
          <a:prstGeom prst="rect">
            <a:avLst/>
          </a:prstGeom>
        </p:spPr>
      </p:pic>
      <p:pic>
        <p:nvPicPr>
          <p:cNvPr id="18" name="図 17"/>
          <p:cNvPicPr>
            <a:picLocks noChangeAspect="1"/>
          </p:cNvPicPr>
          <p:nvPr/>
        </p:nvPicPr>
        <p:blipFill>
          <a:blip r:embed="rId5"/>
          <a:stretch>
            <a:fillRect/>
          </a:stretch>
        </p:blipFill>
        <p:spPr>
          <a:xfrm rot="2686915">
            <a:off x="10132090" y="4708039"/>
            <a:ext cx="1940853" cy="1883090"/>
          </a:xfrm>
          <a:prstGeom prst="rect">
            <a:avLst/>
          </a:prstGeom>
        </p:spPr>
      </p:pic>
      <p:sp>
        <p:nvSpPr>
          <p:cNvPr id="16" name="テキスト ボックス 15"/>
          <p:cNvSpPr txBox="1"/>
          <p:nvPr/>
        </p:nvSpPr>
        <p:spPr>
          <a:xfrm>
            <a:off x="340242" y="1077973"/>
            <a:ext cx="11674549" cy="1200329"/>
          </a:xfrm>
          <a:prstGeom prst="rect">
            <a:avLst/>
          </a:prstGeom>
          <a:noFill/>
        </p:spPr>
        <p:txBody>
          <a:bodyPr wrap="square" rtlCol="0">
            <a:spAutoFit/>
          </a:bodyPr>
          <a:lstStyle/>
          <a:p>
            <a:pPr indent="133350" eaLnBrk="0" fontAlgn="base" hangingPunct="0">
              <a:spcBef>
                <a:spcPct val="0"/>
              </a:spcBef>
              <a:spcAft>
                <a:spcPct val="0"/>
              </a:spcAft>
            </a:pPr>
            <a:r>
              <a:rPr kumimoji="0" lang="ja-JP" altLang="en-US" sz="3600" dirty="0">
                <a:solidFill>
                  <a:prstClr val="black"/>
                </a:solidFill>
                <a:latin typeface="+mn-ea"/>
                <a:cs typeface="Times New Roman" panose="02020603050405020304" pitchFamily="18" charset="0"/>
              </a:rPr>
              <a:t>　　　　 　</a:t>
            </a:r>
            <a:r>
              <a:rPr kumimoji="0" lang="ja-JP" altLang="ja-JP" sz="3600" dirty="0">
                <a:solidFill>
                  <a:prstClr val="black"/>
                </a:solidFill>
                <a:latin typeface="+mn-ea"/>
                <a:cs typeface="Times New Roman" panose="02020603050405020304" pitchFamily="18" charset="0"/>
              </a:rPr>
              <a:t>友達</a:t>
            </a:r>
            <a:r>
              <a:rPr kumimoji="0" lang="ja-JP" altLang="en-US" sz="3600" dirty="0">
                <a:solidFill>
                  <a:prstClr val="black"/>
                </a:solidFill>
                <a:latin typeface="+mn-ea"/>
                <a:cs typeface="Times New Roman" panose="02020603050405020304" pitchFamily="18" charset="0"/>
              </a:rPr>
              <a:t>の</a:t>
            </a:r>
            <a:r>
              <a:rPr kumimoji="0" lang="ja-JP" altLang="ja-JP" sz="3600" dirty="0">
                <a:solidFill>
                  <a:prstClr val="black"/>
                </a:solidFill>
                <a:latin typeface="+mn-ea"/>
                <a:cs typeface="Times New Roman" panose="02020603050405020304" pitchFamily="18" charset="0"/>
              </a:rPr>
              <a:t>「強み」を見つけましょう。　　　　　</a:t>
            </a:r>
            <a:endParaRPr kumimoji="0" lang="ja-JP" altLang="en-US" sz="3600" dirty="0">
              <a:solidFill>
                <a:prstClr val="black"/>
              </a:solidFill>
              <a:latin typeface="+mn-ea"/>
              <a:cs typeface="Times New Roman" panose="02020603050405020304" pitchFamily="18" charset="0"/>
            </a:endParaRPr>
          </a:p>
          <a:p>
            <a:pPr indent="133350" eaLnBrk="0" fontAlgn="base" hangingPunct="0">
              <a:spcBef>
                <a:spcPct val="0"/>
              </a:spcBef>
              <a:spcAft>
                <a:spcPct val="0"/>
              </a:spcAft>
            </a:pPr>
            <a:r>
              <a:rPr kumimoji="0" lang="ja-JP" altLang="en-US" sz="3600" dirty="0">
                <a:solidFill>
                  <a:prstClr val="black"/>
                </a:solidFill>
                <a:latin typeface="+mn-ea"/>
                <a:cs typeface="Times New Roman" panose="02020603050405020304" pitchFamily="18" charset="0"/>
              </a:rPr>
              <a:t>　　　　　 そして、見つけた「強み」を         　に書きま</a:t>
            </a:r>
            <a:r>
              <a:rPr kumimoji="0" lang="ja-JP" altLang="en-US" sz="3600" dirty="0">
                <a:solidFill>
                  <a:prstClr val="black"/>
                </a:solidFill>
                <a:latin typeface="+mj-ea"/>
                <a:ea typeface="+mj-ea"/>
                <a:cs typeface="Times New Roman" panose="02020603050405020304" pitchFamily="18" charset="0"/>
              </a:rPr>
              <a:t>しょう</a:t>
            </a:r>
            <a:r>
              <a:rPr kumimoji="0" lang="ja-JP" altLang="en-US" sz="3600" dirty="0">
                <a:solidFill>
                  <a:prstClr val="black"/>
                </a:solidFill>
                <a:latin typeface="+mn-ea"/>
                <a:cs typeface="Times New Roman" panose="02020603050405020304" pitchFamily="18" charset="0"/>
              </a:rPr>
              <a:t>。</a:t>
            </a:r>
            <a:r>
              <a:rPr kumimoji="0" lang="ja-JP" altLang="en-US" sz="36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en-US" sz="4800" dirty="0">
              <a:solidFill>
                <a:prstClr val="black"/>
              </a:solidFill>
              <a:latin typeface="Arial" panose="020B0604020202020204" pitchFamily="34" charset="0"/>
            </a:endParaRPr>
          </a:p>
        </p:txBody>
      </p:sp>
      <p:pic>
        <p:nvPicPr>
          <p:cNvPr id="2049" name="図 25" descr="1510-500x3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5789" y="1671611"/>
            <a:ext cx="1068350" cy="573953"/>
          </a:xfrm>
          <a:prstGeom prst="rect">
            <a:avLst/>
          </a:prstGeom>
          <a:noFill/>
          <a:extLst>
            <a:ext uri="{909E8E84-426E-40DD-AFC4-6F175D3DCCD1}">
              <a14:hiddenFill xmlns:a14="http://schemas.microsoft.com/office/drawing/2010/main">
                <a:solidFill>
                  <a:srgbClr val="FFFFFF"/>
                </a:solidFill>
              </a14:hiddenFill>
            </a:ext>
          </a:extLst>
        </p:spPr>
      </p:pic>
      <p:sp>
        <p:nvSpPr>
          <p:cNvPr id="20" name="タイトル 1"/>
          <p:cNvSpPr txBox="1">
            <a:spLocks/>
          </p:cNvSpPr>
          <p:nvPr/>
        </p:nvSpPr>
        <p:spPr>
          <a:xfrm>
            <a:off x="1" y="-9608"/>
            <a:ext cx="4386470" cy="72489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latin typeface="Calibri"/>
                <a:ea typeface="ＭＳ Ｐゴシック" panose="020B0600070205080204" pitchFamily="50" charset="-128"/>
              </a:rPr>
              <a:t>自分ウェビング</a:t>
            </a:r>
          </a:p>
        </p:txBody>
      </p:sp>
      <p:sp>
        <p:nvSpPr>
          <p:cNvPr id="15" name="Rectangle 2"/>
          <p:cNvSpPr>
            <a:spLocks noChangeArrowheads="1"/>
          </p:cNvSpPr>
          <p:nvPr/>
        </p:nvSpPr>
        <p:spPr bwMode="auto">
          <a:xfrm>
            <a:off x="1977114" y="2935356"/>
            <a:ext cx="318766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sz="4000" dirty="0">
                <a:solidFill>
                  <a:prstClr val="black"/>
                </a:solidFill>
              </a:rPr>
              <a:t>すすんで本を読んでいる</a:t>
            </a:r>
            <a:endParaRPr lang="en-US" altLang="ja-JP" sz="4000" dirty="0">
              <a:solidFill>
                <a:prstClr val="black"/>
              </a:solidFill>
            </a:endParaRPr>
          </a:p>
          <a:p>
            <a:r>
              <a:rPr lang="ja-JP" altLang="en-US" sz="4000" dirty="0">
                <a:solidFill>
                  <a:prstClr val="black"/>
                </a:solidFill>
              </a:rPr>
              <a:t>ところ</a:t>
            </a:r>
            <a:endParaRPr lang="en-US" altLang="ja-JP" sz="4000" dirty="0">
              <a:solidFill>
                <a:prstClr val="black"/>
              </a:solidFill>
            </a:endParaRPr>
          </a:p>
          <a:p>
            <a:r>
              <a:rPr lang="ja-JP" altLang="en-US" sz="4000" dirty="0">
                <a:solidFill>
                  <a:prstClr val="black"/>
                </a:solidFill>
              </a:rPr>
              <a:t>　　○○　</a:t>
            </a:r>
            <a:r>
              <a:rPr lang="ja-JP" altLang="en-US" sz="3600" dirty="0">
                <a:solidFill>
                  <a:prstClr val="black"/>
                </a:solidFill>
              </a:rPr>
              <a:t>より</a:t>
            </a:r>
          </a:p>
        </p:txBody>
      </p:sp>
      <p:sp>
        <p:nvSpPr>
          <p:cNvPr id="17" name="Rectangle 2"/>
          <p:cNvSpPr>
            <a:spLocks noChangeArrowheads="1"/>
          </p:cNvSpPr>
          <p:nvPr/>
        </p:nvSpPr>
        <p:spPr bwMode="auto">
          <a:xfrm>
            <a:off x="6406871" y="2960622"/>
            <a:ext cx="3942234"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sz="3600" dirty="0">
                <a:solidFill>
                  <a:prstClr val="black"/>
                </a:solidFill>
              </a:rPr>
              <a:t>苦手な英語の勉強をがんばっている</a:t>
            </a:r>
            <a:endParaRPr lang="en-US" altLang="ja-JP" sz="3600" dirty="0">
              <a:solidFill>
                <a:prstClr val="black"/>
              </a:solidFill>
            </a:endParaRPr>
          </a:p>
          <a:p>
            <a:r>
              <a:rPr lang="ja-JP" altLang="en-US" sz="3600" dirty="0">
                <a:solidFill>
                  <a:prstClr val="black"/>
                </a:solidFill>
              </a:rPr>
              <a:t>ところ</a:t>
            </a:r>
            <a:endParaRPr lang="en-US" altLang="ja-JP" sz="3600" dirty="0">
              <a:solidFill>
                <a:prstClr val="black"/>
              </a:solidFill>
            </a:endParaRPr>
          </a:p>
          <a:p>
            <a:r>
              <a:rPr lang="ja-JP" altLang="en-US" sz="3200" dirty="0">
                <a:solidFill>
                  <a:prstClr val="black"/>
                </a:solidFill>
              </a:rPr>
              <a:t>       　　</a:t>
            </a:r>
            <a:r>
              <a:rPr lang="ja-JP" altLang="en-US" sz="4000" dirty="0">
                <a:solidFill>
                  <a:prstClr val="black"/>
                </a:solidFill>
              </a:rPr>
              <a:t>△△</a:t>
            </a:r>
            <a:r>
              <a:rPr lang="ja-JP" altLang="en-US" sz="3200" dirty="0">
                <a:solidFill>
                  <a:prstClr val="black"/>
                </a:solidFill>
              </a:rPr>
              <a:t>　</a:t>
            </a:r>
            <a:r>
              <a:rPr lang="ja-JP" altLang="en-US" sz="3600" dirty="0">
                <a:solidFill>
                  <a:prstClr val="black"/>
                </a:solidFill>
              </a:rPr>
              <a:t>より</a:t>
            </a:r>
          </a:p>
        </p:txBody>
      </p:sp>
      <p:sp>
        <p:nvSpPr>
          <p:cNvPr id="12" name="テキスト ボックス 11">
            <a:extLst>
              <a:ext uri="{FF2B5EF4-FFF2-40B4-BE49-F238E27FC236}">
                <a16:creationId xmlns:a16="http://schemas.microsoft.com/office/drawing/2014/main" id="{25431B90-E484-4822-9792-133FA0D3DD1F}"/>
              </a:ext>
            </a:extLst>
          </p:cNvPr>
          <p:cNvSpPr txBox="1"/>
          <p:nvPr/>
        </p:nvSpPr>
        <p:spPr>
          <a:xfrm>
            <a:off x="524291" y="1120846"/>
            <a:ext cx="1555679" cy="646331"/>
          </a:xfrm>
          <a:prstGeom prst="rect">
            <a:avLst/>
          </a:prstGeom>
          <a:solidFill>
            <a:schemeClr val="bg1"/>
          </a:solidFill>
          <a:ln w="28575">
            <a:solidFill>
              <a:schemeClr val="tx1"/>
            </a:solidFill>
          </a:ln>
        </p:spPr>
        <p:txBody>
          <a:bodyPr wrap="square" rtlCol="0">
            <a:spAutoFit/>
          </a:bodyPr>
          <a:lstStyle/>
          <a:p>
            <a:r>
              <a:rPr kumimoji="1" lang="ja-JP" altLang="en-US" sz="3600" dirty="0"/>
              <a:t>活動</a:t>
            </a:r>
            <a:r>
              <a:rPr lang="ja-JP" altLang="en-US" sz="3600" dirty="0"/>
              <a:t>②</a:t>
            </a:r>
            <a:endParaRPr kumimoji="1" lang="ja-JP" altLang="en-US" sz="3600" dirty="0"/>
          </a:p>
        </p:txBody>
      </p:sp>
    </p:spTree>
    <p:extLst>
      <p:ext uri="{BB962C8B-B14F-4D97-AF65-F5344CB8AC3E}">
        <p14:creationId xmlns:p14="http://schemas.microsoft.com/office/powerpoint/2010/main" val="43431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810000" y="322894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22" name="円/楕円 21"/>
          <p:cNvSpPr/>
          <p:nvPr/>
        </p:nvSpPr>
        <p:spPr>
          <a:xfrm>
            <a:off x="2043174" y="5194931"/>
            <a:ext cx="3274122" cy="2158408"/>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2800" dirty="0">
              <a:solidFill>
                <a:prstClr val="black"/>
              </a:solidFill>
            </a:endParaRPr>
          </a:p>
        </p:txBody>
      </p:sp>
      <p:sp>
        <p:nvSpPr>
          <p:cNvPr id="15" name="メモ 14"/>
          <p:cNvSpPr/>
          <p:nvPr/>
        </p:nvSpPr>
        <p:spPr>
          <a:xfrm>
            <a:off x="2043174" y="4770358"/>
            <a:ext cx="7824290" cy="1665604"/>
          </a:xfrm>
          <a:prstGeom prst="foldedCorner">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kumimoji="0" lang="en-US" altLang="ja-JP" sz="2000" kern="100" dirty="0">
              <a:solidFill>
                <a:sysClr val="windowText" lastClr="000000"/>
              </a:solidFill>
              <a:latin typeface="Century"/>
              <a:ea typeface="ＭＳ 明朝" panose="02020609040205080304" pitchFamily="17" charset="-128"/>
              <a:cs typeface="Times New Roman" panose="02020603050405020304" pitchFamily="18" charset="0"/>
            </a:endParaRPr>
          </a:p>
          <a:p>
            <a:pPr algn="just"/>
            <a:endParaRPr kumimoji="0" lang="en-US" altLang="ja-JP" sz="2000" kern="100" dirty="0">
              <a:solidFill>
                <a:sysClr val="windowText" lastClr="000000"/>
              </a:solidFill>
              <a:latin typeface="Century"/>
              <a:ea typeface="ＭＳ 明朝" panose="02020609040205080304" pitchFamily="17" charset="-128"/>
              <a:cs typeface="Times New Roman" panose="02020603050405020304" pitchFamily="18" charset="0"/>
            </a:endParaRPr>
          </a:p>
          <a:p>
            <a:pPr algn="just"/>
            <a:endParaRPr kumimoji="0" lang="en-US" altLang="ja-JP" sz="2000" kern="100" dirty="0">
              <a:solidFill>
                <a:sysClr val="windowText" lastClr="000000"/>
              </a:solidFill>
              <a:latin typeface="Century"/>
              <a:ea typeface="ＭＳ 明朝" panose="02020609040205080304" pitchFamily="17" charset="-128"/>
              <a:cs typeface="Times New Roman" panose="02020603050405020304" pitchFamily="18" charset="0"/>
            </a:endParaRPr>
          </a:p>
          <a:p>
            <a:pPr algn="just"/>
            <a:endParaRPr kumimoji="0" lang="en-US" altLang="ja-JP" sz="2000" kern="100" dirty="0">
              <a:solidFill>
                <a:sysClr val="windowText" lastClr="000000"/>
              </a:solidFill>
              <a:latin typeface="Century"/>
              <a:ea typeface="ＭＳ 明朝" panose="02020609040205080304" pitchFamily="17" charset="-128"/>
              <a:cs typeface="Times New Roman" panose="02020603050405020304" pitchFamily="18" charset="0"/>
            </a:endParaRPr>
          </a:p>
          <a:p>
            <a:pPr algn="just"/>
            <a:r>
              <a:rPr kumimoji="0" lang="ja-JP" altLang="en-US" sz="2800" kern="100" dirty="0">
                <a:solidFill>
                  <a:sysClr val="windowText" lastClr="000000"/>
                </a:solidFill>
                <a:latin typeface="+mn-ea"/>
                <a:cs typeface="Times New Roman" panose="02020603050405020304" pitchFamily="18" charset="0"/>
              </a:rPr>
              <a:t>ぼく・わたしの「強み」は・・・</a:t>
            </a:r>
          </a:p>
          <a:p>
            <a:pPr algn="just"/>
            <a:endParaRPr kumimoji="0" lang="en-US" altLang="ja-JP" sz="2000" kern="100" dirty="0">
              <a:solidFill>
                <a:sysClr val="windowText" lastClr="000000"/>
              </a:solidFill>
              <a:latin typeface="Century"/>
              <a:ea typeface="ＭＳ 明朝" panose="02020609040205080304" pitchFamily="17" charset="-128"/>
              <a:cs typeface="Times New Roman" panose="02020603050405020304" pitchFamily="18" charset="0"/>
            </a:endParaRPr>
          </a:p>
          <a:p>
            <a:pPr algn="just"/>
            <a:endParaRPr kumimoji="0" lang="en-US" altLang="ja-JP" sz="2000" kern="100" dirty="0">
              <a:solidFill>
                <a:sysClr val="windowText" lastClr="000000"/>
              </a:solidFill>
              <a:latin typeface="Century"/>
              <a:ea typeface="ＭＳ 明朝" panose="02020609040205080304" pitchFamily="17" charset="-128"/>
              <a:cs typeface="Times New Roman" panose="02020603050405020304" pitchFamily="18" charset="0"/>
            </a:endParaRPr>
          </a:p>
          <a:p>
            <a:pPr algn="just"/>
            <a:endParaRPr kumimoji="0" lang="ja-JP" altLang="en-US" sz="2800" kern="100" dirty="0">
              <a:solidFill>
                <a:sysClr val="windowText" lastClr="000000"/>
              </a:solidFill>
              <a:latin typeface="ＭＳ Ｐゴシック" panose="020B0600070205080204" pitchFamily="50" charset="-128"/>
              <a:cs typeface="Times New Roman" panose="02020603050405020304" pitchFamily="18" charset="0"/>
            </a:endParaRPr>
          </a:p>
          <a:p>
            <a:pPr algn="just"/>
            <a:r>
              <a:rPr kumimoji="0" lang="en-US" sz="3200" kern="100" dirty="0">
                <a:solidFill>
                  <a:sysClr val="windowText" lastClr="000000"/>
                </a:solidFill>
                <a:latin typeface="Century"/>
                <a:ea typeface="ＭＳ 明朝" panose="02020609040205080304" pitchFamily="17" charset="-128"/>
                <a:cs typeface="Times New Roman" panose="02020603050405020304" pitchFamily="18" charset="0"/>
              </a:rPr>
              <a:t> </a:t>
            </a:r>
            <a:endParaRPr kumimoji="0" lang="ja-JP" altLang="en-US" sz="3200" kern="100" dirty="0">
              <a:solidFill>
                <a:sysClr val="windowText" lastClr="000000"/>
              </a:solidFill>
              <a:latin typeface="Century"/>
              <a:ea typeface="ＭＳ 明朝" panose="02020609040205080304" pitchFamily="17" charset="-128"/>
              <a:cs typeface="Times New Roman" panose="02020603050405020304" pitchFamily="18" charset="0"/>
            </a:endParaRPr>
          </a:p>
          <a:p>
            <a:pPr algn="just"/>
            <a:r>
              <a:rPr kumimoji="0" lang="en-US" sz="1050" kern="100" dirty="0">
                <a:solidFill>
                  <a:sysClr val="windowText" lastClr="000000"/>
                </a:solidFill>
                <a:latin typeface="Century"/>
                <a:ea typeface="ＭＳ 明朝" panose="02020609040205080304" pitchFamily="17" charset="-128"/>
                <a:cs typeface="Times New Roman" panose="02020603050405020304" pitchFamily="18" charset="0"/>
              </a:rPr>
              <a:t> </a:t>
            </a:r>
            <a:endParaRPr kumimoji="0" lang="ja-JP" altLang="en-US" sz="1050" kern="100" dirty="0">
              <a:solidFill>
                <a:sysClr val="windowText" lastClr="000000"/>
              </a:solidFill>
              <a:latin typeface="Century"/>
              <a:ea typeface="ＭＳ 明朝" panose="02020609040205080304" pitchFamily="17" charset="-128"/>
              <a:cs typeface="Times New Roman" panose="02020603050405020304" pitchFamily="18" charset="0"/>
            </a:endParaRPr>
          </a:p>
          <a:p>
            <a:pPr algn="just"/>
            <a:r>
              <a:rPr kumimoji="0" lang="en-US" sz="1050" kern="100" dirty="0">
                <a:solidFill>
                  <a:sysClr val="windowText" lastClr="000000"/>
                </a:solidFill>
                <a:latin typeface="Century"/>
                <a:ea typeface="ＭＳ 明朝" panose="02020609040205080304" pitchFamily="17" charset="-128"/>
                <a:cs typeface="Times New Roman" panose="02020603050405020304" pitchFamily="18" charset="0"/>
              </a:rPr>
              <a:t> </a:t>
            </a:r>
            <a:endParaRPr kumimoji="0" lang="ja-JP" altLang="en-US" sz="1050" kern="100" dirty="0">
              <a:solidFill>
                <a:sysClr val="windowText" lastClr="000000"/>
              </a:solidFill>
              <a:latin typeface="Century"/>
              <a:ea typeface="ＭＳ 明朝" panose="02020609040205080304" pitchFamily="17" charset="-128"/>
              <a:cs typeface="Times New Roman" panose="02020603050405020304" pitchFamily="18" charset="0"/>
            </a:endParaRPr>
          </a:p>
        </p:txBody>
      </p:sp>
      <p:pic>
        <p:nvPicPr>
          <p:cNvPr id="18" name="図 17"/>
          <p:cNvPicPr>
            <a:picLocks noChangeAspect="1"/>
          </p:cNvPicPr>
          <p:nvPr/>
        </p:nvPicPr>
        <p:blipFill>
          <a:blip r:embed="rId3"/>
          <a:stretch>
            <a:fillRect/>
          </a:stretch>
        </p:blipFill>
        <p:spPr>
          <a:xfrm rot="2686915">
            <a:off x="9934598" y="3763962"/>
            <a:ext cx="1913872" cy="1856912"/>
          </a:xfrm>
          <a:prstGeom prst="rect">
            <a:avLst/>
          </a:prstGeom>
        </p:spPr>
      </p:pic>
      <p:sp>
        <p:nvSpPr>
          <p:cNvPr id="4" name="下矢印 3"/>
          <p:cNvSpPr/>
          <p:nvPr/>
        </p:nvSpPr>
        <p:spPr>
          <a:xfrm>
            <a:off x="7780172" y="3380587"/>
            <a:ext cx="845187" cy="1534677"/>
          </a:xfrm>
          <a:prstGeom prst="downArrow">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Rectangle 2"/>
          <p:cNvSpPr>
            <a:spLocks noChangeArrowheads="1"/>
          </p:cNvSpPr>
          <p:nvPr/>
        </p:nvSpPr>
        <p:spPr bwMode="auto">
          <a:xfrm>
            <a:off x="2434749" y="5472252"/>
            <a:ext cx="665707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r>
              <a:rPr kumimoji="0" lang="ja-JP" altLang="en-US" sz="4400" kern="100" dirty="0">
                <a:solidFill>
                  <a:sysClr val="windowText" lastClr="000000"/>
                </a:solidFill>
                <a:latin typeface="ＭＳ Ｐゴシック" panose="020B0600070205080204" pitchFamily="50" charset="-128"/>
                <a:cs typeface="Times New Roman" panose="02020603050405020304" pitchFamily="18" charset="0"/>
              </a:rPr>
              <a:t>苦手なこともがんばるところ</a:t>
            </a:r>
            <a:endParaRPr kumimoji="0" lang="ja-JP" altLang="en-US" sz="4000" kern="100" dirty="0">
              <a:solidFill>
                <a:sysClr val="windowText" lastClr="000000"/>
              </a:solidFill>
              <a:latin typeface="ＭＳ Ｐゴシック" panose="020B0600070205080204" pitchFamily="50" charset="-128"/>
              <a:cs typeface="Times New Roman" panose="02020603050405020304" pitchFamily="18" charset="0"/>
            </a:endParaRPr>
          </a:p>
        </p:txBody>
      </p:sp>
      <p:grpSp>
        <p:nvGrpSpPr>
          <p:cNvPr id="20" name="グループ化 19"/>
          <p:cNvGrpSpPr/>
          <p:nvPr/>
        </p:nvGrpSpPr>
        <p:grpSpPr>
          <a:xfrm>
            <a:off x="2017169" y="1073855"/>
            <a:ext cx="7457524" cy="2306732"/>
            <a:chOff x="2229553" y="1429122"/>
            <a:chExt cx="7457524" cy="2306732"/>
          </a:xfrm>
        </p:grpSpPr>
        <p:grpSp>
          <p:nvGrpSpPr>
            <p:cNvPr id="21" name="グループ化 20"/>
            <p:cNvGrpSpPr/>
            <p:nvPr/>
          </p:nvGrpSpPr>
          <p:grpSpPr>
            <a:xfrm>
              <a:off x="6178193" y="1429122"/>
              <a:ext cx="3508884" cy="2306732"/>
              <a:chOff x="6139672" y="1389265"/>
              <a:chExt cx="3508884" cy="2306732"/>
            </a:xfrm>
          </p:grpSpPr>
          <p:pic>
            <p:nvPicPr>
              <p:cNvPr id="27" name="図 26" descr="C:\Users\PC USER\Desktop\1510-500x375.jpg"/>
              <p:cNvPicPr/>
              <p:nvPr/>
            </p:nvPicPr>
            <p:blipFill>
              <a:blip r:embed="rId4">
                <a:extLst>
                  <a:ext uri="{28A0092B-C50C-407E-A947-70E740481C1C}">
                    <a14:useLocalDpi xmlns:a14="http://schemas.microsoft.com/office/drawing/2010/main" val="0"/>
                  </a:ext>
                </a:extLst>
              </a:blip>
              <a:srcRect/>
              <a:stretch>
                <a:fillRect/>
              </a:stretch>
            </p:blipFill>
            <p:spPr bwMode="auto">
              <a:xfrm>
                <a:off x="6139672" y="1389265"/>
                <a:ext cx="3462709" cy="2306732"/>
              </a:xfrm>
              <a:prstGeom prst="rect">
                <a:avLst/>
              </a:prstGeom>
              <a:noFill/>
              <a:ln>
                <a:noFill/>
              </a:ln>
            </p:spPr>
          </p:pic>
          <p:sp>
            <p:nvSpPr>
              <p:cNvPr id="28" name="Rectangle 2"/>
              <p:cNvSpPr>
                <a:spLocks noChangeArrowheads="1"/>
              </p:cNvSpPr>
              <p:nvPr/>
            </p:nvSpPr>
            <p:spPr bwMode="auto">
              <a:xfrm>
                <a:off x="6185847" y="1504937"/>
                <a:ext cx="3462709"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sz="3200" dirty="0">
                    <a:solidFill>
                      <a:prstClr val="black"/>
                    </a:solidFill>
                  </a:rPr>
                  <a:t>苦手な英語の勉強をがんばっているところ</a:t>
                </a:r>
                <a:endParaRPr lang="en-US" altLang="ja-JP" sz="3200" dirty="0">
                  <a:solidFill>
                    <a:prstClr val="black"/>
                  </a:solidFill>
                </a:endParaRPr>
              </a:p>
              <a:p>
                <a:r>
                  <a:rPr lang="ja-JP" altLang="en-US" sz="2400" dirty="0">
                    <a:solidFill>
                      <a:prstClr val="black"/>
                    </a:solidFill>
                  </a:rPr>
                  <a:t>       　　　△△　</a:t>
                </a:r>
                <a:r>
                  <a:rPr lang="ja-JP" altLang="en-US" sz="2800" dirty="0">
                    <a:solidFill>
                      <a:prstClr val="black"/>
                    </a:solidFill>
                  </a:rPr>
                  <a:t>より</a:t>
                </a:r>
              </a:p>
            </p:txBody>
          </p:sp>
        </p:grpSp>
        <p:grpSp>
          <p:nvGrpSpPr>
            <p:cNvPr id="24" name="グループ化 23"/>
            <p:cNvGrpSpPr/>
            <p:nvPr/>
          </p:nvGrpSpPr>
          <p:grpSpPr>
            <a:xfrm>
              <a:off x="2229553" y="1439778"/>
              <a:ext cx="3540819" cy="2288319"/>
              <a:chOff x="2229553" y="1439778"/>
              <a:chExt cx="3540819" cy="2288319"/>
            </a:xfrm>
          </p:grpSpPr>
          <p:pic>
            <p:nvPicPr>
              <p:cNvPr id="25" name="図 24" descr="C:\Users\PC USER\Desktop\1510-500x375.jpg"/>
              <p:cNvPicPr/>
              <p:nvPr/>
            </p:nvPicPr>
            <p:blipFill>
              <a:blip r:embed="rId4">
                <a:extLst>
                  <a:ext uri="{28A0092B-C50C-407E-A947-70E740481C1C}">
                    <a14:useLocalDpi xmlns:a14="http://schemas.microsoft.com/office/drawing/2010/main" val="0"/>
                  </a:ext>
                </a:extLst>
              </a:blip>
              <a:srcRect/>
              <a:stretch>
                <a:fillRect/>
              </a:stretch>
            </p:blipFill>
            <p:spPr bwMode="auto">
              <a:xfrm>
                <a:off x="2229553" y="1439778"/>
                <a:ext cx="3540819" cy="2288319"/>
              </a:xfrm>
              <a:prstGeom prst="rect">
                <a:avLst/>
              </a:prstGeom>
              <a:noFill/>
              <a:ln>
                <a:noFill/>
              </a:ln>
            </p:spPr>
          </p:pic>
          <p:sp>
            <p:nvSpPr>
              <p:cNvPr id="26" name="Rectangle 2"/>
              <p:cNvSpPr>
                <a:spLocks noChangeArrowheads="1"/>
              </p:cNvSpPr>
              <p:nvPr/>
            </p:nvSpPr>
            <p:spPr bwMode="auto">
              <a:xfrm>
                <a:off x="2495959" y="1583664"/>
                <a:ext cx="3187662"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sz="3200" dirty="0">
                    <a:solidFill>
                      <a:prstClr val="black"/>
                    </a:solidFill>
                  </a:rPr>
                  <a:t>すすんで本を</a:t>
                </a:r>
                <a:endParaRPr lang="en-US" altLang="ja-JP" sz="3200" dirty="0">
                  <a:solidFill>
                    <a:prstClr val="black"/>
                  </a:solidFill>
                </a:endParaRPr>
              </a:p>
              <a:p>
                <a:r>
                  <a:rPr lang="ja-JP" altLang="en-US" sz="3200" dirty="0">
                    <a:solidFill>
                      <a:prstClr val="black"/>
                    </a:solidFill>
                  </a:rPr>
                  <a:t>読んでいる</a:t>
                </a:r>
                <a:endParaRPr lang="en-US" altLang="ja-JP" sz="3200" dirty="0">
                  <a:solidFill>
                    <a:prstClr val="black"/>
                  </a:solidFill>
                </a:endParaRPr>
              </a:p>
              <a:p>
                <a:r>
                  <a:rPr lang="ja-JP" altLang="en-US" sz="3200" dirty="0">
                    <a:solidFill>
                      <a:prstClr val="black"/>
                    </a:solidFill>
                  </a:rPr>
                  <a:t>ところ</a:t>
                </a:r>
                <a:endParaRPr lang="en-US" altLang="ja-JP" sz="3200" dirty="0">
                  <a:solidFill>
                    <a:prstClr val="black"/>
                  </a:solidFill>
                </a:endParaRPr>
              </a:p>
              <a:p>
                <a:r>
                  <a:rPr lang="ja-JP" altLang="en-US" sz="2800" dirty="0">
                    <a:solidFill>
                      <a:prstClr val="black"/>
                    </a:solidFill>
                  </a:rPr>
                  <a:t>    　　○○　より</a:t>
                </a:r>
              </a:p>
            </p:txBody>
          </p:sp>
        </p:grpSp>
      </p:grpSp>
      <p:pic>
        <p:nvPicPr>
          <p:cNvPr id="19" name="図 18"/>
          <p:cNvPicPr>
            <a:picLocks noChangeAspect="1"/>
          </p:cNvPicPr>
          <p:nvPr/>
        </p:nvPicPr>
        <p:blipFill>
          <a:blip r:embed="rId5"/>
          <a:stretch>
            <a:fillRect/>
          </a:stretch>
        </p:blipFill>
        <p:spPr>
          <a:xfrm>
            <a:off x="174709" y="1073393"/>
            <a:ext cx="1842460" cy="1785943"/>
          </a:xfrm>
          <a:prstGeom prst="rect">
            <a:avLst/>
          </a:prstGeom>
        </p:spPr>
      </p:pic>
      <p:sp>
        <p:nvSpPr>
          <p:cNvPr id="23" name="タイトル 1"/>
          <p:cNvSpPr txBox="1">
            <a:spLocks/>
          </p:cNvSpPr>
          <p:nvPr/>
        </p:nvSpPr>
        <p:spPr>
          <a:xfrm>
            <a:off x="1" y="-9608"/>
            <a:ext cx="4585252" cy="72489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latin typeface="Calibri"/>
                <a:ea typeface="ＭＳ Ｐゴシック" panose="020B0600070205080204" pitchFamily="50" charset="-128"/>
              </a:rPr>
              <a:t>自分ウェビング</a:t>
            </a:r>
          </a:p>
        </p:txBody>
      </p:sp>
      <p:sp>
        <p:nvSpPr>
          <p:cNvPr id="29" name="テキスト ボックス 28"/>
          <p:cNvSpPr txBox="1"/>
          <p:nvPr/>
        </p:nvSpPr>
        <p:spPr>
          <a:xfrm>
            <a:off x="174709" y="4131784"/>
            <a:ext cx="11674549" cy="646331"/>
          </a:xfrm>
          <a:prstGeom prst="rect">
            <a:avLst/>
          </a:prstGeom>
          <a:noFill/>
        </p:spPr>
        <p:txBody>
          <a:bodyPr wrap="square" rtlCol="0">
            <a:spAutoFit/>
          </a:bodyPr>
          <a:lstStyle/>
          <a:p>
            <a:pPr indent="133350" eaLnBrk="0" fontAlgn="base" hangingPunct="0">
              <a:spcBef>
                <a:spcPct val="0"/>
              </a:spcBef>
              <a:spcAft>
                <a:spcPct val="0"/>
              </a:spcAft>
            </a:pPr>
            <a:r>
              <a:rPr kumimoji="0" lang="ja-JP" altLang="en-US" sz="3600" dirty="0">
                <a:solidFill>
                  <a:prstClr val="black"/>
                </a:solidFill>
                <a:latin typeface="+mn-ea"/>
                <a:cs typeface="Times New Roman" panose="02020603050405020304" pitchFamily="18" charset="0"/>
              </a:rPr>
              <a:t>活動③　自分の「強み」を書きま</a:t>
            </a:r>
            <a:r>
              <a:rPr kumimoji="0" lang="ja-JP" altLang="en-US" sz="3600" dirty="0">
                <a:solidFill>
                  <a:prstClr val="black"/>
                </a:solidFill>
                <a:latin typeface="+mj-ea"/>
                <a:ea typeface="+mj-ea"/>
                <a:cs typeface="Times New Roman" panose="02020603050405020304" pitchFamily="18" charset="0"/>
              </a:rPr>
              <a:t>しょう</a:t>
            </a:r>
            <a:r>
              <a:rPr kumimoji="0" lang="ja-JP" altLang="en-US" sz="3600" dirty="0">
                <a:solidFill>
                  <a:prstClr val="black"/>
                </a:solidFill>
                <a:latin typeface="+mn-ea"/>
                <a:cs typeface="Times New Roman" panose="02020603050405020304" pitchFamily="18" charset="0"/>
              </a:rPr>
              <a:t>。</a:t>
            </a:r>
            <a:r>
              <a:rPr kumimoji="0" lang="ja-JP" altLang="en-US" sz="36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en-US" sz="4800" dirty="0">
              <a:solidFill>
                <a:prstClr val="black"/>
              </a:solidFill>
              <a:latin typeface="Arial" panose="020B0604020202020204" pitchFamily="34" charset="0"/>
            </a:endParaRPr>
          </a:p>
        </p:txBody>
      </p:sp>
      <p:sp>
        <p:nvSpPr>
          <p:cNvPr id="30" name="テキスト ボックス 29">
            <a:extLst>
              <a:ext uri="{FF2B5EF4-FFF2-40B4-BE49-F238E27FC236}">
                <a16:creationId xmlns:a16="http://schemas.microsoft.com/office/drawing/2014/main" id="{01D51968-B59C-4A12-B0BF-BDAC28DE326E}"/>
              </a:ext>
            </a:extLst>
          </p:cNvPr>
          <p:cNvSpPr txBox="1"/>
          <p:nvPr/>
        </p:nvSpPr>
        <p:spPr>
          <a:xfrm>
            <a:off x="318099" y="4147925"/>
            <a:ext cx="1555679" cy="646331"/>
          </a:xfrm>
          <a:prstGeom prst="rect">
            <a:avLst/>
          </a:prstGeom>
          <a:solidFill>
            <a:schemeClr val="bg1"/>
          </a:solidFill>
          <a:ln w="28575">
            <a:solidFill>
              <a:schemeClr val="tx1"/>
            </a:solidFill>
          </a:ln>
        </p:spPr>
        <p:txBody>
          <a:bodyPr wrap="square" rtlCol="0">
            <a:spAutoFit/>
          </a:bodyPr>
          <a:lstStyle/>
          <a:p>
            <a:r>
              <a:rPr kumimoji="1" lang="ja-JP" altLang="en-US" sz="3600" dirty="0"/>
              <a:t>活動③</a:t>
            </a:r>
          </a:p>
        </p:txBody>
      </p:sp>
    </p:spTree>
    <p:extLst>
      <p:ext uri="{BB962C8B-B14F-4D97-AF65-F5344CB8AC3E}">
        <p14:creationId xmlns:p14="http://schemas.microsoft.com/office/powerpoint/2010/main" val="119802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直線コネクタ 81"/>
          <p:cNvCxnSpPr>
            <a:endCxn id="63" idx="2"/>
          </p:cNvCxnSpPr>
          <p:nvPr/>
        </p:nvCxnSpPr>
        <p:spPr>
          <a:xfrm flipV="1">
            <a:off x="4909462" y="3386918"/>
            <a:ext cx="3054880" cy="12311"/>
          </a:xfrm>
          <a:prstGeom prst="line">
            <a:avLst/>
          </a:prstGeom>
        </p:spPr>
        <p:style>
          <a:lnRef idx="1">
            <a:schemeClr val="dk1"/>
          </a:lnRef>
          <a:fillRef idx="0">
            <a:schemeClr val="dk1"/>
          </a:fillRef>
          <a:effectRef idx="0">
            <a:schemeClr val="dk1"/>
          </a:effectRef>
          <a:fontRef idx="minor">
            <a:schemeClr val="tx1"/>
          </a:fontRef>
        </p:style>
      </p:cxnSp>
      <p:cxnSp>
        <p:nvCxnSpPr>
          <p:cNvPr id="3" name="直線コネクタ 2"/>
          <p:cNvCxnSpPr/>
          <p:nvPr/>
        </p:nvCxnSpPr>
        <p:spPr>
          <a:xfrm flipH="1">
            <a:off x="6621703" y="2502032"/>
            <a:ext cx="9493" cy="1823155"/>
          </a:xfrm>
          <a:prstGeom prst="line">
            <a:avLst/>
          </a:prstGeom>
        </p:spPr>
        <p:style>
          <a:lnRef idx="1">
            <a:schemeClr val="dk1"/>
          </a:lnRef>
          <a:fillRef idx="0">
            <a:schemeClr val="dk1"/>
          </a:fillRef>
          <a:effectRef idx="0">
            <a:schemeClr val="dk1"/>
          </a:effectRef>
          <a:fontRef idx="minor">
            <a:schemeClr val="tx1"/>
          </a:fontRef>
        </p:style>
      </p:cxnSp>
      <p:grpSp>
        <p:nvGrpSpPr>
          <p:cNvPr id="18" name="グループ化 17"/>
          <p:cNvGrpSpPr/>
          <p:nvPr/>
        </p:nvGrpSpPr>
        <p:grpSpPr>
          <a:xfrm>
            <a:off x="1505261" y="5436077"/>
            <a:ext cx="6704969" cy="1373234"/>
            <a:chOff x="1121300" y="5432597"/>
            <a:chExt cx="6377816" cy="1373234"/>
          </a:xfrm>
        </p:grpSpPr>
        <p:cxnSp>
          <p:nvCxnSpPr>
            <p:cNvPr id="44" name="直線コネクタ 43"/>
            <p:cNvCxnSpPr/>
            <p:nvPr/>
          </p:nvCxnSpPr>
          <p:spPr>
            <a:xfrm>
              <a:off x="5988097" y="5432597"/>
              <a:ext cx="0" cy="215464"/>
            </a:xfrm>
            <a:prstGeom prst="line">
              <a:avLst/>
            </a:prstGeom>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flipV="1">
              <a:off x="4213292" y="6153686"/>
              <a:ext cx="843834" cy="1"/>
            </a:xfrm>
            <a:prstGeom prst="line">
              <a:avLst/>
            </a:prstGeom>
          </p:spPr>
          <p:style>
            <a:lnRef idx="1">
              <a:schemeClr val="dk1"/>
            </a:lnRef>
            <a:fillRef idx="0">
              <a:schemeClr val="dk1"/>
            </a:fillRef>
            <a:effectRef idx="0">
              <a:schemeClr val="dk1"/>
            </a:effectRef>
            <a:fontRef idx="minor">
              <a:schemeClr val="tx1"/>
            </a:fontRef>
          </p:style>
        </p:cxnSp>
        <p:sp>
          <p:nvSpPr>
            <p:cNvPr id="42" name="円/楕円 41"/>
            <p:cNvSpPr/>
            <p:nvPr/>
          </p:nvSpPr>
          <p:spPr>
            <a:xfrm>
              <a:off x="1121300" y="5630158"/>
              <a:ext cx="3215432" cy="11756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英語を</a:t>
              </a:r>
              <a:endParaRPr lang="en-US" altLang="ja-JP" sz="2800" b="1" dirty="0">
                <a:solidFill>
                  <a:prstClr val="black"/>
                </a:solidFill>
                <a:latin typeface="ＭＳ Ｐゴシック" panose="020B0600070205080204" pitchFamily="50" charset="-128"/>
              </a:endParaRPr>
            </a:p>
            <a:p>
              <a:pPr algn="ctr"/>
              <a:r>
                <a:rPr lang="ja-JP" altLang="en-US" sz="2800" b="1" dirty="0">
                  <a:solidFill>
                    <a:prstClr val="black"/>
                  </a:solidFill>
                  <a:latin typeface="ＭＳ Ｐゴシック" panose="020B0600070205080204" pitchFamily="50" charset="-128"/>
                </a:rPr>
                <a:t>ならっている</a:t>
              </a:r>
              <a:endParaRPr lang="en-US" altLang="ja-JP" sz="2800" b="1" dirty="0">
                <a:solidFill>
                  <a:prstClr val="black"/>
                </a:solidFill>
                <a:latin typeface="ＭＳ Ｐゴシック" panose="020B0600070205080204" pitchFamily="50" charset="-128"/>
              </a:endParaRPr>
            </a:p>
          </p:txBody>
        </p:sp>
        <p:sp>
          <p:nvSpPr>
            <p:cNvPr id="43" name="円/楕円 42"/>
            <p:cNvSpPr/>
            <p:nvPr/>
          </p:nvSpPr>
          <p:spPr>
            <a:xfrm>
              <a:off x="4624528" y="5624886"/>
              <a:ext cx="2874588" cy="11357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英語が</a:t>
              </a:r>
              <a:r>
                <a:rPr lang="ja-JP" altLang="en-US" sz="3200" b="1" dirty="0">
                  <a:solidFill>
                    <a:srgbClr val="FF0000"/>
                  </a:solidFill>
                  <a:latin typeface="ＭＳ Ｐゴシック" panose="020B0600070205080204" pitchFamily="50" charset="-128"/>
                </a:rPr>
                <a:t>苦手</a:t>
              </a:r>
              <a:endParaRPr lang="en-US" altLang="ja-JP" sz="3200" b="1" dirty="0">
                <a:solidFill>
                  <a:srgbClr val="FF0000"/>
                </a:solidFill>
                <a:latin typeface="ＭＳ Ｐゴシック" panose="020B0600070205080204" pitchFamily="50" charset="-128"/>
              </a:endParaRPr>
            </a:p>
          </p:txBody>
        </p:sp>
      </p:grpSp>
      <p:sp>
        <p:nvSpPr>
          <p:cNvPr id="4" name="円/楕円 3"/>
          <p:cNvSpPr/>
          <p:nvPr/>
        </p:nvSpPr>
        <p:spPr>
          <a:xfrm>
            <a:off x="5605439" y="2784122"/>
            <a:ext cx="2014074" cy="11125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prstClr val="black"/>
                </a:solidFill>
                <a:latin typeface="ＭＳ Ｐゴシック" panose="020B0600070205080204" pitchFamily="50" charset="-128"/>
              </a:rPr>
              <a:t>わたし</a:t>
            </a:r>
            <a:endParaRPr lang="en-US" altLang="ja-JP" sz="3600" b="1" dirty="0">
              <a:solidFill>
                <a:prstClr val="black"/>
              </a:solidFill>
              <a:latin typeface="ＭＳ Ｐゴシック" panose="020B0600070205080204" pitchFamily="50" charset="-128"/>
            </a:endParaRPr>
          </a:p>
        </p:txBody>
      </p:sp>
      <p:cxnSp>
        <p:nvCxnSpPr>
          <p:cNvPr id="34" name="直線コネクタ 33"/>
          <p:cNvCxnSpPr/>
          <p:nvPr/>
        </p:nvCxnSpPr>
        <p:spPr>
          <a:xfrm>
            <a:off x="5510423" y="1166277"/>
            <a:ext cx="729012" cy="360415"/>
          </a:xfrm>
          <a:prstGeom prst="line">
            <a:avLst/>
          </a:prstGeom>
        </p:spPr>
        <p:style>
          <a:lnRef idx="1">
            <a:schemeClr val="dk1"/>
          </a:lnRef>
          <a:fillRef idx="0">
            <a:schemeClr val="dk1"/>
          </a:fillRef>
          <a:effectRef idx="0">
            <a:schemeClr val="dk1"/>
          </a:effectRef>
          <a:fontRef idx="minor">
            <a:schemeClr val="tx1"/>
          </a:fontRef>
        </p:style>
      </p:cxnSp>
      <p:sp>
        <p:nvSpPr>
          <p:cNvPr id="81" name="円/楕円 80"/>
          <p:cNvSpPr/>
          <p:nvPr/>
        </p:nvSpPr>
        <p:spPr>
          <a:xfrm>
            <a:off x="3195446" y="247202"/>
            <a:ext cx="3985486" cy="9445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毎週　市立</a:t>
            </a:r>
            <a:endParaRPr lang="en-US" altLang="ja-JP" sz="2800" b="1" dirty="0">
              <a:solidFill>
                <a:prstClr val="black"/>
              </a:solidFill>
              <a:latin typeface="ＭＳ Ｐゴシック" panose="020B0600070205080204" pitchFamily="50" charset="-128"/>
            </a:endParaRPr>
          </a:p>
          <a:p>
            <a:pPr algn="ctr"/>
            <a:r>
              <a:rPr lang="ja-JP" altLang="en-US" sz="2800" b="1" dirty="0">
                <a:solidFill>
                  <a:prstClr val="black"/>
                </a:solidFill>
                <a:latin typeface="ＭＳ Ｐゴシック" panose="020B0600070205080204" pitchFamily="50" charset="-128"/>
              </a:rPr>
              <a:t>図書館に行く</a:t>
            </a:r>
            <a:endParaRPr lang="en-US" altLang="ja-JP" sz="2800" b="1" dirty="0">
              <a:solidFill>
                <a:prstClr val="black"/>
              </a:solidFill>
              <a:latin typeface="ＭＳ Ｐゴシック" panose="020B0600070205080204" pitchFamily="50" charset="-128"/>
            </a:endParaRPr>
          </a:p>
        </p:txBody>
      </p:sp>
      <p:sp>
        <p:nvSpPr>
          <p:cNvPr id="27" name="テキスト ボックス 26"/>
          <p:cNvSpPr txBox="1"/>
          <p:nvPr/>
        </p:nvSpPr>
        <p:spPr>
          <a:xfrm>
            <a:off x="5261637" y="1804743"/>
            <a:ext cx="2420645" cy="523220"/>
          </a:xfrm>
          <a:prstGeom prst="rect">
            <a:avLst/>
          </a:prstGeom>
          <a:noFill/>
        </p:spPr>
        <p:txBody>
          <a:bodyPr wrap="square" rtlCol="0">
            <a:spAutoFit/>
          </a:bodyPr>
          <a:lstStyle/>
          <a:p>
            <a:r>
              <a:rPr lang="ja-JP" altLang="en-US" sz="2800" b="1" dirty="0">
                <a:latin typeface="+mj-ea"/>
                <a:ea typeface="+mj-ea"/>
              </a:rPr>
              <a:t>読書が</a:t>
            </a:r>
          </a:p>
        </p:txBody>
      </p:sp>
      <p:grpSp>
        <p:nvGrpSpPr>
          <p:cNvPr id="16" name="グループ化 15"/>
          <p:cNvGrpSpPr/>
          <p:nvPr/>
        </p:nvGrpSpPr>
        <p:grpSpPr>
          <a:xfrm>
            <a:off x="8089556" y="853510"/>
            <a:ext cx="4148511" cy="4561639"/>
            <a:chOff x="8015895" y="1004219"/>
            <a:chExt cx="4148511" cy="4561639"/>
          </a:xfrm>
        </p:grpSpPr>
        <p:cxnSp>
          <p:nvCxnSpPr>
            <p:cNvPr id="10" name="直線コネクタ 9"/>
            <p:cNvCxnSpPr/>
            <p:nvPr/>
          </p:nvCxnSpPr>
          <p:spPr>
            <a:xfrm>
              <a:off x="9320533" y="3923419"/>
              <a:ext cx="383999" cy="425724"/>
            </a:xfrm>
            <a:prstGeom prst="line">
              <a:avLst/>
            </a:prstGeom>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9196906" y="2380509"/>
              <a:ext cx="602604" cy="638696"/>
            </a:xfrm>
            <a:prstGeom prst="line">
              <a:avLst/>
            </a:prstGeom>
          </p:spPr>
          <p:style>
            <a:lnRef idx="1">
              <a:schemeClr val="dk1"/>
            </a:lnRef>
            <a:fillRef idx="0">
              <a:schemeClr val="dk1"/>
            </a:fillRef>
            <a:effectRef idx="0">
              <a:schemeClr val="dk1"/>
            </a:effectRef>
            <a:fontRef idx="minor">
              <a:schemeClr val="tx1"/>
            </a:fontRef>
          </p:style>
        </p:cxnSp>
        <p:sp>
          <p:nvSpPr>
            <p:cNvPr id="24" name="円/楕円 23"/>
            <p:cNvSpPr/>
            <p:nvPr/>
          </p:nvSpPr>
          <p:spPr>
            <a:xfrm>
              <a:off x="8289010" y="4169078"/>
              <a:ext cx="3704484" cy="139678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高い音が</a:t>
              </a:r>
              <a:endParaRPr lang="en-US" altLang="ja-JP" sz="2800" b="1" dirty="0">
                <a:solidFill>
                  <a:prstClr val="black"/>
                </a:solidFill>
                <a:latin typeface="ＭＳ Ｐゴシック" panose="020B0600070205080204" pitchFamily="50" charset="-128"/>
              </a:endParaRPr>
            </a:p>
            <a:p>
              <a:pPr algn="ctr"/>
              <a:r>
                <a:rPr lang="ja-JP" altLang="en-US" sz="2800" b="1" dirty="0">
                  <a:solidFill>
                    <a:prstClr val="black"/>
                  </a:solidFill>
                  <a:latin typeface="ＭＳ Ｐゴシック" panose="020B0600070205080204" pitchFamily="50" charset="-128"/>
                </a:rPr>
                <a:t>上手に歌えない</a:t>
              </a:r>
              <a:endParaRPr lang="en-US" altLang="ja-JP" sz="2800" b="1" dirty="0">
                <a:solidFill>
                  <a:prstClr val="black"/>
                </a:solidFill>
                <a:latin typeface="ＭＳ Ｐゴシック" panose="020B0600070205080204" pitchFamily="50" charset="-128"/>
              </a:endParaRPr>
            </a:p>
          </p:txBody>
        </p:sp>
        <p:sp>
          <p:nvSpPr>
            <p:cNvPr id="28" name="円/楕円 27"/>
            <p:cNvSpPr/>
            <p:nvPr/>
          </p:nvSpPr>
          <p:spPr>
            <a:xfrm>
              <a:off x="8015895" y="1004219"/>
              <a:ext cx="4148511" cy="1346365"/>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友達といっしょに歌うことは楽しい</a:t>
              </a:r>
              <a:endParaRPr lang="en-US" altLang="ja-JP" sz="2800" b="1" dirty="0">
                <a:solidFill>
                  <a:prstClr val="black"/>
                </a:solidFill>
                <a:latin typeface="ＭＳ Ｐゴシック" panose="020B0600070205080204" pitchFamily="50" charset="-128"/>
              </a:endParaRPr>
            </a:p>
          </p:txBody>
        </p:sp>
      </p:grpSp>
      <p:sp>
        <p:nvSpPr>
          <p:cNvPr id="68" name="円/楕円 67"/>
          <p:cNvSpPr/>
          <p:nvPr/>
        </p:nvSpPr>
        <p:spPr>
          <a:xfrm>
            <a:off x="5066674" y="1531620"/>
            <a:ext cx="2959217" cy="991673"/>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rPr>
              <a:t>読書が</a:t>
            </a:r>
            <a:endParaRPr lang="en-US" altLang="ja-JP" sz="2800" b="1" dirty="0">
              <a:solidFill>
                <a:schemeClr val="tx1"/>
              </a:solidFill>
              <a:latin typeface="ＭＳ Ｐゴシック" panose="020B0600070205080204" pitchFamily="50" charset="-128"/>
            </a:endParaRPr>
          </a:p>
          <a:p>
            <a:pPr algn="ctr"/>
            <a:r>
              <a:rPr lang="ja-JP" altLang="en-US" sz="3200" b="1" dirty="0">
                <a:solidFill>
                  <a:srgbClr val="FF0000"/>
                </a:solidFill>
                <a:latin typeface="ＭＳ Ｐゴシック" panose="020B0600070205080204" pitchFamily="50" charset="-128"/>
              </a:rPr>
              <a:t>好き</a:t>
            </a:r>
            <a:endParaRPr lang="en-US" altLang="ja-JP" sz="3600" b="1" dirty="0">
              <a:solidFill>
                <a:srgbClr val="FF0000"/>
              </a:solidFill>
              <a:latin typeface="ＭＳ Ｐゴシック" panose="020B0600070205080204" pitchFamily="50" charset="-128"/>
            </a:endParaRPr>
          </a:p>
        </p:txBody>
      </p:sp>
      <p:cxnSp>
        <p:nvCxnSpPr>
          <p:cNvPr id="8" name="直線コネクタ 7"/>
          <p:cNvCxnSpPr/>
          <p:nvPr/>
        </p:nvCxnSpPr>
        <p:spPr>
          <a:xfrm>
            <a:off x="2472735" y="2390317"/>
            <a:ext cx="927823" cy="737507"/>
          </a:xfrm>
          <a:prstGeom prst="line">
            <a:avLst/>
          </a:prstGeom>
        </p:spPr>
        <p:style>
          <a:lnRef idx="1">
            <a:schemeClr val="dk1"/>
          </a:lnRef>
          <a:fillRef idx="0">
            <a:schemeClr val="dk1"/>
          </a:fillRef>
          <a:effectRef idx="0">
            <a:schemeClr val="dk1"/>
          </a:effectRef>
          <a:fontRef idx="minor">
            <a:schemeClr val="tx1"/>
          </a:fontRef>
        </p:style>
      </p:cxnSp>
      <p:sp>
        <p:nvSpPr>
          <p:cNvPr id="33" name="円/楕円 32"/>
          <p:cNvSpPr/>
          <p:nvPr/>
        </p:nvSpPr>
        <p:spPr>
          <a:xfrm>
            <a:off x="334215" y="1373497"/>
            <a:ext cx="4101895" cy="991673"/>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rPr>
              <a:t>サッカーの試合に</a:t>
            </a:r>
            <a:endParaRPr lang="en-US" altLang="ja-JP" sz="2800" b="1" dirty="0">
              <a:solidFill>
                <a:schemeClr val="tx1"/>
              </a:solidFill>
              <a:latin typeface="ＭＳ Ｐゴシック" panose="020B0600070205080204" pitchFamily="50" charset="-128"/>
            </a:endParaRPr>
          </a:p>
          <a:p>
            <a:pPr algn="ctr"/>
            <a:r>
              <a:rPr lang="ja-JP" altLang="en-US" sz="2800" b="1" dirty="0">
                <a:solidFill>
                  <a:schemeClr val="tx1"/>
                </a:solidFill>
                <a:latin typeface="ＭＳ Ｐゴシック" panose="020B0600070205080204" pitchFamily="50" charset="-128"/>
              </a:rPr>
              <a:t>勝つとうれしい</a:t>
            </a:r>
            <a:endParaRPr lang="en-US" altLang="ja-JP" sz="2800" b="1" dirty="0">
              <a:solidFill>
                <a:schemeClr val="tx1"/>
              </a:solidFill>
              <a:latin typeface="ＭＳ Ｐゴシック" panose="020B0600070205080204" pitchFamily="50" charset="-128"/>
            </a:endParaRPr>
          </a:p>
        </p:txBody>
      </p:sp>
      <p:sp>
        <p:nvSpPr>
          <p:cNvPr id="7" name="円/楕円 6"/>
          <p:cNvSpPr/>
          <p:nvPr/>
        </p:nvSpPr>
        <p:spPr>
          <a:xfrm>
            <a:off x="1460396" y="3072088"/>
            <a:ext cx="3579062" cy="867197"/>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600" b="1" dirty="0">
              <a:solidFill>
                <a:srgbClr val="FF0000"/>
              </a:solidFill>
              <a:latin typeface="ＭＳ Ｐゴシック" panose="020B0600070205080204" pitchFamily="50" charset="-128"/>
            </a:endParaRPr>
          </a:p>
        </p:txBody>
      </p:sp>
      <p:sp>
        <p:nvSpPr>
          <p:cNvPr id="35" name="テキスト ボックス 34"/>
          <p:cNvSpPr txBox="1"/>
          <p:nvPr/>
        </p:nvSpPr>
        <p:spPr>
          <a:xfrm>
            <a:off x="1541989" y="3236639"/>
            <a:ext cx="3232434" cy="1015663"/>
          </a:xfrm>
          <a:prstGeom prst="rect">
            <a:avLst/>
          </a:prstGeom>
          <a:noFill/>
        </p:spPr>
        <p:txBody>
          <a:bodyPr wrap="square" rtlCol="0">
            <a:spAutoFit/>
          </a:bodyPr>
          <a:lstStyle/>
          <a:p>
            <a:pPr lvl="0" algn="ctr"/>
            <a:r>
              <a:rPr lang="ja-JP" altLang="en-US" sz="3200" b="1" dirty="0">
                <a:latin typeface="ＭＳ Ｐゴシック" panose="020B0600070205080204" pitchFamily="50" charset="-128"/>
              </a:rPr>
              <a:t>スポーツが</a:t>
            </a:r>
            <a:r>
              <a:rPr lang="ja-JP" altLang="en-US" sz="3200" b="1" dirty="0">
                <a:solidFill>
                  <a:srgbClr val="FF0000"/>
                </a:solidFill>
                <a:latin typeface="ＭＳ Ｐゴシック" panose="020B0600070205080204" pitchFamily="50" charset="-128"/>
              </a:rPr>
              <a:t>得意</a:t>
            </a:r>
            <a:endParaRPr lang="en-US" altLang="ja-JP" sz="3200" b="1" dirty="0">
              <a:solidFill>
                <a:srgbClr val="FF0000"/>
              </a:solidFill>
              <a:latin typeface="ＭＳ Ｐゴシック" panose="020B0600070205080204" pitchFamily="50" charset="-128"/>
            </a:endParaRPr>
          </a:p>
          <a:p>
            <a:endParaRPr lang="ja-JP" altLang="en-US" sz="2800" b="1" dirty="0">
              <a:latin typeface="+mj-ea"/>
              <a:ea typeface="+mj-ea"/>
            </a:endParaRPr>
          </a:p>
        </p:txBody>
      </p:sp>
      <p:sp>
        <p:nvSpPr>
          <p:cNvPr id="40" name="円/楕円 39"/>
          <p:cNvSpPr/>
          <p:nvPr/>
        </p:nvSpPr>
        <p:spPr>
          <a:xfrm>
            <a:off x="5040784" y="4155316"/>
            <a:ext cx="3256528" cy="1319838"/>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rPr>
              <a:t>海外旅行に</a:t>
            </a:r>
            <a:endParaRPr lang="en-US" altLang="ja-JP" sz="2800" b="1" dirty="0">
              <a:solidFill>
                <a:schemeClr val="tx1"/>
              </a:solidFill>
              <a:latin typeface="ＭＳ Ｐゴシック" panose="020B0600070205080204" pitchFamily="50" charset="-128"/>
            </a:endParaRPr>
          </a:p>
          <a:p>
            <a:pPr algn="ctr"/>
            <a:r>
              <a:rPr lang="ja-JP" altLang="en-US" sz="3200" b="1" dirty="0">
                <a:solidFill>
                  <a:srgbClr val="FF0000"/>
                </a:solidFill>
                <a:latin typeface="ＭＳ Ｐゴシック" panose="020B0600070205080204" pitchFamily="50" charset="-128"/>
              </a:rPr>
              <a:t>行きたい</a:t>
            </a:r>
            <a:endParaRPr lang="en-US" altLang="ja-JP" sz="3200" b="1" dirty="0">
              <a:solidFill>
                <a:srgbClr val="FF0000"/>
              </a:solidFill>
              <a:latin typeface="ＭＳ Ｐゴシック" panose="020B0600070205080204" pitchFamily="50" charset="-128"/>
            </a:endParaRPr>
          </a:p>
        </p:txBody>
      </p:sp>
      <p:sp>
        <p:nvSpPr>
          <p:cNvPr id="63" name="円/楕円 62"/>
          <p:cNvSpPr/>
          <p:nvPr/>
        </p:nvSpPr>
        <p:spPr>
          <a:xfrm>
            <a:off x="7964342" y="2891081"/>
            <a:ext cx="3191192" cy="991673"/>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600" b="1" dirty="0">
              <a:solidFill>
                <a:srgbClr val="FF0000"/>
              </a:solidFill>
              <a:latin typeface="ＭＳ Ｐゴシック" panose="020B0600070205080204" pitchFamily="50" charset="-128"/>
            </a:endParaRPr>
          </a:p>
        </p:txBody>
      </p:sp>
      <p:sp>
        <p:nvSpPr>
          <p:cNvPr id="36" name="テキスト ボックス 35"/>
          <p:cNvSpPr txBox="1"/>
          <p:nvPr/>
        </p:nvSpPr>
        <p:spPr>
          <a:xfrm>
            <a:off x="7876346" y="3032555"/>
            <a:ext cx="3180893" cy="584775"/>
          </a:xfrm>
          <a:prstGeom prst="rect">
            <a:avLst/>
          </a:prstGeom>
          <a:noFill/>
          <a:ln w="12700">
            <a:noFill/>
          </a:ln>
        </p:spPr>
        <p:txBody>
          <a:bodyPr wrap="square" rtlCol="0">
            <a:spAutoFit/>
          </a:bodyPr>
          <a:lstStyle/>
          <a:p>
            <a:r>
              <a:rPr lang="ja-JP" altLang="en-US" sz="2800" b="1" dirty="0">
                <a:latin typeface="+mj-ea"/>
                <a:ea typeface="+mj-ea"/>
              </a:rPr>
              <a:t>　カラオケは</a:t>
            </a:r>
            <a:r>
              <a:rPr lang="ja-JP" altLang="en-US" sz="3200" b="1" dirty="0">
                <a:solidFill>
                  <a:srgbClr val="FF0000"/>
                </a:solidFill>
                <a:latin typeface="+mj-ea"/>
                <a:ea typeface="+mj-ea"/>
              </a:rPr>
              <a:t>苦手</a:t>
            </a:r>
            <a:r>
              <a:rPr lang="ja-JP" altLang="en-US" sz="2800" b="1" dirty="0">
                <a:latin typeface="+mj-ea"/>
                <a:ea typeface="+mj-ea"/>
              </a:rPr>
              <a:t>　　　</a:t>
            </a:r>
            <a:endParaRPr lang="ja-JP" altLang="en-US" sz="3200" b="1" dirty="0">
              <a:solidFill>
                <a:srgbClr val="FF0000"/>
              </a:solidFill>
              <a:latin typeface="+mj-ea"/>
              <a:ea typeface="+mj-ea"/>
            </a:endParaRPr>
          </a:p>
        </p:txBody>
      </p:sp>
    </p:spTree>
    <p:extLst>
      <p:ext uri="{BB962C8B-B14F-4D97-AF65-F5344CB8AC3E}">
        <p14:creationId xmlns:p14="http://schemas.microsoft.com/office/powerpoint/2010/main" val="182252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810000" y="322894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22" name="円/楕円 21"/>
          <p:cNvSpPr/>
          <p:nvPr/>
        </p:nvSpPr>
        <p:spPr>
          <a:xfrm>
            <a:off x="2043174" y="5194931"/>
            <a:ext cx="3274122" cy="2158408"/>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2800" dirty="0">
              <a:solidFill>
                <a:prstClr val="black"/>
              </a:solidFill>
            </a:endParaRPr>
          </a:p>
        </p:txBody>
      </p:sp>
      <p:sp>
        <p:nvSpPr>
          <p:cNvPr id="15" name="メモ 14"/>
          <p:cNvSpPr/>
          <p:nvPr/>
        </p:nvSpPr>
        <p:spPr>
          <a:xfrm>
            <a:off x="2249370" y="4193626"/>
            <a:ext cx="7824290" cy="2469869"/>
          </a:xfrm>
          <a:prstGeom prst="foldedCorner">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kumimoji="0" lang="en-US" altLang="ja-JP" sz="2000" kern="100" dirty="0">
              <a:solidFill>
                <a:sysClr val="windowText" lastClr="000000"/>
              </a:solidFill>
              <a:latin typeface="Century"/>
              <a:ea typeface="ＭＳ 明朝" panose="02020609040205080304" pitchFamily="17" charset="-128"/>
              <a:cs typeface="Times New Roman" panose="02020603050405020304" pitchFamily="18" charset="0"/>
            </a:endParaRPr>
          </a:p>
          <a:p>
            <a:pPr algn="just"/>
            <a:endParaRPr kumimoji="0" lang="en-US" altLang="ja-JP" sz="2000" kern="100" dirty="0">
              <a:solidFill>
                <a:sysClr val="windowText" lastClr="000000"/>
              </a:solidFill>
              <a:latin typeface="Century"/>
              <a:ea typeface="ＭＳ 明朝" panose="02020609040205080304" pitchFamily="17" charset="-128"/>
              <a:cs typeface="Times New Roman" panose="02020603050405020304" pitchFamily="18" charset="0"/>
            </a:endParaRPr>
          </a:p>
          <a:p>
            <a:pPr algn="just">
              <a:lnSpc>
                <a:spcPct val="150000"/>
              </a:lnSpc>
            </a:pPr>
            <a:endParaRPr kumimoji="0" lang="en-US" altLang="ja-JP" sz="2800" kern="100" dirty="0">
              <a:solidFill>
                <a:sysClr val="windowText" lastClr="000000"/>
              </a:solidFill>
              <a:latin typeface="Century"/>
              <a:ea typeface="ＭＳ 明朝" panose="02020609040205080304" pitchFamily="17" charset="-128"/>
              <a:cs typeface="Times New Roman" panose="02020603050405020304" pitchFamily="18" charset="0"/>
            </a:endParaRPr>
          </a:p>
          <a:p>
            <a:pPr algn="just">
              <a:lnSpc>
                <a:spcPct val="150000"/>
              </a:lnSpc>
            </a:pPr>
            <a:r>
              <a:rPr kumimoji="0" lang="ja-JP" altLang="en-US" sz="2800" kern="100" dirty="0">
                <a:solidFill>
                  <a:sysClr val="windowText" lastClr="000000"/>
                </a:solidFill>
                <a:latin typeface="+mn-ea"/>
                <a:cs typeface="Times New Roman" panose="02020603050405020304" pitchFamily="18" charset="0"/>
              </a:rPr>
              <a:t>ぼく・わたしの「強み」は・・・</a:t>
            </a:r>
            <a:endParaRPr kumimoji="0" lang="en-US" altLang="ja-JP" sz="2800" kern="100" dirty="0">
              <a:solidFill>
                <a:sysClr val="windowText" lastClr="000000"/>
              </a:solidFill>
              <a:latin typeface="+mn-ea"/>
              <a:cs typeface="Times New Roman" panose="02020603050405020304" pitchFamily="18" charset="0"/>
            </a:endParaRPr>
          </a:p>
          <a:p>
            <a:pPr algn="just"/>
            <a:r>
              <a:rPr kumimoji="0" lang="ja-JP" altLang="en-US" sz="3200" kern="100" dirty="0">
                <a:solidFill>
                  <a:sysClr val="windowText" lastClr="000000"/>
                </a:solidFill>
                <a:latin typeface="ＭＳ Ｐゴシック" panose="020B0600070205080204" pitchFamily="50" charset="-128"/>
                <a:cs typeface="Times New Roman" panose="02020603050405020304" pitchFamily="18" charset="0"/>
              </a:rPr>
              <a:t>　</a:t>
            </a:r>
            <a:r>
              <a:rPr kumimoji="0" lang="ja-JP" altLang="en-US" sz="3600" kern="100" dirty="0">
                <a:solidFill>
                  <a:sysClr val="windowText" lastClr="000000"/>
                </a:solidFill>
                <a:latin typeface="ＭＳ Ｐゴシック" panose="020B0600070205080204" pitchFamily="50" charset="-128"/>
                <a:cs typeface="Times New Roman" panose="02020603050405020304" pitchFamily="18" charset="0"/>
              </a:rPr>
              <a:t>苦手なこともがんばるところ</a:t>
            </a:r>
            <a:endParaRPr kumimoji="0" lang="en-US" altLang="ja-JP" sz="3600" kern="100" dirty="0">
              <a:solidFill>
                <a:sysClr val="windowText" lastClr="000000"/>
              </a:solidFill>
              <a:latin typeface="ＭＳ Ｐゴシック" panose="020B0600070205080204" pitchFamily="50" charset="-128"/>
              <a:cs typeface="Times New Roman" panose="02020603050405020304" pitchFamily="18" charset="0"/>
            </a:endParaRPr>
          </a:p>
          <a:p>
            <a:pPr algn="just"/>
            <a:endParaRPr kumimoji="0" lang="en-US" altLang="ja-JP" sz="3200" kern="100" dirty="0">
              <a:solidFill>
                <a:sysClr val="windowText" lastClr="000000"/>
              </a:solidFill>
              <a:latin typeface="ＭＳ Ｐゴシック" panose="020B0600070205080204" pitchFamily="50" charset="-128"/>
              <a:cs typeface="Times New Roman" panose="02020603050405020304" pitchFamily="18" charset="0"/>
            </a:endParaRPr>
          </a:p>
          <a:p>
            <a:pPr algn="just"/>
            <a:r>
              <a:rPr kumimoji="0" lang="ja-JP" altLang="en-US" sz="3200" kern="100" dirty="0">
                <a:solidFill>
                  <a:sysClr val="windowText" lastClr="000000"/>
                </a:solidFill>
                <a:latin typeface="ＭＳ Ｐゴシック" panose="020B0600070205080204" pitchFamily="50" charset="-128"/>
                <a:cs typeface="Times New Roman" panose="02020603050405020304" pitchFamily="18" charset="0"/>
              </a:rPr>
              <a:t>　</a:t>
            </a:r>
            <a:endParaRPr kumimoji="0" lang="en-US" altLang="ja-JP" sz="3200" kern="100" dirty="0">
              <a:solidFill>
                <a:sysClr val="windowText" lastClr="000000"/>
              </a:solidFill>
              <a:latin typeface="ＭＳ Ｐゴシック" panose="020B0600070205080204" pitchFamily="50" charset="-128"/>
              <a:cs typeface="Times New Roman" panose="02020603050405020304" pitchFamily="18" charset="0"/>
            </a:endParaRPr>
          </a:p>
          <a:p>
            <a:pPr algn="just"/>
            <a:endParaRPr kumimoji="0" lang="ja-JP" altLang="en-US" sz="2800" kern="100" dirty="0">
              <a:solidFill>
                <a:sysClr val="windowText" lastClr="000000"/>
              </a:solidFill>
              <a:latin typeface="ＭＳ Ｐゴシック" panose="020B0600070205080204" pitchFamily="50" charset="-128"/>
              <a:cs typeface="Times New Roman" panose="02020603050405020304" pitchFamily="18" charset="0"/>
            </a:endParaRPr>
          </a:p>
          <a:p>
            <a:pPr algn="just"/>
            <a:r>
              <a:rPr kumimoji="0" lang="en-US" sz="3200" kern="100" dirty="0">
                <a:solidFill>
                  <a:sysClr val="windowText" lastClr="000000"/>
                </a:solidFill>
                <a:latin typeface="Century"/>
                <a:ea typeface="ＭＳ 明朝" panose="02020609040205080304" pitchFamily="17" charset="-128"/>
                <a:cs typeface="Times New Roman" panose="02020603050405020304" pitchFamily="18" charset="0"/>
              </a:rPr>
              <a:t> </a:t>
            </a:r>
            <a:endParaRPr kumimoji="0" lang="ja-JP" altLang="en-US" sz="3200" kern="100" dirty="0">
              <a:solidFill>
                <a:sysClr val="windowText" lastClr="000000"/>
              </a:solidFill>
              <a:latin typeface="Century"/>
              <a:ea typeface="ＭＳ 明朝" panose="02020609040205080304" pitchFamily="17" charset="-128"/>
              <a:cs typeface="Times New Roman" panose="02020603050405020304" pitchFamily="18" charset="0"/>
            </a:endParaRPr>
          </a:p>
          <a:p>
            <a:pPr algn="just"/>
            <a:r>
              <a:rPr kumimoji="0" lang="en-US" sz="1050" kern="100" dirty="0">
                <a:solidFill>
                  <a:sysClr val="windowText" lastClr="000000"/>
                </a:solidFill>
                <a:latin typeface="Century"/>
                <a:ea typeface="ＭＳ 明朝" panose="02020609040205080304" pitchFamily="17" charset="-128"/>
                <a:cs typeface="Times New Roman" panose="02020603050405020304" pitchFamily="18" charset="0"/>
              </a:rPr>
              <a:t> </a:t>
            </a:r>
            <a:endParaRPr kumimoji="0" lang="ja-JP" altLang="en-US" sz="1050" kern="100" dirty="0">
              <a:solidFill>
                <a:sysClr val="windowText" lastClr="000000"/>
              </a:solidFill>
              <a:latin typeface="Century"/>
              <a:ea typeface="ＭＳ 明朝" panose="02020609040205080304" pitchFamily="17" charset="-128"/>
              <a:cs typeface="Times New Roman" panose="02020603050405020304" pitchFamily="18" charset="0"/>
            </a:endParaRPr>
          </a:p>
          <a:p>
            <a:pPr algn="just"/>
            <a:r>
              <a:rPr kumimoji="0" lang="en-US" sz="1050" kern="100" dirty="0">
                <a:solidFill>
                  <a:sysClr val="windowText" lastClr="000000"/>
                </a:solidFill>
                <a:latin typeface="Century"/>
                <a:ea typeface="ＭＳ 明朝" panose="02020609040205080304" pitchFamily="17" charset="-128"/>
                <a:cs typeface="Times New Roman" panose="02020603050405020304" pitchFamily="18" charset="0"/>
              </a:rPr>
              <a:t> </a:t>
            </a:r>
            <a:endParaRPr kumimoji="0" lang="ja-JP" altLang="en-US" sz="1050" kern="100" dirty="0">
              <a:solidFill>
                <a:sysClr val="windowText" lastClr="000000"/>
              </a:solidFill>
              <a:latin typeface="Century"/>
              <a:ea typeface="ＭＳ 明朝" panose="02020609040205080304" pitchFamily="17" charset="-128"/>
              <a:cs typeface="Times New Roman" panose="02020603050405020304" pitchFamily="18" charset="0"/>
            </a:endParaRPr>
          </a:p>
        </p:txBody>
      </p:sp>
      <p:pic>
        <p:nvPicPr>
          <p:cNvPr id="19" name="図 18"/>
          <p:cNvPicPr>
            <a:picLocks noChangeAspect="1"/>
          </p:cNvPicPr>
          <p:nvPr/>
        </p:nvPicPr>
        <p:blipFill>
          <a:blip r:embed="rId3"/>
          <a:stretch>
            <a:fillRect/>
          </a:stretch>
        </p:blipFill>
        <p:spPr>
          <a:xfrm>
            <a:off x="472245" y="1472153"/>
            <a:ext cx="2014972" cy="1953163"/>
          </a:xfrm>
          <a:prstGeom prst="rect">
            <a:avLst/>
          </a:prstGeom>
        </p:spPr>
      </p:pic>
      <p:pic>
        <p:nvPicPr>
          <p:cNvPr id="18" name="図 17"/>
          <p:cNvPicPr>
            <a:picLocks noChangeAspect="1"/>
          </p:cNvPicPr>
          <p:nvPr/>
        </p:nvPicPr>
        <p:blipFill>
          <a:blip r:embed="rId4"/>
          <a:stretch>
            <a:fillRect/>
          </a:stretch>
        </p:blipFill>
        <p:spPr>
          <a:xfrm rot="2686915">
            <a:off x="10275373" y="4659415"/>
            <a:ext cx="1860592" cy="1805218"/>
          </a:xfrm>
          <a:prstGeom prst="rect">
            <a:avLst/>
          </a:prstGeom>
        </p:spPr>
      </p:pic>
      <p:sp>
        <p:nvSpPr>
          <p:cNvPr id="3" name="テキスト ボックス 2"/>
          <p:cNvSpPr txBox="1"/>
          <p:nvPr/>
        </p:nvSpPr>
        <p:spPr>
          <a:xfrm>
            <a:off x="2487217" y="5495014"/>
            <a:ext cx="6872949" cy="646331"/>
          </a:xfrm>
          <a:prstGeom prst="rect">
            <a:avLst/>
          </a:prstGeom>
          <a:noFill/>
        </p:spPr>
        <p:txBody>
          <a:bodyPr wrap="square" rtlCol="0">
            <a:spAutoFit/>
          </a:bodyPr>
          <a:lstStyle/>
          <a:p>
            <a:r>
              <a:rPr kumimoji="1" lang="ja-JP" altLang="en-US" sz="3600" dirty="0"/>
              <a:t>上手にできなくても楽しめるところ</a:t>
            </a:r>
          </a:p>
        </p:txBody>
      </p:sp>
      <p:sp>
        <p:nvSpPr>
          <p:cNvPr id="23" name="タイトル 1"/>
          <p:cNvSpPr txBox="1">
            <a:spLocks/>
          </p:cNvSpPr>
          <p:nvPr/>
        </p:nvSpPr>
        <p:spPr>
          <a:xfrm>
            <a:off x="0" y="-9608"/>
            <a:ext cx="4572001" cy="72489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latin typeface="Calibri"/>
                <a:ea typeface="ＭＳ Ｐゴシック" panose="020B0600070205080204" pitchFamily="50" charset="-128"/>
              </a:rPr>
              <a:t>自分ウェビング</a:t>
            </a:r>
          </a:p>
        </p:txBody>
      </p:sp>
      <p:grpSp>
        <p:nvGrpSpPr>
          <p:cNvPr id="27" name="グループ化 26"/>
          <p:cNvGrpSpPr/>
          <p:nvPr/>
        </p:nvGrpSpPr>
        <p:grpSpPr>
          <a:xfrm>
            <a:off x="6898831" y="789882"/>
            <a:ext cx="4192946" cy="2858249"/>
            <a:chOff x="6825170" y="940591"/>
            <a:chExt cx="4192946" cy="2858249"/>
          </a:xfrm>
        </p:grpSpPr>
        <p:sp>
          <p:nvSpPr>
            <p:cNvPr id="30" name="円/楕円 29"/>
            <p:cNvSpPr/>
            <p:nvPr/>
          </p:nvSpPr>
          <p:spPr>
            <a:xfrm>
              <a:off x="6825170" y="2402060"/>
              <a:ext cx="3704484" cy="139678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高い音が</a:t>
              </a:r>
              <a:endParaRPr lang="en-US" altLang="ja-JP" sz="2800" b="1" dirty="0">
                <a:solidFill>
                  <a:prstClr val="black"/>
                </a:solidFill>
                <a:latin typeface="ＭＳ Ｐゴシック" panose="020B0600070205080204" pitchFamily="50" charset="-128"/>
              </a:endParaRPr>
            </a:p>
            <a:p>
              <a:pPr algn="ctr"/>
              <a:r>
                <a:rPr lang="ja-JP" altLang="en-US" sz="2800" b="1" dirty="0">
                  <a:solidFill>
                    <a:prstClr val="black"/>
                  </a:solidFill>
                  <a:latin typeface="ＭＳ Ｐゴシック" panose="020B0600070205080204" pitchFamily="50" charset="-128"/>
                </a:rPr>
                <a:t>上手に歌えない</a:t>
              </a:r>
              <a:endParaRPr lang="en-US" altLang="ja-JP" sz="2800" b="1" dirty="0">
                <a:solidFill>
                  <a:prstClr val="black"/>
                </a:solidFill>
                <a:latin typeface="ＭＳ Ｐゴシック" panose="020B0600070205080204" pitchFamily="50" charset="-128"/>
              </a:endParaRPr>
            </a:p>
          </p:txBody>
        </p:sp>
        <p:sp>
          <p:nvSpPr>
            <p:cNvPr id="31" name="円/楕円 30"/>
            <p:cNvSpPr/>
            <p:nvPr/>
          </p:nvSpPr>
          <p:spPr>
            <a:xfrm>
              <a:off x="6977744" y="940591"/>
              <a:ext cx="4040372" cy="1328005"/>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友達といっしょに歌うことは楽しい</a:t>
              </a:r>
              <a:endParaRPr lang="en-US" altLang="ja-JP" sz="2800" b="1" dirty="0">
                <a:solidFill>
                  <a:prstClr val="black"/>
                </a:solidFill>
                <a:latin typeface="ＭＳ Ｐゴシック" panose="020B0600070205080204" pitchFamily="50" charset="-128"/>
              </a:endParaRPr>
            </a:p>
          </p:txBody>
        </p:sp>
      </p:grpSp>
      <p:sp>
        <p:nvSpPr>
          <p:cNvPr id="32" name="テキスト ボックス 31"/>
          <p:cNvSpPr txBox="1"/>
          <p:nvPr/>
        </p:nvSpPr>
        <p:spPr>
          <a:xfrm>
            <a:off x="89100" y="3557085"/>
            <a:ext cx="11674549" cy="646331"/>
          </a:xfrm>
          <a:prstGeom prst="rect">
            <a:avLst/>
          </a:prstGeom>
          <a:noFill/>
        </p:spPr>
        <p:txBody>
          <a:bodyPr wrap="square" rtlCol="0">
            <a:spAutoFit/>
          </a:bodyPr>
          <a:lstStyle/>
          <a:p>
            <a:pPr indent="133350" eaLnBrk="0" fontAlgn="base" hangingPunct="0">
              <a:spcBef>
                <a:spcPct val="0"/>
              </a:spcBef>
              <a:spcAft>
                <a:spcPct val="0"/>
              </a:spcAft>
            </a:pPr>
            <a:r>
              <a:rPr kumimoji="0" lang="ja-JP" altLang="en-US" sz="3600" dirty="0">
                <a:solidFill>
                  <a:prstClr val="black"/>
                </a:solidFill>
                <a:latin typeface="+mn-ea"/>
                <a:cs typeface="Times New Roman" panose="02020603050405020304" pitchFamily="18" charset="0"/>
              </a:rPr>
              <a:t>活動③　自分の「強み」を書きま</a:t>
            </a:r>
            <a:r>
              <a:rPr kumimoji="0" lang="ja-JP" altLang="en-US" sz="3600" dirty="0">
                <a:solidFill>
                  <a:prstClr val="black"/>
                </a:solidFill>
                <a:latin typeface="+mj-ea"/>
                <a:ea typeface="+mj-ea"/>
                <a:cs typeface="Times New Roman" panose="02020603050405020304" pitchFamily="18" charset="0"/>
              </a:rPr>
              <a:t>しょう</a:t>
            </a:r>
            <a:r>
              <a:rPr kumimoji="0" lang="ja-JP" altLang="en-US" sz="3600" dirty="0">
                <a:solidFill>
                  <a:prstClr val="black"/>
                </a:solidFill>
                <a:latin typeface="+mn-ea"/>
                <a:cs typeface="Times New Roman" panose="02020603050405020304" pitchFamily="18" charset="0"/>
              </a:rPr>
              <a:t>。</a:t>
            </a:r>
            <a:r>
              <a:rPr kumimoji="0" lang="ja-JP" altLang="en-US" sz="36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en-US" sz="4800" dirty="0">
              <a:solidFill>
                <a:prstClr val="black"/>
              </a:solidFill>
              <a:latin typeface="Arial" panose="020B0604020202020204" pitchFamily="34" charset="0"/>
            </a:endParaRPr>
          </a:p>
        </p:txBody>
      </p:sp>
      <p:sp>
        <p:nvSpPr>
          <p:cNvPr id="7" name="円/楕円 6"/>
          <p:cNvSpPr/>
          <p:nvPr/>
        </p:nvSpPr>
        <p:spPr>
          <a:xfrm>
            <a:off x="6379534" y="459113"/>
            <a:ext cx="5188689" cy="35400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下矢印 32"/>
          <p:cNvSpPr/>
          <p:nvPr/>
        </p:nvSpPr>
        <p:spPr>
          <a:xfrm>
            <a:off x="8032596" y="3784451"/>
            <a:ext cx="1184362" cy="1777573"/>
          </a:xfrm>
          <a:prstGeom prst="downArrow">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a:extLst>
              <a:ext uri="{FF2B5EF4-FFF2-40B4-BE49-F238E27FC236}">
                <a16:creationId xmlns:a16="http://schemas.microsoft.com/office/drawing/2014/main" id="{90F5AB89-D261-49DA-BA02-5BD81A5956C9}"/>
              </a:ext>
            </a:extLst>
          </p:cNvPr>
          <p:cNvSpPr txBox="1"/>
          <p:nvPr/>
        </p:nvSpPr>
        <p:spPr>
          <a:xfrm>
            <a:off x="308162" y="3607564"/>
            <a:ext cx="1555679" cy="646331"/>
          </a:xfrm>
          <a:prstGeom prst="rect">
            <a:avLst/>
          </a:prstGeom>
          <a:solidFill>
            <a:schemeClr val="bg1"/>
          </a:solidFill>
          <a:ln w="28575">
            <a:solidFill>
              <a:schemeClr val="tx1"/>
            </a:solidFill>
          </a:ln>
        </p:spPr>
        <p:txBody>
          <a:bodyPr wrap="square" rtlCol="0">
            <a:spAutoFit/>
          </a:bodyPr>
          <a:lstStyle/>
          <a:p>
            <a:r>
              <a:rPr kumimoji="1" lang="ja-JP" altLang="en-US" sz="3600" dirty="0"/>
              <a:t>活動③</a:t>
            </a:r>
          </a:p>
        </p:txBody>
      </p:sp>
    </p:spTree>
    <p:extLst>
      <p:ext uri="{BB962C8B-B14F-4D97-AF65-F5344CB8AC3E}">
        <p14:creationId xmlns:p14="http://schemas.microsoft.com/office/powerpoint/2010/main" val="79999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810000" y="322894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22" name="円/楕円 21"/>
          <p:cNvSpPr/>
          <p:nvPr/>
        </p:nvSpPr>
        <p:spPr>
          <a:xfrm>
            <a:off x="2043174" y="5194931"/>
            <a:ext cx="3274122" cy="2158408"/>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2800" dirty="0">
              <a:solidFill>
                <a:prstClr val="black"/>
              </a:solidFill>
            </a:endParaRPr>
          </a:p>
        </p:txBody>
      </p:sp>
      <p:sp>
        <p:nvSpPr>
          <p:cNvPr id="15" name="メモ 14"/>
          <p:cNvSpPr/>
          <p:nvPr/>
        </p:nvSpPr>
        <p:spPr>
          <a:xfrm>
            <a:off x="1185729" y="2514280"/>
            <a:ext cx="9952075" cy="3999578"/>
          </a:xfrm>
          <a:prstGeom prst="foldedCorner">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pPr>
            <a:r>
              <a:rPr kumimoji="0" lang="ja-JP" altLang="en-US" sz="4000" kern="100" dirty="0">
                <a:solidFill>
                  <a:sysClr val="windowText" lastClr="000000"/>
                </a:solidFill>
                <a:latin typeface="+mn-ea"/>
                <a:cs typeface="Times New Roman" panose="02020603050405020304" pitchFamily="18" charset="0"/>
              </a:rPr>
              <a:t>ぼく・わたしの「強み」は・・・</a:t>
            </a:r>
            <a:endParaRPr kumimoji="0" lang="en-US" altLang="ja-JP" sz="4000" kern="100" dirty="0">
              <a:solidFill>
                <a:sysClr val="windowText" lastClr="000000"/>
              </a:solidFill>
              <a:latin typeface="+mn-ea"/>
              <a:cs typeface="Times New Roman" panose="02020603050405020304" pitchFamily="18" charset="0"/>
            </a:endParaRPr>
          </a:p>
          <a:p>
            <a:pPr algn="just"/>
            <a:r>
              <a:rPr kumimoji="0" lang="ja-JP" altLang="en-US" sz="5400" kern="100" dirty="0">
                <a:solidFill>
                  <a:sysClr val="windowText" lastClr="000000"/>
                </a:solidFill>
                <a:latin typeface="ＭＳ Ｐゴシック" panose="020B0600070205080204" pitchFamily="50" charset="-128"/>
                <a:cs typeface="Times New Roman" panose="02020603050405020304" pitchFamily="18" charset="0"/>
              </a:rPr>
              <a:t>苦手なこともがんばるところ</a:t>
            </a:r>
            <a:endParaRPr kumimoji="0" lang="en-US" altLang="ja-JP" sz="4400" kern="100" dirty="0">
              <a:solidFill>
                <a:sysClr val="windowText" lastClr="000000"/>
              </a:solidFill>
              <a:latin typeface="ＭＳ Ｐゴシック" panose="020B0600070205080204" pitchFamily="50" charset="-128"/>
              <a:cs typeface="Times New Roman" panose="02020603050405020304" pitchFamily="18" charset="0"/>
            </a:endParaRPr>
          </a:p>
          <a:p>
            <a:pPr algn="just"/>
            <a:endParaRPr kumimoji="0" lang="ja-JP" altLang="en-US" sz="4400" kern="100" dirty="0">
              <a:solidFill>
                <a:sysClr val="windowText" lastClr="000000"/>
              </a:solidFill>
              <a:latin typeface="ＭＳ Ｐゴシック" panose="020B0600070205080204" pitchFamily="50" charset="-128"/>
              <a:cs typeface="Times New Roman" panose="02020603050405020304" pitchFamily="18" charset="0"/>
            </a:endParaRPr>
          </a:p>
          <a:p>
            <a:pPr algn="just"/>
            <a:r>
              <a:rPr kumimoji="0" lang="en-US" sz="3200" kern="100" dirty="0">
                <a:solidFill>
                  <a:sysClr val="windowText" lastClr="000000"/>
                </a:solidFill>
                <a:latin typeface="Century"/>
                <a:ea typeface="ＭＳ 明朝" panose="02020609040205080304" pitchFamily="17" charset="-128"/>
                <a:cs typeface="Times New Roman" panose="02020603050405020304" pitchFamily="18" charset="0"/>
              </a:rPr>
              <a:t> </a:t>
            </a:r>
            <a:endParaRPr kumimoji="0" lang="ja-JP" altLang="en-US" sz="3200" kern="100" dirty="0">
              <a:solidFill>
                <a:sysClr val="windowText" lastClr="000000"/>
              </a:solidFill>
              <a:latin typeface="Century"/>
              <a:ea typeface="ＭＳ 明朝" panose="02020609040205080304" pitchFamily="17" charset="-128"/>
              <a:cs typeface="Times New Roman" panose="02020603050405020304" pitchFamily="18" charset="0"/>
            </a:endParaRPr>
          </a:p>
          <a:p>
            <a:pPr algn="just"/>
            <a:r>
              <a:rPr kumimoji="0" lang="en-US" sz="1050" kern="100" dirty="0">
                <a:solidFill>
                  <a:sysClr val="windowText" lastClr="000000"/>
                </a:solidFill>
                <a:latin typeface="Century"/>
                <a:ea typeface="ＭＳ 明朝" panose="02020609040205080304" pitchFamily="17" charset="-128"/>
                <a:cs typeface="Times New Roman" panose="02020603050405020304" pitchFamily="18" charset="0"/>
              </a:rPr>
              <a:t> </a:t>
            </a:r>
            <a:endParaRPr kumimoji="0" lang="ja-JP" altLang="en-US" sz="1050" kern="100" dirty="0">
              <a:solidFill>
                <a:sysClr val="windowText" lastClr="000000"/>
              </a:solidFill>
              <a:latin typeface="Century"/>
              <a:ea typeface="ＭＳ 明朝" panose="02020609040205080304" pitchFamily="17" charset="-128"/>
              <a:cs typeface="Times New Roman" panose="02020603050405020304" pitchFamily="18" charset="0"/>
            </a:endParaRPr>
          </a:p>
          <a:p>
            <a:pPr algn="just"/>
            <a:r>
              <a:rPr kumimoji="0" lang="en-US" sz="1050" kern="100" dirty="0">
                <a:solidFill>
                  <a:sysClr val="windowText" lastClr="000000"/>
                </a:solidFill>
                <a:latin typeface="Century"/>
                <a:ea typeface="ＭＳ 明朝" panose="02020609040205080304" pitchFamily="17" charset="-128"/>
                <a:cs typeface="Times New Roman" panose="02020603050405020304" pitchFamily="18" charset="0"/>
              </a:rPr>
              <a:t> </a:t>
            </a:r>
            <a:endParaRPr kumimoji="0" lang="ja-JP" altLang="en-US" sz="1050" kern="100" dirty="0">
              <a:solidFill>
                <a:sysClr val="windowText" lastClr="000000"/>
              </a:solidFill>
              <a:latin typeface="Century"/>
              <a:ea typeface="ＭＳ 明朝" panose="02020609040205080304" pitchFamily="17" charset="-128"/>
              <a:cs typeface="Times New Roman" panose="02020603050405020304" pitchFamily="18" charset="0"/>
            </a:endParaRPr>
          </a:p>
        </p:txBody>
      </p:sp>
      <p:sp>
        <p:nvSpPr>
          <p:cNvPr id="4" name="テキスト ボックス 3"/>
          <p:cNvSpPr txBox="1"/>
          <p:nvPr/>
        </p:nvSpPr>
        <p:spPr>
          <a:xfrm>
            <a:off x="1185729" y="4609791"/>
            <a:ext cx="9952075" cy="923330"/>
          </a:xfrm>
          <a:prstGeom prst="rect">
            <a:avLst/>
          </a:prstGeom>
          <a:noFill/>
          <a:ln w="38100">
            <a:noFill/>
          </a:ln>
        </p:spPr>
        <p:txBody>
          <a:bodyPr wrap="square" rtlCol="0">
            <a:spAutoFit/>
          </a:bodyPr>
          <a:lstStyle/>
          <a:p>
            <a:r>
              <a:rPr lang="ja-JP" altLang="en-US" sz="5400" dirty="0"/>
              <a:t>上手にできなくても楽しめるところ</a:t>
            </a:r>
          </a:p>
        </p:txBody>
      </p:sp>
      <p:sp>
        <p:nvSpPr>
          <p:cNvPr id="27" name="タイトル 1"/>
          <p:cNvSpPr txBox="1">
            <a:spLocks/>
          </p:cNvSpPr>
          <p:nvPr/>
        </p:nvSpPr>
        <p:spPr>
          <a:xfrm>
            <a:off x="1" y="-9608"/>
            <a:ext cx="4399722" cy="72489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latin typeface="Calibri"/>
                <a:ea typeface="ＭＳ Ｐゴシック" panose="020B0600070205080204" pitchFamily="50" charset="-128"/>
              </a:rPr>
              <a:t>自分ウェビング</a:t>
            </a:r>
          </a:p>
        </p:txBody>
      </p:sp>
      <p:sp>
        <p:nvSpPr>
          <p:cNvPr id="28" name="テキスト ボックス 27"/>
          <p:cNvSpPr txBox="1"/>
          <p:nvPr/>
        </p:nvSpPr>
        <p:spPr>
          <a:xfrm>
            <a:off x="258725" y="1769081"/>
            <a:ext cx="11674549" cy="646331"/>
          </a:xfrm>
          <a:prstGeom prst="rect">
            <a:avLst/>
          </a:prstGeom>
          <a:noFill/>
        </p:spPr>
        <p:txBody>
          <a:bodyPr wrap="square" rtlCol="0">
            <a:spAutoFit/>
          </a:bodyPr>
          <a:lstStyle/>
          <a:p>
            <a:pPr indent="133350" eaLnBrk="0" fontAlgn="base" hangingPunct="0">
              <a:spcBef>
                <a:spcPct val="0"/>
              </a:spcBef>
              <a:spcAft>
                <a:spcPct val="0"/>
              </a:spcAft>
            </a:pPr>
            <a:r>
              <a:rPr kumimoji="0" lang="ja-JP" altLang="en-US" sz="3600" dirty="0">
                <a:solidFill>
                  <a:prstClr val="black"/>
                </a:solidFill>
                <a:latin typeface="+mn-ea"/>
                <a:cs typeface="Times New Roman" panose="02020603050405020304" pitchFamily="18" charset="0"/>
              </a:rPr>
              <a:t>活動③　自分の「強み」を書きま</a:t>
            </a:r>
            <a:r>
              <a:rPr kumimoji="0" lang="ja-JP" altLang="en-US" sz="3600" dirty="0">
                <a:solidFill>
                  <a:prstClr val="black"/>
                </a:solidFill>
                <a:latin typeface="+mj-ea"/>
                <a:ea typeface="+mj-ea"/>
                <a:cs typeface="Times New Roman" panose="02020603050405020304" pitchFamily="18" charset="0"/>
              </a:rPr>
              <a:t>しょう</a:t>
            </a:r>
            <a:r>
              <a:rPr kumimoji="0" lang="ja-JP" altLang="en-US" sz="3600" dirty="0">
                <a:solidFill>
                  <a:prstClr val="black"/>
                </a:solidFill>
                <a:latin typeface="+mn-ea"/>
                <a:cs typeface="Times New Roman" panose="02020603050405020304" pitchFamily="18" charset="0"/>
              </a:rPr>
              <a:t>。</a:t>
            </a:r>
            <a:r>
              <a:rPr kumimoji="0" lang="ja-JP" altLang="en-US" sz="36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en-US" sz="4800" dirty="0">
              <a:solidFill>
                <a:prstClr val="black"/>
              </a:solidFill>
              <a:latin typeface="Arial" panose="020B0604020202020204" pitchFamily="34" charset="0"/>
            </a:endParaRPr>
          </a:p>
        </p:txBody>
      </p:sp>
      <p:pic>
        <p:nvPicPr>
          <p:cNvPr id="29" name="図 28"/>
          <p:cNvPicPr>
            <a:picLocks noChangeAspect="1"/>
          </p:cNvPicPr>
          <p:nvPr/>
        </p:nvPicPr>
        <p:blipFill>
          <a:blip r:embed="rId3"/>
          <a:stretch>
            <a:fillRect/>
          </a:stretch>
        </p:blipFill>
        <p:spPr>
          <a:xfrm rot="1669288">
            <a:off x="10138849" y="381394"/>
            <a:ext cx="1997909" cy="1946238"/>
          </a:xfrm>
          <a:prstGeom prst="rect">
            <a:avLst/>
          </a:prstGeom>
        </p:spPr>
      </p:pic>
      <p:pic>
        <p:nvPicPr>
          <p:cNvPr id="30" name="図 29"/>
          <p:cNvPicPr>
            <a:picLocks noChangeAspect="1"/>
          </p:cNvPicPr>
          <p:nvPr/>
        </p:nvPicPr>
        <p:blipFill>
          <a:blip r:embed="rId4"/>
          <a:stretch>
            <a:fillRect/>
          </a:stretch>
        </p:blipFill>
        <p:spPr>
          <a:xfrm>
            <a:off x="8047213" y="-39684"/>
            <a:ext cx="2077385" cy="2020135"/>
          </a:xfrm>
          <a:prstGeom prst="rect">
            <a:avLst/>
          </a:prstGeom>
        </p:spPr>
      </p:pic>
      <p:sp>
        <p:nvSpPr>
          <p:cNvPr id="10" name="テキスト ボックス 9">
            <a:extLst>
              <a:ext uri="{FF2B5EF4-FFF2-40B4-BE49-F238E27FC236}">
                <a16:creationId xmlns:a16="http://schemas.microsoft.com/office/drawing/2014/main" id="{B8AA28C0-F314-4932-A97E-F737CD345026}"/>
              </a:ext>
            </a:extLst>
          </p:cNvPr>
          <p:cNvSpPr txBox="1"/>
          <p:nvPr/>
        </p:nvSpPr>
        <p:spPr>
          <a:xfrm>
            <a:off x="407889" y="1769080"/>
            <a:ext cx="1555679" cy="646331"/>
          </a:xfrm>
          <a:prstGeom prst="rect">
            <a:avLst/>
          </a:prstGeom>
          <a:solidFill>
            <a:schemeClr val="bg1"/>
          </a:solidFill>
          <a:ln w="28575">
            <a:solidFill>
              <a:schemeClr val="tx1"/>
            </a:solidFill>
          </a:ln>
        </p:spPr>
        <p:txBody>
          <a:bodyPr wrap="square" rtlCol="0">
            <a:spAutoFit/>
          </a:bodyPr>
          <a:lstStyle/>
          <a:p>
            <a:r>
              <a:rPr kumimoji="1" lang="ja-JP" altLang="en-US" sz="3600" dirty="0"/>
              <a:t>活動③</a:t>
            </a:r>
          </a:p>
        </p:txBody>
      </p:sp>
    </p:spTree>
    <p:extLst>
      <p:ext uri="{BB962C8B-B14F-4D97-AF65-F5344CB8AC3E}">
        <p14:creationId xmlns:p14="http://schemas.microsoft.com/office/powerpoint/2010/main" val="1691091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0775" y="216679"/>
            <a:ext cx="11268730" cy="1569660"/>
          </a:xfrm>
          <a:prstGeom prst="rect">
            <a:avLst/>
          </a:prstGeom>
          <a:solidFill>
            <a:srgbClr val="FFFF99"/>
          </a:solidFill>
          <a:ln w="57150">
            <a:solidFill>
              <a:srgbClr val="FF9900"/>
            </a:solidFill>
          </a:ln>
        </p:spPr>
        <p:txBody>
          <a:bodyPr wrap="square" rtlCol="0">
            <a:spAutoFit/>
          </a:bodyPr>
          <a:lstStyle/>
          <a:p>
            <a:pPr algn="ctr"/>
            <a:r>
              <a:rPr lang="ja-JP" altLang="en-US" sz="4800" dirty="0">
                <a:latin typeface="HG丸ｺﾞｼｯｸM-PRO" panose="020F0600000000000000" pitchFamily="50" charset="-128"/>
                <a:ea typeface="HG丸ｺﾞｼｯｸM-PRO" panose="020F0600000000000000" pitchFamily="50" charset="-128"/>
              </a:rPr>
              <a:t>自分や友達の</a:t>
            </a:r>
            <a:r>
              <a:rPr lang="ja-JP" altLang="en-US" sz="4800" b="1" dirty="0">
                <a:solidFill>
                  <a:srgbClr val="FF0000"/>
                </a:solidFill>
                <a:latin typeface="HG丸ｺﾞｼｯｸM-PRO" panose="020F0600000000000000" pitchFamily="50" charset="-128"/>
                <a:ea typeface="HG丸ｺﾞｼｯｸM-PRO" panose="020F0600000000000000" pitchFamily="50" charset="-128"/>
              </a:rPr>
              <a:t>「強み」</a:t>
            </a:r>
            <a:r>
              <a:rPr lang="ja-JP" altLang="en-US" sz="4800" dirty="0">
                <a:latin typeface="HG丸ｺﾞｼｯｸM-PRO" panose="020F0600000000000000" pitchFamily="50" charset="-128"/>
                <a:ea typeface="HG丸ｺﾞｼｯｸM-PRO" panose="020F0600000000000000" pitchFamily="50" charset="-128"/>
              </a:rPr>
              <a:t>を見つけて、</a:t>
            </a:r>
            <a:endParaRPr lang="en-US" altLang="ja-JP" sz="4800" dirty="0">
              <a:latin typeface="HG丸ｺﾞｼｯｸM-PRO" panose="020F0600000000000000" pitchFamily="50" charset="-128"/>
              <a:ea typeface="HG丸ｺﾞｼｯｸM-PRO" panose="020F0600000000000000" pitchFamily="50" charset="-128"/>
            </a:endParaRPr>
          </a:p>
          <a:p>
            <a:pPr algn="ctr"/>
            <a:r>
              <a:rPr lang="ja-JP" altLang="en-US" sz="4800" dirty="0">
                <a:latin typeface="HG丸ｺﾞｼｯｸM-PRO" panose="020F0600000000000000" pitchFamily="50" charset="-128"/>
                <a:ea typeface="HG丸ｺﾞｼｯｸM-PRO" panose="020F0600000000000000" pitchFamily="50" charset="-128"/>
              </a:rPr>
              <a:t>友達同士で伝え合う活動</a:t>
            </a:r>
            <a:endParaRPr lang="en-US" altLang="ja-JP" sz="48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552325" y="3304220"/>
            <a:ext cx="11277301" cy="2862322"/>
          </a:xfrm>
          <a:prstGeom prst="rect">
            <a:avLst/>
          </a:prstGeom>
          <a:noFill/>
          <a:ln w="57150">
            <a:solidFill>
              <a:srgbClr val="FF9900"/>
            </a:solidFill>
          </a:ln>
        </p:spPr>
        <p:txBody>
          <a:bodyPr wrap="square">
            <a:spAutoFit/>
          </a:bodyPr>
          <a:lstStyle/>
          <a:p>
            <a:r>
              <a:rPr lang="ja-JP" altLang="en-US" sz="3600" dirty="0">
                <a:solidFill>
                  <a:prstClr val="black"/>
                </a:solidFill>
                <a:latin typeface="HG丸ｺﾞｼｯｸM-PRO" panose="020F0600000000000000" pitchFamily="50" charset="-128"/>
                <a:ea typeface="HG丸ｺﾞｼｯｸM-PRO" panose="020F0600000000000000" pitchFamily="50" charset="-128"/>
              </a:rPr>
              <a:t>１時目　　自分や友達の「強み」を知ろう</a:t>
            </a:r>
            <a:endParaRPr lang="en-US" altLang="ja-JP" sz="36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3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3600" dirty="0">
                <a:solidFill>
                  <a:prstClr val="black"/>
                </a:solidFill>
                <a:latin typeface="HG丸ｺﾞｼｯｸM-PRO" panose="020F0600000000000000" pitchFamily="50" charset="-128"/>
                <a:ea typeface="HG丸ｺﾞｼｯｸM-PRO" panose="020F0600000000000000" pitchFamily="50" charset="-128"/>
              </a:rPr>
              <a:t>２時目　　自分や友達の「強み」を生かそう</a:t>
            </a:r>
            <a:endParaRPr lang="en-US" altLang="ja-JP" sz="36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3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3600" dirty="0">
                <a:solidFill>
                  <a:prstClr val="black"/>
                </a:solidFill>
                <a:latin typeface="HG丸ｺﾞｼｯｸM-PRO" panose="020F0600000000000000" pitchFamily="50" charset="-128"/>
                <a:ea typeface="HG丸ｺﾞｼｯｸM-PRO" panose="020F0600000000000000" pitchFamily="50" charset="-128"/>
              </a:rPr>
              <a:t>３時目　　自分や友達の「強み」を生かしていこう</a:t>
            </a:r>
            <a:endParaRPr lang="en-US" altLang="ja-JP" sz="3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3"/>
          <a:stretch>
            <a:fillRect/>
          </a:stretch>
        </p:blipFill>
        <p:spPr>
          <a:xfrm>
            <a:off x="552325" y="1786339"/>
            <a:ext cx="1965563" cy="1816129"/>
          </a:xfrm>
          <a:prstGeom prst="rect">
            <a:avLst/>
          </a:prstGeom>
        </p:spPr>
      </p:pic>
      <p:pic>
        <p:nvPicPr>
          <p:cNvPr id="7" name="図 6"/>
          <p:cNvPicPr>
            <a:picLocks noChangeAspect="1"/>
          </p:cNvPicPr>
          <p:nvPr/>
        </p:nvPicPr>
        <p:blipFill>
          <a:blip r:embed="rId4"/>
          <a:stretch>
            <a:fillRect/>
          </a:stretch>
        </p:blipFill>
        <p:spPr>
          <a:xfrm rot="2327807">
            <a:off x="9667771" y="3195958"/>
            <a:ext cx="1980743" cy="1833348"/>
          </a:xfrm>
          <a:prstGeom prst="rect">
            <a:avLst/>
          </a:prstGeom>
        </p:spPr>
      </p:pic>
    </p:spTree>
    <p:extLst>
      <p:ext uri="{BB962C8B-B14F-4D97-AF65-F5344CB8AC3E}">
        <p14:creationId xmlns:p14="http://schemas.microsoft.com/office/powerpoint/2010/main" val="2154032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322709" y="2735233"/>
            <a:ext cx="2199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ja-JP" altLang="ja-JP" sz="1000">
                <a:solidFill>
                  <a:prstClr val="black"/>
                </a:solidFill>
                <a:latin typeface="Century" panose="02040604050505020304" pitchFamily="18" charset="0"/>
              </a:rPr>
              <a:t> </a:t>
            </a:r>
            <a:endParaRPr kumimoji="0" lang="ja-JP" altLang="ja-JP" sz="800">
              <a:solidFill>
                <a:prstClr val="black"/>
              </a:solidFill>
            </a:endParaRPr>
          </a:p>
          <a:p>
            <a:pPr algn="just" eaLnBrk="0" fontAlgn="base" hangingPunct="0">
              <a:spcBef>
                <a:spcPct val="0"/>
              </a:spcBef>
              <a:spcAft>
                <a:spcPct val="0"/>
              </a:spcAft>
            </a:pPr>
            <a:r>
              <a:rPr kumimoji="0" lang="ja-JP" altLang="ja-JP" sz="1000">
                <a:solidFill>
                  <a:prstClr val="black"/>
                </a:solidFill>
                <a:latin typeface="Century" panose="02040604050505020304" pitchFamily="18" charset="0"/>
              </a:rPr>
              <a:t> </a:t>
            </a:r>
            <a:endParaRPr kumimoji="0" lang="ja-JP" altLang="ja-JP">
              <a:solidFill>
                <a:prstClr val="black"/>
              </a:solidFill>
              <a:latin typeface="Arial" panose="020B0604020202020204" pitchFamily="34" charset="0"/>
            </a:endParaRPr>
          </a:p>
        </p:txBody>
      </p:sp>
      <p:sp>
        <p:nvSpPr>
          <p:cNvPr id="8" name="コンテンツ プレースホルダー 2"/>
          <p:cNvSpPr>
            <a:spLocks noGrp="1"/>
          </p:cNvSpPr>
          <p:nvPr>
            <p:ph idx="1"/>
          </p:nvPr>
        </p:nvSpPr>
        <p:spPr>
          <a:xfrm>
            <a:off x="59427" y="1159107"/>
            <a:ext cx="8357492" cy="898092"/>
          </a:xfrm>
        </p:spPr>
        <p:txBody>
          <a:bodyPr>
            <a:normAutofit fontScale="25000" lnSpcReduction="20000"/>
          </a:bodyPr>
          <a:lstStyle/>
          <a:p>
            <a:pPr marL="0" indent="0" algn="just">
              <a:lnSpc>
                <a:spcPct val="120000"/>
              </a:lnSpc>
              <a:spcBef>
                <a:spcPts val="0"/>
              </a:spcBef>
              <a:buNone/>
            </a:pPr>
            <a:r>
              <a:rPr lang="ja-JP" altLang="en-US" dirty="0">
                <a:ea typeface="AR P丸ゴシック体E" panose="020F0900000000000000" pitchFamily="50" charset="-128"/>
              </a:rPr>
              <a:t>　</a:t>
            </a:r>
            <a:r>
              <a:rPr lang="ja-JP" altLang="en-US" dirty="0">
                <a:latin typeface="+mj-ea"/>
                <a:ea typeface="+mj-ea"/>
              </a:rPr>
              <a:t>　</a:t>
            </a:r>
            <a:r>
              <a:rPr lang="en-US" altLang="ja-JP" sz="11200" dirty="0">
                <a:latin typeface="+mj-ea"/>
                <a:ea typeface="+mj-ea"/>
              </a:rPr>
              <a:t>(1) </a:t>
            </a:r>
            <a:r>
              <a:rPr lang="ja-JP" altLang="en-US" sz="11200" dirty="0">
                <a:latin typeface="+mj-ea"/>
                <a:ea typeface="+mj-ea"/>
              </a:rPr>
              <a:t>今日の学習をふり返って、◯をつけましょう。</a:t>
            </a:r>
          </a:p>
        </p:txBody>
      </p:sp>
      <p:sp>
        <p:nvSpPr>
          <p:cNvPr id="11" name="正方形/長方形 10"/>
          <p:cNvSpPr/>
          <p:nvPr/>
        </p:nvSpPr>
        <p:spPr>
          <a:xfrm>
            <a:off x="101280" y="6047963"/>
            <a:ext cx="10502077" cy="523220"/>
          </a:xfrm>
          <a:prstGeom prst="rect">
            <a:avLst/>
          </a:prstGeom>
          <a:solidFill>
            <a:schemeClr val="bg1"/>
          </a:solidFill>
        </p:spPr>
        <p:txBody>
          <a:bodyPr wrap="square">
            <a:spAutoFit/>
          </a:bodyPr>
          <a:lstStyle/>
          <a:p>
            <a:r>
              <a:rPr lang="en-US" altLang="ja-JP" sz="2800" dirty="0">
                <a:solidFill>
                  <a:prstClr val="black"/>
                </a:solidFill>
                <a:latin typeface="ＭＳ Ｐゴシック" panose="020B0600070205080204" pitchFamily="50" charset="-128"/>
              </a:rPr>
              <a:t>(2) </a:t>
            </a:r>
            <a:r>
              <a:rPr lang="ja-JP" altLang="en-US" sz="2800" dirty="0">
                <a:solidFill>
                  <a:prstClr val="black"/>
                </a:solidFill>
                <a:latin typeface="ＭＳ Ｐゴシック" panose="020B0600070205080204" pitchFamily="50" charset="-128"/>
              </a:rPr>
              <a:t>活動をふり返って、感じたことや気づいたことを書きましょう。</a:t>
            </a:r>
          </a:p>
        </p:txBody>
      </p:sp>
      <p:pic>
        <p:nvPicPr>
          <p:cNvPr id="9" name="図 8"/>
          <p:cNvPicPr>
            <a:picLocks noChangeAspect="1"/>
          </p:cNvPicPr>
          <p:nvPr/>
        </p:nvPicPr>
        <p:blipFill>
          <a:blip r:embed="rId3"/>
          <a:stretch>
            <a:fillRect/>
          </a:stretch>
        </p:blipFill>
        <p:spPr>
          <a:xfrm rot="1576090">
            <a:off x="8742667" y="92399"/>
            <a:ext cx="1487232" cy="1439257"/>
          </a:xfrm>
          <a:prstGeom prst="rect">
            <a:avLst/>
          </a:prstGeom>
        </p:spPr>
      </p:pic>
      <p:sp>
        <p:nvSpPr>
          <p:cNvPr id="7" name="タイトル 1"/>
          <p:cNvSpPr txBox="1">
            <a:spLocks/>
          </p:cNvSpPr>
          <p:nvPr/>
        </p:nvSpPr>
        <p:spPr>
          <a:xfrm>
            <a:off x="1" y="-4370"/>
            <a:ext cx="2030954" cy="74006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lang="ja-JP" altLang="en-US"/>
            </a:pPr>
            <a:r>
              <a:rPr sz="4000" dirty="0">
                <a:solidFill>
                  <a:sysClr val="windowText" lastClr="000000"/>
                </a:solidFill>
                <a:ea typeface="ＭＳ Ｐゴシック" panose="020B0600070205080204" pitchFamily="50" charset="-128"/>
              </a:rPr>
              <a:t>ふり返り</a:t>
            </a:r>
            <a:r>
              <a:rPr sz="4800" dirty="0">
                <a:solidFill>
                  <a:sysClr val="windowText" lastClr="000000"/>
                </a:solidFill>
                <a:ea typeface="ＭＳ Ｐゴシック" panose="020B0600070205080204" pitchFamily="50" charset="-128"/>
              </a:rPr>
              <a:t>　　　　　　　　</a:t>
            </a:r>
          </a:p>
        </p:txBody>
      </p:sp>
      <p:graphicFrame>
        <p:nvGraphicFramePr>
          <p:cNvPr id="4" name="表 3"/>
          <p:cNvGraphicFramePr>
            <a:graphicFrameLocks noGrp="1"/>
          </p:cNvGraphicFramePr>
          <p:nvPr>
            <p:extLst>
              <p:ext uri="{D42A27DB-BD31-4B8C-83A1-F6EECF244321}">
                <p14:modId xmlns:p14="http://schemas.microsoft.com/office/powerpoint/2010/main" val="254149048"/>
              </p:ext>
            </p:extLst>
          </p:nvPr>
        </p:nvGraphicFramePr>
        <p:xfrm>
          <a:off x="269383" y="1862777"/>
          <a:ext cx="11699541" cy="4206240"/>
        </p:xfrm>
        <a:graphic>
          <a:graphicData uri="http://schemas.openxmlformats.org/drawingml/2006/table">
            <a:tbl>
              <a:tblPr firstRow="1" bandRow="1">
                <a:tableStyleId>{5C22544A-7EE6-4342-B048-85BDC9FD1C3A}</a:tableStyleId>
              </a:tblPr>
              <a:tblGrid>
                <a:gridCol w="5800277">
                  <a:extLst>
                    <a:ext uri="{9D8B030D-6E8A-4147-A177-3AD203B41FA5}">
                      <a16:colId xmlns:a16="http://schemas.microsoft.com/office/drawing/2014/main" val="20000"/>
                    </a:ext>
                  </a:extLst>
                </a:gridCol>
                <a:gridCol w="1416911">
                  <a:extLst>
                    <a:ext uri="{9D8B030D-6E8A-4147-A177-3AD203B41FA5}">
                      <a16:colId xmlns:a16="http://schemas.microsoft.com/office/drawing/2014/main" val="20001"/>
                    </a:ext>
                  </a:extLst>
                </a:gridCol>
                <a:gridCol w="1416424">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41929">
                  <a:extLst>
                    <a:ext uri="{9D8B030D-6E8A-4147-A177-3AD203B41FA5}">
                      <a16:colId xmlns:a16="http://schemas.microsoft.com/office/drawing/2014/main" val="20004"/>
                    </a:ext>
                  </a:extLst>
                </a:gridCol>
              </a:tblGrid>
              <a:tr h="403394">
                <a:tc>
                  <a:txBody>
                    <a:bodyPr/>
                    <a:lstStyle/>
                    <a:p>
                      <a:r>
                        <a:rPr kumimoji="1" lang="ja-JP" altLang="en-US" sz="2400" dirty="0">
                          <a:solidFill>
                            <a:schemeClr val="tx1"/>
                          </a:solidFill>
                        </a:rPr>
                        <a:t>ふり返ること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r>
                        <a:rPr kumimoji="1" lang="ja-JP" altLang="en-US" sz="2400" dirty="0">
                          <a:solidFill>
                            <a:schemeClr val="tx1"/>
                          </a:solidFill>
                        </a:rPr>
                        <a:t>当てはまるところを　○でかこみましょう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26109">
                <a:tc>
                  <a:txBody>
                    <a:bodyPr/>
                    <a:lstStyle/>
                    <a:p>
                      <a:pPr marL="457200" indent="-457200">
                        <a:buAutoNum type="circleNumDbPlain"/>
                      </a:pPr>
                      <a:r>
                        <a:rPr kumimoji="1" lang="ja-JP" altLang="en-US" sz="2400" dirty="0">
                          <a:solidFill>
                            <a:schemeClr val="tx1"/>
                          </a:solidFill>
                        </a:rPr>
                        <a:t>学習に進んで参加することが</a:t>
                      </a:r>
                      <a:endParaRPr kumimoji="1" lang="en-US" altLang="ja-JP" sz="2400" dirty="0">
                        <a:solidFill>
                          <a:schemeClr val="tx1"/>
                        </a:solidFill>
                      </a:endParaRPr>
                    </a:p>
                    <a:p>
                      <a:pPr marL="0" indent="0">
                        <a:buNone/>
                      </a:pPr>
                      <a:r>
                        <a:rPr kumimoji="1" lang="en-US" altLang="ja-JP" sz="2400" dirty="0">
                          <a:solidFill>
                            <a:schemeClr val="tx1"/>
                          </a:solidFill>
                        </a:rPr>
                        <a:t>       </a:t>
                      </a:r>
                      <a:r>
                        <a:rPr kumimoji="1" lang="ja-JP" altLang="en-US" sz="2400" dirty="0">
                          <a:solidFill>
                            <a:schemeClr val="tx1"/>
                          </a:solidFill>
                        </a:rPr>
                        <a:t>できましたか。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だいたい</a:t>
                      </a:r>
                      <a:endParaRPr kumimoji="1" lang="en-US" altLang="ja-JP" sz="2400" dirty="0">
                        <a:solidFill>
                          <a:schemeClr val="tx1"/>
                        </a:solidFill>
                      </a:endParaRPr>
                    </a:p>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あまり</a:t>
                      </a:r>
                      <a:endParaRPr kumimoji="1" lang="en-US" altLang="ja-JP" sz="2000" dirty="0">
                        <a:solidFill>
                          <a:schemeClr val="tx1"/>
                        </a:solidFill>
                      </a:endParaRPr>
                    </a:p>
                    <a:p>
                      <a:pPr algn="ctr"/>
                      <a:r>
                        <a:rPr kumimoji="1" lang="ja-JP" altLang="en-US" sz="1800" dirty="0">
                          <a:solidFill>
                            <a:schemeClr val="tx1"/>
                          </a:solidFill>
                        </a:rPr>
                        <a:t>できなかった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dirty="0">
                          <a:solidFill>
                            <a:schemeClr val="tx1"/>
                          </a:solidFill>
                        </a:rPr>
                        <a:t>できなかった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26109">
                <a:tc>
                  <a:txBody>
                    <a:bodyPr/>
                    <a:lstStyle/>
                    <a:p>
                      <a:r>
                        <a:rPr kumimoji="1" lang="ja-JP" altLang="en-US" sz="2400" dirty="0">
                          <a:solidFill>
                            <a:schemeClr val="tx1"/>
                          </a:solidFill>
                        </a:rPr>
                        <a:t>②　自分や友達の「強み」を伝え合うことが</a:t>
                      </a:r>
                      <a:endParaRPr kumimoji="1" lang="en-US" altLang="ja-JP" sz="2400" dirty="0">
                        <a:solidFill>
                          <a:schemeClr val="tx1"/>
                        </a:solidFill>
                      </a:endParaRPr>
                    </a:p>
                    <a:p>
                      <a:r>
                        <a:rPr kumimoji="1" lang="ja-JP" altLang="en-US" sz="2400" baseline="0" dirty="0">
                          <a:solidFill>
                            <a:schemeClr val="tx1"/>
                          </a:solidFill>
                        </a:rPr>
                        <a:t>        </a:t>
                      </a:r>
                      <a:r>
                        <a:rPr kumimoji="1" lang="ja-JP" altLang="en-US" sz="2400" dirty="0">
                          <a:solidFill>
                            <a:schemeClr val="tx1"/>
                          </a:solidFill>
                        </a:rPr>
                        <a:t>できましたか。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だいたい</a:t>
                      </a:r>
                      <a:endParaRPr kumimoji="1" lang="en-US" altLang="ja-JP" sz="2400" dirty="0">
                        <a:solidFill>
                          <a:schemeClr val="tx1"/>
                        </a:solidFill>
                      </a:endParaRPr>
                    </a:p>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あまり</a:t>
                      </a:r>
                    </a:p>
                    <a:p>
                      <a:pPr algn="ctr"/>
                      <a:r>
                        <a:rPr kumimoji="1" lang="ja-JP" altLang="en-US" sz="1800" dirty="0">
                          <a:solidFill>
                            <a:schemeClr val="tx1"/>
                          </a:solidFill>
                        </a:rPr>
                        <a:t>できなかった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n-lt"/>
                          <a:ea typeface="+mn-ea"/>
                          <a:cs typeface="+mn-cs"/>
                        </a:rPr>
                        <a:t>できなかった</a:t>
                      </a:r>
                    </a:p>
                    <a:p>
                      <a:pPr algn="ct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26109">
                <a:tc>
                  <a:txBody>
                    <a:bodyPr/>
                    <a:lstStyle/>
                    <a:p>
                      <a:r>
                        <a:rPr kumimoji="1" lang="ja-JP" altLang="en-US" sz="2400" dirty="0">
                          <a:solidFill>
                            <a:schemeClr val="tx1"/>
                          </a:solidFill>
                        </a:rPr>
                        <a:t>③　自分の「強み」を知ることが</a:t>
                      </a:r>
                      <a:endParaRPr kumimoji="1" lang="en-US" altLang="ja-JP" sz="2400" dirty="0">
                        <a:solidFill>
                          <a:schemeClr val="tx1"/>
                        </a:solidFill>
                      </a:endParaRPr>
                    </a:p>
                    <a:p>
                      <a:r>
                        <a:rPr kumimoji="1" lang="ja-JP" altLang="en-US" sz="2400" dirty="0">
                          <a:solidFill>
                            <a:schemeClr val="tx1"/>
                          </a:solidFill>
                        </a:rPr>
                        <a:t>　　 できましたか。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だいたい</a:t>
                      </a:r>
                      <a:endParaRPr kumimoji="1" lang="en-US" altLang="ja-JP" sz="2400" dirty="0">
                        <a:solidFill>
                          <a:schemeClr val="tx1"/>
                        </a:solidFill>
                      </a:endParaRPr>
                    </a:p>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あまり</a:t>
                      </a:r>
                    </a:p>
                    <a:p>
                      <a:pPr algn="ctr"/>
                      <a:r>
                        <a:rPr kumimoji="1" lang="ja-JP" altLang="en-US" sz="1800" dirty="0">
                          <a:solidFill>
                            <a:schemeClr val="tx1"/>
                          </a:solidFill>
                        </a:rPr>
                        <a:t>できなかった</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dirty="0">
                          <a:solidFill>
                            <a:schemeClr val="tx1"/>
                          </a:solidFill>
                        </a:rPr>
                        <a:t>できなかった</a:t>
                      </a:r>
                    </a:p>
                    <a:p>
                      <a:pPr algn="ct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15231">
                <a:tc>
                  <a:txBody>
                    <a:bodyPr/>
                    <a:lstStyle/>
                    <a:p>
                      <a:r>
                        <a:rPr kumimoji="1" lang="ja-JP" altLang="en-US" sz="2400" dirty="0">
                          <a:solidFill>
                            <a:schemeClr val="tx1"/>
                          </a:solidFill>
                        </a:rPr>
                        <a:t>④　友達の「強み」を知ることが</a:t>
                      </a:r>
                      <a:endParaRPr kumimoji="1" lang="en-US" altLang="ja-JP" sz="2400" dirty="0">
                        <a:solidFill>
                          <a:schemeClr val="tx1"/>
                        </a:solidFill>
                      </a:endParaRPr>
                    </a:p>
                    <a:p>
                      <a:r>
                        <a:rPr kumimoji="1" lang="en-US" altLang="ja-JP" sz="2400" dirty="0">
                          <a:solidFill>
                            <a:schemeClr val="tx1"/>
                          </a:solidFill>
                        </a:rPr>
                        <a:t>       </a:t>
                      </a:r>
                      <a:r>
                        <a:rPr kumimoji="1" lang="ja-JP" altLang="en-US" sz="2400">
                          <a:solidFill>
                            <a:schemeClr val="tx1"/>
                          </a:solidFill>
                        </a:rPr>
                        <a:t>できました</a:t>
                      </a:r>
                      <a:r>
                        <a:rPr kumimoji="1" lang="ja-JP" altLang="en-US" sz="2400" dirty="0">
                          <a:solidFill>
                            <a:schemeClr val="tx1"/>
                          </a:solidFill>
                        </a:rPr>
                        <a:t>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だいたい</a:t>
                      </a:r>
                      <a:endParaRPr kumimoji="1" lang="en-US" altLang="ja-JP" sz="2400" dirty="0">
                        <a:solidFill>
                          <a:schemeClr val="tx1"/>
                        </a:solidFill>
                      </a:endParaRPr>
                    </a:p>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あまり</a:t>
                      </a:r>
                    </a:p>
                    <a:p>
                      <a:pPr algn="ctr"/>
                      <a:r>
                        <a:rPr kumimoji="1" lang="ja-JP" altLang="en-US" sz="1800" dirty="0">
                          <a:solidFill>
                            <a:schemeClr val="tx1"/>
                          </a:solidFill>
                        </a:rPr>
                        <a:t>できなかった</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できなかった</a:t>
                      </a:r>
                    </a:p>
                    <a:p>
                      <a:pPr algn="ct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3778">
                <a:tc gridSpan="5">
                  <a:txBody>
                    <a:bodyPr/>
                    <a:lstStyle/>
                    <a:p>
                      <a:endParaRPr kumimoji="1" lang="ja-JP" altLang="en-US"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34152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rot="1669288">
            <a:off x="6213992" y="811915"/>
            <a:ext cx="3550759" cy="3458927"/>
          </a:xfrm>
          <a:prstGeom prst="rect">
            <a:avLst/>
          </a:prstGeom>
        </p:spPr>
      </p:pic>
      <p:pic>
        <p:nvPicPr>
          <p:cNvPr id="6" name="図 5"/>
          <p:cNvPicPr>
            <a:picLocks noChangeAspect="1"/>
          </p:cNvPicPr>
          <p:nvPr/>
        </p:nvPicPr>
        <p:blipFill>
          <a:blip r:embed="rId4"/>
          <a:stretch>
            <a:fillRect/>
          </a:stretch>
        </p:blipFill>
        <p:spPr>
          <a:xfrm>
            <a:off x="1847385" y="1"/>
            <a:ext cx="3896600" cy="3789215"/>
          </a:xfrm>
          <a:prstGeom prst="rect">
            <a:avLst/>
          </a:prstGeom>
        </p:spPr>
      </p:pic>
      <p:sp>
        <p:nvSpPr>
          <p:cNvPr id="7" name="角丸四角形吹き出し 6"/>
          <p:cNvSpPr/>
          <p:nvPr/>
        </p:nvSpPr>
        <p:spPr>
          <a:xfrm>
            <a:off x="2244437" y="4408410"/>
            <a:ext cx="8915400" cy="1939288"/>
          </a:xfrm>
          <a:prstGeom prst="wedgeRoundRectCallout">
            <a:avLst>
              <a:gd name="adj1" fmla="val -4345"/>
              <a:gd name="adj2" fmla="val -115127"/>
              <a:gd name="adj3" fmla="val 16667"/>
            </a:avLst>
          </a:prstGeom>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6000" dirty="0">
                <a:solidFill>
                  <a:prstClr val="black"/>
                </a:solidFill>
              </a:rPr>
              <a:t>　　「強み」と思えることを</a:t>
            </a:r>
            <a:endParaRPr lang="en-US" altLang="ja-JP" sz="6000" dirty="0">
              <a:solidFill>
                <a:prstClr val="black"/>
              </a:solidFill>
            </a:endParaRPr>
          </a:p>
          <a:p>
            <a:r>
              <a:rPr lang="ja-JP" altLang="en-US" sz="6000" dirty="0">
                <a:solidFill>
                  <a:prstClr val="black"/>
                </a:solidFill>
              </a:rPr>
              <a:t>　　見つけてみよう！</a:t>
            </a:r>
          </a:p>
        </p:txBody>
      </p:sp>
    </p:spTree>
    <p:extLst>
      <p:ext uri="{BB962C8B-B14F-4D97-AF65-F5344CB8AC3E}">
        <p14:creationId xmlns:p14="http://schemas.microsoft.com/office/powerpoint/2010/main" val="2636479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2032798" y="1358649"/>
            <a:ext cx="8281703" cy="4207100"/>
          </a:xfrm>
          <a:prstGeom prst="ellipse">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endParaRPr lang="en-US" altLang="ja-JP" sz="5400" dirty="0">
              <a:solidFill>
                <a:schemeClr val="tx1"/>
              </a:solidFill>
            </a:endParaRPr>
          </a:p>
          <a:p>
            <a:pPr algn="ctr">
              <a:lnSpc>
                <a:spcPts val="5000"/>
              </a:lnSpc>
            </a:pPr>
            <a:r>
              <a:rPr lang="ja-JP" altLang="en-US" sz="5400" dirty="0">
                <a:solidFill>
                  <a:schemeClr val="tx1"/>
                </a:solidFill>
              </a:rPr>
              <a:t>・話し手を見て</a:t>
            </a:r>
            <a:endParaRPr lang="en-US" altLang="ja-JP" sz="5400" dirty="0">
              <a:solidFill>
                <a:schemeClr val="tx1"/>
              </a:solidFill>
            </a:endParaRPr>
          </a:p>
          <a:p>
            <a:pPr algn="ctr">
              <a:lnSpc>
                <a:spcPts val="5000"/>
              </a:lnSpc>
            </a:pPr>
            <a:r>
              <a:rPr lang="ja-JP" altLang="en-US" sz="5400" dirty="0">
                <a:solidFill>
                  <a:schemeClr val="tx1"/>
                </a:solidFill>
              </a:rPr>
              <a:t>　</a:t>
            </a:r>
            <a:endParaRPr lang="en-US" altLang="ja-JP" sz="5400" dirty="0">
              <a:solidFill>
                <a:schemeClr val="tx1"/>
              </a:solidFill>
            </a:endParaRPr>
          </a:p>
          <a:p>
            <a:pPr algn="ctr">
              <a:lnSpc>
                <a:spcPts val="5000"/>
              </a:lnSpc>
            </a:pPr>
            <a:r>
              <a:rPr lang="ja-JP" altLang="en-US" sz="5400" dirty="0">
                <a:solidFill>
                  <a:schemeClr val="tx1"/>
                </a:solidFill>
              </a:rPr>
              <a:t>・関心をもって</a:t>
            </a:r>
            <a:endParaRPr lang="en-US" altLang="ja-JP" sz="5400" dirty="0">
              <a:solidFill>
                <a:schemeClr val="tx1"/>
              </a:solidFill>
            </a:endParaRPr>
          </a:p>
          <a:p>
            <a:pPr algn="ctr">
              <a:lnSpc>
                <a:spcPts val="5000"/>
              </a:lnSpc>
            </a:pPr>
            <a:endParaRPr lang="en-US" altLang="ja-JP" sz="5400" dirty="0">
              <a:solidFill>
                <a:schemeClr val="tx1"/>
              </a:solidFill>
            </a:endParaRPr>
          </a:p>
          <a:p>
            <a:pPr algn="ctr">
              <a:lnSpc>
                <a:spcPts val="5000"/>
              </a:lnSpc>
            </a:pPr>
            <a:r>
              <a:rPr lang="ja-JP" altLang="en-US" sz="5400" dirty="0">
                <a:solidFill>
                  <a:schemeClr val="tx1"/>
                </a:solidFill>
              </a:rPr>
              <a:t>・最後まで　きく</a:t>
            </a:r>
            <a:endParaRPr lang="en-US" altLang="ja-JP" sz="5400" dirty="0">
              <a:solidFill>
                <a:schemeClr val="tx1"/>
              </a:solidFill>
            </a:endParaRPr>
          </a:p>
          <a:p>
            <a:pPr algn="ctr"/>
            <a:endParaRPr lang="ja-JP" altLang="en-US" sz="4400" dirty="0">
              <a:solidFill>
                <a:schemeClr val="tx1"/>
              </a:solidFill>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43005" r="37240" b="24196"/>
          <a:stretch/>
        </p:blipFill>
        <p:spPr>
          <a:xfrm>
            <a:off x="8692055" y="5161059"/>
            <a:ext cx="3499945" cy="1696941"/>
          </a:xfrm>
          <a:prstGeom prst="rect">
            <a:avLst/>
          </a:prstGeom>
        </p:spPr>
      </p:pic>
      <p:sp>
        <p:nvSpPr>
          <p:cNvPr id="2" name="テキスト ボックス 1"/>
          <p:cNvSpPr txBox="1"/>
          <p:nvPr/>
        </p:nvSpPr>
        <p:spPr>
          <a:xfrm>
            <a:off x="3037310" y="368921"/>
            <a:ext cx="6117380" cy="923330"/>
          </a:xfrm>
          <a:prstGeom prst="rect">
            <a:avLst/>
          </a:prstGeom>
          <a:noFill/>
        </p:spPr>
        <p:txBody>
          <a:bodyPr wrap="none" rtlCol="0">
            <a:spAutoFit/>
          </a:bodyPr>
          <a:lstStyle/>
          <a:p>
            <a:r>
              <a:rPr lang="ja-JP" altLang="en-US" sz="5400" dirty="0"/>
              <a:t>話をきくときの　約束</a:t>
            </a:r>
          </a:p>
        </p:txBody>
      </p:sp>
    </p:spTree>
    <p:extLst>
      <p:ext uri="{BB962C8B-B14F-4D97-AF65-F5344CB8AC3E}">
        <p14:creationId xmlns:p14="http://schemas.microsoft.com/office/powerpoint/2010/main" val="124621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rot="1669288">
            <a:off x="9926115" y="1511123"/>
            <a:ext cx="2027459" cy="1975024"/>
          </a:xfrm>
          <a:prstGeom prst="rect">
            <a:avLst/>
          </a:prstGeom>
        </p:spPr>
      </p:pic>
      <p:pic>
        <p:nvPicPr>
          <p:cNvPr id="6" name="図 5"/>
          <p:cNvPicPr>
            <a:picLocks noChangeAspect="1"/>
          </p:cNvPicPr>
          <p:nvPr/>
        </p:nvPicPr>
        <p:blipFill>
          <a:blip r:embed="rId4"/>
          <a:stretch>
            <a:fillRect/>
          </a:stretch>
        </p:blipFill>
        <p:spPr>
          <a:xfrm>
            <a:off x="7458727" y="1516843"/>
            <a:ext cx="2224932" cy="2163616"/>
          </a:xfrm>
          <a:prstGeom prst="rect">
            <a:avLst/>
          </a:prstGeom>
        </p:spPr>
      </p:pic>
      <p:sp>
        <p:nvSpPr>
          <p:cNvPr id="7" name="テキスト ボックス 6"/>
          <p:cNvSpPr txBox="1"/>
          <p:nvPr/>
        </p:nvSpPr>
        <p:spPr>
          <a:xfrm>
            <a:off x="0" y="844347"/>
            <a:ext cx="12192000" cy="1015663"/>
          </a:xfrm>
          <a:prstGeom prst="rect">
            <a:avLst/>
          </a:prstGeom>
          <a:noFill/>
        </p:spPr>
        <p:txBody>
          <a:bodyPr wrap="square" rtlCol="0">
            <a:spAutoFit/>
          </a:bodyPr>
          <a:lstStyle/>
          <a:p>
            <a:r>
              <a:rPr lang="ja-JP" altLang="en-US" sz="6000" dirty="0">
                <a:solidFill>
                  <a:prstClr val="black"/>
                </a:solidFill>
              </a:rPr>
              <a:t>①　自分や友達の「強み」を知ろう　</a:t>
            </a:r>
            <a:endParaRPr lang="en-US" altLang="ja-JP" sz="6000" dirty="0">
              <a:solidFill>
                <a:prstClr val="black"/>
              </a:solidFill>
            </a:endParaRPr>
          </a:p>
        </p:txBody>
      </p:sp>
      <p:sp>
        <p:nvSpPr>
          <p:cNvPr id="8" name="タイトル 2"/>
          <p:cNvSpPr txBox="1">
            <a:spLocks/>
          </p:cNvSpPr>
          <p:nvPr/>
        </p:nvSpPr>
        <p:spPr>
          <a:xfrm>
            <a:off x="1362799" y="3845123"/>
            <a:ext cx="9577045" cy="2156278"/>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vert="horz" lIns="68580" tIns="34290" rIns="68580" bIns="3429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6600" dirty="0">
                <a:solidFill>
                  <a:prstClr val="black"/>
                </a:solidFill>
              </a:rPr>
              <a:t>自分ウェビング</a:t>
            </a:r>
            <a:endParaRPr lang="en-US" altLang="ja-JP" sz="6600" dirty="0">
              <a:solidFill>
                <a:prstClr val="black"/>
              </a:solidFill>
            </a:endParaRPr>
          </a:p>
        </p:txBody>
      </p:sp>
      <p:sp>
        <p:nvSpPr>
          <p:cNvPr id="10" name="タイトル 1"/>
          <p:cNvSpPr txBox="1">
            <a:spLocks/>
          </p:cNvSpPr>
          <p:nvPr/>
        </p:nvSpPr>
        <p:spPr>
          <a:xfrm>
            <a:off x="389019" y="2498635"/>
            <a:ext cx="6237000" cy="726974"/>
          </a:xfrm>
          <a:prstGeom prst="rect">
            <a:avLst/>
          </a:prstGeom>
          <a:solidFill>
            <a:srgbClr val="0070C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Autofit/>
          </a:bodyPr>
          <a:lstStyle>
            <a:lvl1pPr algn="r" defTabSz="685800" rtl="0" eaLnBrk="1" latinLnBrk="0" hangingPunct="1">
              <a:spcBef>
                <a:spcPct val="0"/>
              </a:spcBef>
              <a:buNone/>
              <a:defRPr kumimoji="1" lang="ja-JP" altLang="en-US" sz="6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sz="4800" dirty="0">
                <a:solidFill>
                  <a:prstClr val="white"/>
                </a:solidFill>
                <a:ea typeface="ＭＳ Ｐゴシック" panose="020B0600070205080204" pitchFamily="50" charset="-128"/>
              </a:rPr>
              <a:t>今日の １時間の流れ</a:t>
            </a:r>
          </a:p>
        </p:txBody>
      </p:sp>
      <p:sp>
        <p:nvSpPr>
          <p:cNvPr id="11" name="タイトル 1"/>
          <p:cNvSpPr txBox="1">
            <a:spLocks/>
          </p:cNvSpPr>
          <p:nvPr/>
        </p:nvSpPr>
        <p:spPr>
          <a:xfrm>
            <a:off x="0" y="0"/>
            <a:ext cx="4339921" cy="821325"/>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sz="4800" dirty="0">
                <a:solidFill>
                  <a:sysClr val="windowText" lastClr="000000"/>
                </a:solidFill>
                <a:ea typeface="ＭＳ Ｐゴシック" panose="020B0600070205080204" pitchFamily="50" charset="-128"/>
              </a:rPr>
              <a:t>本時のめあて</a:t>
            </a:r>
          </a:p>
        </p:txBody>
      </p:sp>
    </p:spTree>
    <p:extLst>
      <p:ext uri="{BB962C8B-B14F-4D97-AF65-F5344CB8AC3E}">
        <p14:creationId xmlns:p14="http://schemas.microsoft.com/office/powerpoint/2010/main" val="372209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50614" y="3918857"/>
            <a:ext cx="9144000" cy="3824124"/>
          </a:xfrm>
          <a:prstGeom prst="rect">
            <a:avLst/>
          </a:prstGeom>
          <a:noFill/>
        </p:spPr>
        <p:txBody>
          <a:bodyPr wrap="square" rtlCol="0">
            <a:spAutoFit/>
          </a:bodyPr>
          <a:lstStyle/>
          <a:p>
            <a:pPr lvl="0"/>
            <a:r>
              <a:rPr lang="ja-JP" altLang="en-US" sz="4800" dirty="0">
                <a:latin typeface="+mj-ea"/>
                <a:ea typeface="+mj-ea"/>
              </a:rPr>
              <a:t>　　</a:t>
            </a:r>
            <a:r>
              <a:rPr lang="ja-JP" altLang="en-US" sz="4800" dirty="0">
                <a:solidFill>
                  <a:prstClr val="black"/>
                </a:solidFill>
                <a:latin typeface="ＭＳ Ｐゴシック" panose="020B0600070205080204" pitchFamily="50" charset="-128"/>
              </a:rPr>
              <a:t>考え方、行動、からだ</a:t>
            </a:r>
            <a:r>
              <a:rPr lang="ja-JP" altLang="en-US" sz="4400" dirty="0">
                <a:solidFill>
                  <a:prstClr val="black"/>
                </a:solidFill>
                <a:latin typeface="ＭＳ Ｐゴシック" panose="020B0600070205080204" pitchFamily="50" charset="-128"/>
              </a:rPr>
              <a:t>　など</a:t>
            </a:r>
            <a:endParaRPr lang="en-US" altLang="ja-JP" sz="4400" dirty="0">
              <a:solidFill>
                <a:prstClr val="black"/>
              </a:solidFill>
              <a:latin typeface="ＭＳ Ｐゴシック" panose="020B0600070205080204" pitchFamily="50" charset="-128"/>
            </a:endParaRPr>
          </a:p>
          <a:p>
            <a:pPr>
              <a:lnSpc>
                <a:spcPts val="2500"/>
              </a:lnSpc>
            </a:pPr>
            <a:r>
              <a:rPr lang="ja-JP" altLang="en-US" sz="4800" dirty="0">
                <a:latin typeface="+mj-ea"/>
                <a:ea typeface="+mj-ea"/>
              </a:rPr>
              <a:t>　　　</a:t>
            </a:r>
            <a:endParaRPr lang="en-US" altLang="ja-JP" sz="4800" dirty="0">
              <a:latin typeface="+mj-ea"/>
              <a:ea typeface="+mj-ea"/>
            </a:endParaRPr>
          </a:p>
          <a:p>
            <a:pPr>
              <a:lnSpc>
                <a:spcPts val="2500"/>
              </a:lnSpc>
            </a:pPr>
            <a:endParaRPr lang="en-US" altLang="ja-JP" sz="4800" dirty="0">
              <a:latin typeface="+mj-ea"/>
              <a:ea typeface="+mj-ea"/>
            </a:endParaRPr>
          </a:p>
          <a:p>
            <a:pPr>
              <a:lnSpc>
                <a:spcPts val="2500"/>
              </a:lnSpc>
            </a:pPr>
            <a:r>
              <a:rPr lang="ja-JP" altLang="en-US" sz="6000" dirty="0">
                <a:latin typeface="+mj-ea"/>
                <a:ea typeface="+mj-ea"/>
              </a:rPr>
              <a:t>　　自分に　あるもの</a:t>
            </a:r>
            <a:endParaRPr lang="en-US" altLang="ja-JP" sz="6000" dirty="0">
              <a:latin typeface="+mj-ea"/>
              <a:ea typeface="+mj-ea"/>
            </a:endParaRPr>
          </a:p>
          <a:p>
            <a:r>
              <a:rPr lang="ja-JP" altLang="en-US" sz="6000" dirty="0">
                <a:latin typeface="+mj-ea"/>
                <a:ea typeface="+mj-ea"/>
              </a:rPr>
              <a:t>　　自分が　もっているもの</a:t>
            </a:r>
            <a:endParaRPr lang="en-US" altLang="ja-JP" sz="6000" dirty="0">
              <a:latin typeface="+mj-ea"/>
              <a:ea typeface="+mj-ea"/>
            </a:endParaRPr>
          </a:p>
          <a:p>
            <a:r>
              <a:rPr lang="ja-JP" altLang="en-US" sz="3600" dirty="0">
                <a:latin typeface="+mj-ea"/>
                <a:ea typeface="+mj-ea"/>
              </a:rPr>
              <a:t>　　</a:t>
            </a:r>
            <a:endParaRPr lang="en-US" altLang="ja-JP" sz="3600" dirty="0">
              <a:latin typeface="+mj-ea"/>
              <a:ea typeface="+mj-ea"/>
            </a:endParaRPr>
          </a:p>
          <a:p>
            <a:r>
              <a:rPr lang="ja-JP" altLang="en-US" sz="3600" dirty="0">
                <a:latin typeface="+mj-ea"/>
                <a:ea typeface="+mj-ea"/>
              </a:rPr>
              <a:t>　</a:t>
            </a:r>
            <a:endParaRPr lang="en-US" altLang="ja-JP" sz="3600" dirty="0">
              <a:latin typeface="+mj-ea"/>
              <a:ea typeface="+mj-ea"/>
            </a:endParaRPr>
          </a:p>
        </p:txBody>
      </p:sp>
      <p:pic>
        <p:nvPicPr>
          <p:cNvPr id="5" name="図 4"/>
          <p:cNvPicPr>
            <a:picLocks noChangeAspect="1"/>
          </p:cNvPicPr>
          <p:nvPr/>
        </p:nvPicPr>
        <p:blipFill>
          <a:blip r:embed="rId3"/>
          <a:stretch>
            <a:fillRect/>
          </a:stretch>
        </p:blipFill>
        <p:spPr>
          <a:xfrm>
            <a:off x="6344385" y="1426243"/>
            <a:ext cx="2115495" cy="2670279"/>
          </a:xfrm>
          <a:prstGeom prst="rect">
            <a:avLst/>
          </a:prstGeom>
        </p:spPr>
      </p:pic>
      <p:sp>
        <p:nvSpPr>
          <p:cNvPr id="8" name="タイトル 1"/>
          <p:cNvSpPr>
            <a:spLocks noGrp="1"/>
          </p:cNvSpPr>
          <p:nvPr>
            <p:ph type="title"/>
          </p:nvPr>
        </p:nvSpPr>
        <p:spPr>
          <a:xfrm>
            <a:off x="2361127" y="159048"/>
            <a:ext cx="7843234" cy="847115"/>
          </a:xfrm>
          <a:noFill/>
          <a:ln w="19050">
            <a:solidFill>
              <a:schemeClr val="bg1"/>
            </a:solidFill>
          </a:ln>
        </p:spPr>
        <p:txBody>
          <a:bodyPr>
            <a:noAutofit/>
          </a:bodyPr>
          <a:lstStyle/>
          <a:p>
            <a:r>
              <a:rPr lang="ja-JP" altLang="en-US" sz="6000" dirty="0">
                <a:solidFill>
                  <a:srgbClr val="FF0000"/>
                </a:solidFill>
              </a:rPr>
              <a:t>「強み」</a:t>
            </a:r>
            <a:r>
              <a:rPr lang="ja-JP" altLang="en-US" sz="6000" dirty="0"/>
              <a:t>って　何だろう？</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2527" y="1145617"/>
            <a:ext cx="2477103" cy="2814889"/>
          </a:xfrm>
          <a:prstGeom prst="rect">
            <a:avLst/>
          </a:prstGeom>
        </p:spPr>
      </p:pic>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b="51515"/>
          <a:stretch/>
        </p:blipFill>
        <p:spPr>
          <a:xfrm rot="20461839">
            <a:off x="962228" y="1142349"/>
            <a:ext cx="3401212" cy="1914742"/>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1060" y="1006163"/>
            <a:ext cx="1989801" cy="2773241"/>
          </a:xfrm>
          <a:prstGeom prst="rect">
            <a:avLst/>
          </a:prstGeom>
        </p:spPr>
      </p:pic>
      <p:pic>
        <p:nvPicPr>
          <p:cNvPr id="10" name="図 9"/>
          <p:cNvPicPr>
            <a:picLocks noChangeAspect="1"/>
          </p:cNvPicPr>
          <p:nvPr/>
        </p:nvPicPr>
        <p:blipFill rotWithShape="1">
          <a:blip r:embed="rId7">
            <a:extLst>
              <a:ext uri="{28A0092B-C50C-407E-A947-70E740481C1C}">
                <a14:useLocalDpi xmlns:a14="http://schemas.microsoft.com/office/drawing/2010/main" val="0"/>
              </a:ext>
            </a:extLst>
          </a:blip>
          <a:srcRect l="63882" t="36363" b="20909"/>
          <a:stretch/>
        </p:blipFill>
        <p:spPr>
          <a:xfrm rot="1229935">
            <a:off x="3405906" y="1872317"/>
            <a:ext cx="1906629" cy="2066659"/>
          </a:xfrm>
          <a:prstGeom prst="rect">
            <a:avLst/>
          </a:prstGeom>
        </p:spPr>
      </p:pic>
    </p:spTree>
    <p:extLst>
      <p:ext uri="{BB962C8B-B14F-4D97-AF65-F5344CB8AC3E}">
        <p14:creationId xmlns:p14="http://schemas.microsoft.com/office/powerpoint/2010/main" val="28966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3"/>
          <p:cNvSpPr txBox="1">
            <a:spLocks/>
          </p:cNvSpPr>
          <p:nvPr/>
        </p:nvSpPr>
        <p:spPr>
          <a:xfrm>
            <a:off x="1999041" y="282546"/>
            <a:ext cx="8911988" cy="802270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3600" dirty="0">
              <a:latin typeface="+mj-ea"/>
              <a:ea typeface="+mj-ea"/>
            </a:endParaRPr>
          </a:p>
          <a:p>
            <a:pPr marL="0" indent="0">
              <a:buNone/>
            </a:pPr>
            <a:r>
              <a:rPr lang="ja-JP" altLang="en-US" sz="5000" dirty="0">
                <a:latin typeface="+mj-ea"/>
                <a:ea typeface="+mj-ea"/>
              </a:rPr>
              <a:t>　プラスに思えること </a:t>
            </a:r>
            <a:r>
              <a:rPr lang="ja-JP" altLang="en-US" sz="4000" dirty="0">
                <a:latin typeface="+mj-ea"/>
                <a:ea typeface="+mj-ea"/>
              </a:rPr>
              <a:t>だけでなく</a:t>
            </a:r>
            <a:endParaRPr lang="en-US" altLang="ja-JP" sz="4000" dirty="0">
              <a:latin typeface="+mj-ea"/>
              <a:ea typeface="+mj-ea"/>
            </a:endParaRPr>
          </a:p>
          <a:p>
            <a:pPr marL="0" indent="0">
              <a:buNone/>
            </a:pPr>
            <a:endParaRPr lang="en-US" altLang="ja-JP" sz="4000" dirty="0">
              <a:latin typeface="+mj-ea"/>
              <a:ea typeface="+mj-ea"/>
            </a:endParaRPr>
          </a:p>
          <a:p>
            <a:pPr marL="0" indent="0">
              <a:buNone/>
            </a:pPr>
            <a:endParaRPr lang="en-US" altLang="ja-JP" sz="4000" dirty="0">
              <a:latin typeface="+mj-ea"/>
              <a:ea typeface="+mj-ea"/>
            </a:endParaRPr>
          </a:p>
          <a:p>
            <a:pPr marL="0" indent="0">
              <a:buNone/>
            </a:pPr>
            <a:r>
              <a:rPr lang="ja-JP" altLang="en-US" sz="4800" dirty="0">
                <a:latin typeface="+mj-ea"/>
                <a:ea typeface="+mj-ea"/>
              </a:rPr>
              <a:t>　マイナスに思えること </a:t>
            </a:r>
            <a:r>
              <a:rPr lang="ja-JP" altLang="en-US" sz="3600" dirty="0">
                <a:latin typeface="+mj-ea"/>
                <a:ea typeface="+mj-ea"/>
              </a:rPr>
              <a:t>もふくめて</a:t>
            </a:r>
            <a:endParaRPr lang="en-US" altLang="ja-JP" sz="4400" dirty="0">
              <a:latin typeface="+mj-ea"/>
              <a:ea typeface="+mj-ea"/>
            </a:endParaRPr>
          </a:p>
          <a:p>
            <a:pPr marL="0" indent="0">
              <a:buNone/>
            </a:pPr>
            <a:endParaRPr lang="en-US" altLang="ja-JP" sz="4000" dirty="0">
              <a:latin typeface="+mj-ea"/>
              <a:ea typeface="+mj-ea"/>
            </a:endParaRPr>
          </a:p>
          <a:p>
            <a:pPr marL="0" indent="0">
              <a:buNone/>
            </a:pPr>
            <a:endParaRPr lang="en-US" altLang="ja-JP" sz="4000" dirty="0">
              <a:latin typeface="+mj-ea"/>
              <a:ea typeface="+mj-ea"/>
            </a:endParaRPr>
          </a:p>
          <a:p>
            <a:pPr marL="0" indent="0">
              <a:buNone/>
            </a:pPr>
            <a:endParaRPr lang="en-US" altLang="ja-JP" sz="4000" dirty="0">
              <a:latin typeface="+mj-ea"/>
              <a:ea typeface="+mj-ea"/>
            </a:endParaRPr>
          </a:p>
          <a:p>
            <a:pPr marL="0" indent="0">
              <a:buNone/>
            </a:pPr>
            <a:r>
              <a:rPr lang="ja-JP" altLang="en-US" sz="4000" dirty="0">
                <a:solidFill>
                  <a:srgbClr val="FF0000"/>
                </a:solidFill>
                <a:latin typeface="+mj-ea"/>
                <a:ea typeface="+mj-ea"/>
              </a:rPr>
              <a:t>　　　　　　</a:t>
            </a:r>
            <a:r>
              <a:rPr lang="ja-JP" altLang="en-US" sz="4800" dirty="0">
                <a:solidFill>
                  <a:srgbClr val="FF0000"/>
                </a:solidFill>
                <a:latin typeface="+mj-ea"/>
                <a:ea typeface="+mj-ea"/>
              </a:rPr>
              <a:t> </a:t>
            </a:r>
            <a:r>
              <a:rPr lang="ja-JP" altLang="en-US" sz="6600" dirty="0">
                <a:solidFill>
                  <a:srgbClr val="FF0000"/>
                </a:solidFill>
                <a:latin typeface="+mj-ea"/>
                <a:ea typeface="+mj-ea"/>
              </a:rPr>
              <a:t>「強み」</a:t>
            </a:r>
            <a:r>
              <a:rPr lang="ja-JP" altLang="en-US" sz="4000" dirty="0">
                <a:latin typeface="+mj-ea"/>
                <a:ea typeface="+mj-ea"/>
              </a:rPr>
              <a:t>と考える</a:t>
            </a:r>
            <a:endParaRPr lang="en-US" altLang="ja-JP" sz="4000" dirty="0">
              <a:latin typeface="+mj-ea"/>
              <a:ea typeface="+mj-ea"/>
            </a:endParaRPr>
          </a:p>
          <a:p>
            <a:pPr marL="0" indent="0">
              <a:buNone/>
            </a:pPr>
            <a:endParaRPr lang="en-US" altLang="ja-JP" sz="4000" dirty="0">
              <a:latin typeface="+mj-ea"/>
              <a:ea typeface="+mj-ea"/>
            </a:endParaRPr>
          </a:p>
          <a:p>
            <a:pPr marL="0" indent="0">
              <a:buNone/>
            </a:pPr>
            <a:endParaRPr lang="en-US" altLang="ja-JP" sz="4000" dirty="0">
              <a:latin typeface="+mj-ea"/>
              <a:ea typeface="+mj-ea"/>
            </a:endParaRPr>
          </a:p>
        </p:txBody>
      </p:sp>
      <p:sp>
        <p:nvSpPr>
          <p:cNvPr id="7" name="加算記号 6"/>
          <p:cNvSpPr/>
          <p:nvPr/>
        </p:nvSpPr>
        <p:spPr>
          <a:xfrm>
            <a:off x="5565839" y="1731187"/>
            <a:ext cx="1442435" cy="1326977"/>
          </a:xfrm>
          <a:prstGeom prst="mathPlus">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5736965" y="5028346"/>
            <a:ext cx="718070" cy="743550"/>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円/楕円 10"/>
          <p:cNvSpPr/>
          <p:nvPr/>
        </p:nvSpPr>
        <p:spPr>
          <a:xfrm>
            <a:off x="1139483" y="85659"/>
            <a:ext cx="10311619" cy="5228805"/>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 name="図 1"/>
          <p:cNvPicPr>
            <a:picLocks noChangeAspect="1"/>
          </p:cNvPicPr>
          <p:nvPr/>
        </p:nvPicPr>
        <p:blipFill>
          <a:blip r:embed="rId3"/>
          <a:stretch>
            <a:fillRect/>
          </a:stretch>
        </p:blipFill>
        <p:spPr>
          <a:xfrm>
            <a:off x="3381729" y="3738197"/>
            <a:ext cx="1018809" cy="1106975"/>
          </a:xfrm>
          <a:prstGeom prst="rect">
            <a:avLst/>
          </a:prstGeom>
        </p:spPr>
      </p:pic>
      <p:pic>
        <p:nvPicPr>
          <p:cNvPr id="3" name="図 2"/>
          <p:cNvPicPr>
            <a:picLocks noChangeAspect="1"/>
          </p:cNvPicPr>
          <p:nvPr/>
        </p:nvPicPr>
        <p:blipFill>
          <a:blip r:embed="rId4"/>
          <a:stretch>
            <a:fillRect/>
          </a:stretch>
        </p:blipFill>
        <p:spPr>
          <a:xfrm>
            <a:off x="8769380" y="3738197"/>
            <a:ext cx="2847157" cy="2771411"/>
          </a:xfrm>
          <a:prstGeom prst="rect">
            <a:avLst/>
          </a:prstGeom>
        </p:spPr>
      </p:pic>
      <p:pic>
        <p:nvPicPr>
          <p:cNvPr id="17" name="図 16"/>
          <p:cNvPicPr>
            <a:picLocks noChangeAspect="1"/>
          </p:cNvPicPr>
          <p:nvPr/>
        </p:nvPicPr>
        <p:blipFill rotWithShape="1">
          <a:blip r:embed="rId5">
            <a:extLst>
              <a:ext uri="{28A0092B-C50C-407E-A947-70E740481C1C}">
                <a14:useLocalDpi xmlns:a14="http://schemas.microsoft.com/office/drawing/2010/main" val="0"/>
              </a:ext>
            </a:extLst>
          </a:blip>
          <a:srcRect b="13304"/>
          <a:stretch/>
        </p:blipFill>
        <p:spPr>
          <a:xfrm>
            <a:off x="3234310" y="1628609"/>
            <a:ext cx="1313645" cy="1429555"/>
          </a:xfrm>
          <a:prstGeom prst="rect">
            <a:avLst/>
          </a:prstGeom>
        </p:spPr>
      </p:pic>
    </p:spTree>
    <p:extLst>
      <p:ext uri="{BB962C8B-B14F-4D97-AF65-F5344CB8AC3E}">
        <p14:creationId xmlns:p14="http://schemas.microsoft.com/office/powerpoint/2010/main" val="81231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線コネクタ 44"/>
          <p:cNvCxnSpPr/>
          <p:nvPr/>
        </p:nvCxnSpPr>
        <p:spPr>
          <a:xfrm flipV="1">
            <a:off x="6512246" y="4209361"/>
            <a:ext cx="375900" cy="14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a:off x="5567731" y="4916944"/>
            <a:ext cx="0" cy="1400445"/>
          </a:xfrm>
          <a:prstGeom prst="line">
            <a:avLst/>
          </a:prstGeom>
          <a:ln w="28575"/>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810000" y="3228945"/>
            <a:ext cx="4572000" cy="400110"/>
          </a:xfrm>
          <a:prstGeom prst="rect">
            <a:avLst/>
          </a:prstGeom>
        </p:spPr>
        <p:txBody>
          <a:bodyPr>
            <a:spAutoFit/>
          </a:bodyPr>
          <a:lstStyle/>
          <a:p>
            <a:pPr algn="just"/>
            <a:endParaRPr lang="ja-JP" altLang="en-US" sz="1000" kern="100" dirty="0">
              <a:ea typeface="ＭＳ 明朝" panose="02020609040205080304" pitchFamily="17" charset="-128"/>
            </a:endParaRPr>
          </a:p>
          <a:p>
            <a:endParaRPr lang="ja-JP" altLang="en-US" sz="1000" kern="100" dirty="0">
              <a:ea typeface="ＭＳ 明朝" panose="02020609040205080304" pitchFamily="17" charset="-128"/>
            </a:endParaRPr>
          </a:p>
        </p:txBody>
      </p:sp>
      <p:sp>
        <p:nvSpPr>
          <p:cNvPr id="8" name="正方形/長方形 7"/>
          <p:cNvSpPr/>
          <p:nvPr/>
        </p:nvSpPr>
        <p:spPr>
          <a:xfrm>
            <a:off x="3810000" y="3228945"/>
            <a:ext cx="4572000" cy="400110"/>
          </a:xfrm>
          <a:prstGeom prst="rect">
            <a:avLst/>
          </a:prstGeom>
        </p:spPr>
        <p:txBody>
          <a:bodyPr>
            <a:spAutoFit/>
          </a:bodyPr>
          <a:lstStyle/>
          <a:p>
            <a:pPr algn="just"/>
            <a:endParaRPr lang="ja-JP" altLang="en-US" sz="1000" kern="100" dirty="0">
              <a:ea typeface="ＭＳ 明朝" panose="02020609040205080304" pitchFamily="17" charset="-128"/>
            </a:endParaRPr>
          </a:p>
          <a:p>
            <a:endParaRPr lang="ja-JP" altLang="en-US" sz="1000" kern="100" dirty="0">
              <a:ea typeface="ＭＳ 明朝" panose="02020609040205080304" pitchFamily="17" charset="-128"/>
            </a:endParaRPr>
          </a:p>
        </p:txBody>
      </p:sp>
      <p:pic>
        <p:nvPicPr>
          <p:cNvPr id="10" name="図 9"/>
          <p:cNvPicPr>
            <a:picLocks noChangeAspect="1"/>
          </p:cNvPicPr>
          <p:nvPr/>
        </p:nvPicPr>
        <p:blipFill>
          <a:blip r:embed="rId3"/>
          <a:stretch>
            <a:fillRect/>
          </a:stretch>
        </p:blipFill>
        <p:spPr>
          <a:xfrm>
            <a:off x="6752219" y="4771222"/>
            <a:ext cx="3078687" cy="1691891"/>
          </a:xfrm>
          <a:prstGeom prst="rect">
            <a:avLst/>
          </a:prstGeom>
        </p:spPr>
      </p:pic>
      <p:sp>
        <p:nvSpPr>
          <p:cNvPr id="18" name="テキスト ボックス 17"/>
          <p:cNvSpPr txBox="1"/>
          <p:nvPr/>
        </p:nvSpPr>
        <p:spPr>
          <a:xfrm>
            <a:off x="4865573" y="4393514"/>
            <a:ext cx="1432068" cy="461665"/>
          </a:xfrm>
          <a:prstGeom prst="rect">
            <a:avLst/>
          </a:prstGeom>
          <a:solidFill>
            <a:schemeClr val="bg1"/>
          </a:solidFill>
        </p:spPr>
        <p:txBody>
          <a:bodyPr wrap="square" rtlCol="0">
            <a:spAutoFit/>
          </a:bodyPr>
          <a:lstStyle/>
          <a:p>
            <a:r>
              <a:rPr lang="ja-JP" altLang="en-US" sz="2400" b="1" dirty="0"/>
              <a:t>～</a:t>
            </a:r>
            <a:r>
              <a:rPr lang="ja-JP" altLang="en-US" sz="2400" b="1" dirty="0">
                <a:solidFill>
                  <a:srgbClr val="000000"/>
                </a:solidFill>
              </a:rPr>
              <a:t>が すき</a:t>
            </a:r>
          </a:p>
        </p:txBody>
      </p:sp>
      <p:sp>
        <p:nvSpPr>
          <p:cNvPr id="1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kumimoji="0" lang="ja-JP" altLang="ja-JP">
              <a:latin typeface="Arial" panose="020B0604020202020204" pitchFamily="34" charset="0"/>
            </a:endParaRPr>
          </a:p>
        </p:txBody>
      </p:sp>
      <p:sp>
        <p:nvSpPr>
          <p:cNvPr id="26" name="円/楕円 25"/>
          <p:cNvSpPr/>
          <p:nvPr/>
        </p:nvSpPr>
        <p:spPr>
          <a:xfrm>
            <a:off x="4793206" y="5205793"/>
            <a:ext cx="1576250" cy="1197993"/>
          </a:xfrm>
          <a:prstGeom prst="ellipse">
            <a:avLst/>
          </a:prstGeom>
          <a:solidFill>
            <a:schemeClr val="bg1"/>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1" name="円/楕円 30"/>
          <p:cNvSpPr/>
          <p:nvPr/>
        </p:nvSpPr>
        <p:spPr>
          <a:xfrm>
            <a:off x="6888147" y="3472470"/>
            <a:ext cx="1760819" cy="1232557"/>
          </a:xfrm>
          <a:prstGeom prst="ellipse">
            <a:avLst/>
          </a:prstGeom>
          <a:solidFill>
            <a:schemeClr val="bg1"/>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2" name="円/楕円 1"/>
          <p:cNvSpPr/>
          <p:nvPr/>
        </p:nvSpPr>
        <p:spPr>
          <a:xfrm>
            <a:off x="4722318" y="5347588"/>
            <a:ext cx="1690826"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ぼく</a:t>
            </a:r>
            <a:endParaRPr lang="en-US" altLang="ja-JP" sz="2800" b="1" dirty="0">
              <a:solidFill>
                <a:schemeClr val="tx1"/>
              </a:solidFill>
            </a:endParaRPr>
          </a:p>
          <a:p>
            <a:pPr algn="ctr"/>
            <a:r>
              <a:rPr lang="ja-JP" altLang="en-US" sz="2800" b="1" dirty="0">
                <a:solidFill>
                  <a:schemeClr val="tx1"/>
                </a:solidFill>
              </a:rPr>
              <a:t>わたし</a:t>
            </a:r>
          </a:p>
        </p:txBody>
      </p:sp>
      <p:sp>
        <p:nvSpPr>
          <p:cNvPr id="24" name="タイトル 1"/>
          <p:cNvSpPr txBox="1">
            <a:spLocks/>
          </p:cNvSpPr>
          <p:nvPr/>
        </p:nvSpPr>
        <p:spPr>
          <a:xfrm>
            <a:off x="1" y="-24838"/>
            <a:ext cx="5053168" cy="79537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latin typeface="Calibri"/>
                <a:ea typeface="ＭＳ Ｐゴシック" panose="020B0600070205080204" pitchFamily="50" charset="-128"/>
              </a:rPr>
              <a:t>自分ウェビング</a:t>
            </a:r>
          </a:p>
        </p:txBody>
      </p:sp>
      <p:sp>
        <p:nvSpPr>
          <p:cNvPr id="34" name="円/楕円 33"/>
          <p:cNvSpPr/>
          <p:nvPr/>
        </p:nvSpPr>
        <p:spPr>
          <a:xfrm>
            <a:off x="4585338" y="3729532"/>
            <a:ext cx="1926909" cy="1197993"/>
          </a:xfrm>
          <a:prstGeom prst="ellipse">
            <a:avLst/>
          </a:prstGeom>
          <a:noFill/>
          <a:ln w="6350" cmpd="thickThi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pic>
        <p:nvPicPr>
          <p:cNvPr id="3" name="図 2"/>
          <p:cNvPicPr>
            <a:picLocks noChangeAspect="1"/>
          </p:cNvPicPr>
          <p:nvPr/>
        </p:nvPicPr>
        <p:blipFill>
          <a:blip r:embed="rId4"/>
          <a:stretch>
            <a:fillRect/>
          </a:stretch>
        </p:blipFill>
        <p:spPr>
          <a:xfrm>
            <a:off x="6168326" y="-24838"/>
            <a:ext cx="1410586" cy="1274924"/>
          </a:xfrm>
          <a:prstGeom prst="rect">
            <a:avLst/>
          </a:prstGeom>
        </p:spPr>
      </p:pic>
      <p:sp>
        <p:nvSpPr>
          <p:cNvPr id="4" name="テキスト ボックス 3"/>
          <p:cNvSpPr txBox="1"/>
          <p:nvPr/>
        </p:nvSpPr>
        <p:spPr>
          <a:xfrm>
            <a:off x="244818" y="1377269"/>
            <a:ext cx="12336651" cy="2062103"/>
          </a:xfrm>
          <a:prstGeom prst="rect">
            <a:avLst/>
          </a:prstGeom>
          <a:noFill/>
        </p:spPr>
        <p:txBody>
          <a:bodyPr wrap="square" rtlCol="0">
            <a:spAutoFit/>
          </a:bodyPr>
          <a:lstStyle/>
          <a:p>
            <a:r>
              <a:rPr kumimoji="1" lang="ja-JP" altLang="en-US" sz="3200" b="1" dirty="0"/>
              <a:t>           　「～がす</a:t>
            </a:r>
            <a:r>
              <a:rPr lang="ja-JP" altLang="en-US" sz="3200" b="1" dirty="0"/>
              <a:t>き」　「～が苦手」　「～がとくい」　「～がしたい」など、</a:t>
            </a:r>
            <a:endParaRPr lang="en-US" altLang="ja-JP" sz="3200" b="1" dirty="0"/>
          </a:p>
          <a:p>
            <a:r>
              <a:rPr lang="ja-JP" altLang="en-US" sz="3200" b="1" dirty="0"/>
              <a:t>　　　    自分に関することを　　　　　に書きましょう。そこから思いつく</a:t>
            </a:r>
            <a:endParaRPr lang="en-US" altLang="ja-JP" sz="3200" b="1" dirty="0"/>
          </a:p>
          <a:p>
            <a:r>
              <a:rPr lang="en-US" altLang="ja-JP" sz="3200" b="1" dirty="0"/>
              <a:t>             </a:t>
            </a:r>
            <a:r>
              <a:rPr lang="ja-JP" altLang="en-US" sz="3200" b="1" dirty="0"/>
              <a:t>ことをどんどん書いてつなげましょう。</a:t>
            </a:r>
            <a:endParaRPr lang="en-US" altLang="ja-JP" sz="3200" b="1" dirty="0"/>
          </a:p>
          <a:p>
            <a:r>
              <a:rPr lang="ja-JP" altLang="en-US" sz="3200" b="1" dirty="0"/>
              <a:t>　　　　 クモの巣をはるように自分を見つけていきまし</a:t>
            </a:r>
            <a:r>
              <a:rPr lang="ja-JP" altLang="en-US" sz="2800" b="1" dirty="0"/>
              <a:t>ょう。</a:t>
            </a:r>
            <a:endParaRPr kumimoji="1" lang="ja-JP" altLang="en-US" sz="2800" b="1" dirty="0"/>
          </a:p>
        </p:txBody>
      </p:sp>
      <p:sp>
        <p:nvSpPr>
          <p:cNvPr id="23" name="円/楕円 22"/>
          <p:cNvSpPr/>
          <p:nvPr/>
        </p:nvSpPr>
        <p:spPr>
          <a:xfrm>
            <a:off x="4961364" y="1941709"/>
            <a:ext cx="1174855" cy="422527"/>
          </a:xfrm>
          <a:prstGeom prst="ellipse">
            <a:avLst/>
          </a:prstGeom>
          <a:ln w="6350" cmpd="dbl">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5" name="テキスト ボックス 4">
            <a:extLst>
              <a:ext uri="{FF2B5EF4-FFF2-40B4-BE49-F238E27FC236}">
                <a16:creationId xmlns:a16="http://schemas.microsoft.com/office/drawing/2014/main" id="{BFA52486-B22C-47BD-A255-26DD2BC099D4}"/>
              </a:ext>
            </a:extLst>
          </p:cNvPr>
          <p:cNvSpPr txBox="1"/>
          <p:nvPr/>
        </p:nvSpPr>
        <p:spPr>
          <a:xfrm>
            <a:off x="87084" y="1358630"/>
            <a:ext cx="1436917" cy="584775"/>
          </a:xfrm>
          <a:prstGeom prst="rect">
            <a:avLst/>
          </a:prstGeom>
          <a:solidFill>
            <a:schemeClr val="bg1"/>
          </a:solidFill>
          <a:ln w="28575">
            <a:solidFill>
              <a:schemeClr val="tx1"/>
            </a:solidFill>
          </a:ln>
        </p:spPr>
        <p:txBody>
          <a:bodyPr wrap="square" rtlCol="0">
            <a:spAutoFit/>
          </a:bodyPr>
          <a:lstStyle/>
          <a:p>
            <a:r>
              <a:rPr kumimoji="1" lang="ja-JP" altLang="en-US" sz="3200" b="1" dirty="0"/>
              <a:t>活動①</a:t>
            </a:r>
          </a:p>
        </p:txBody>
      </p:sp>
    </p:spTree>
    <p:extLst>
      <p:ext uri="{BB962C8B-B14F-4D97-AF65-F5344CB8AC3E}">
        <p14:creationId xmlns:p14="http://schemas.microsoft.com/office/powerpoint/2010/main" val="607047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4911264" y="253558"/>
            <a:ext cx="3533690" cy="3461515"/>
            <a:chOff x="4909462" y="155815"/>
            <a:chExt cx="3533690" cy="3461515"/>
          </a:xfrm>
        </p:grpSpPr>
        <p:cxnSp>
          <p:nvCxnSpPr>
            <p:cNvPr id="3" name="直線コネクタ 2"/>
            <p:cNvCxnSpPr/>
            <p:nvPr/>
          </p:nvCxnSpPr>
          <p:spPr>
            <a:xfrm flipH="1">
              <a:off x="6627673" y="2502032"/>
              <a:ext cx="3524" cy="1115298"/>
            </a:xfrm>
            <a:prstGeom prst="line">
              <a:avLst/>
            </a:prstGeom>
          </p:spPr>
          <p:style>
            <a:lnRef idx="1">
              <a:schemeClr val="dk1"/>
            </a:lnRef>
            <a:fillRef idx="0">
              <a:schemeClr val="dk1"/>
            </a:fillRef>
            <a:effectRef idx="0">
              <a:schemeClr val="dk1"/>
            </a:effectRef>
            <a:fontRef idx="minor">
              <a:schemeClr val="tx1"/>
            </a:fontRef>
          </p:style>
        </p:cxnSp>
        <p:grpSp>
          <p:nvGrpSpPr>
            <p:cNvPr id="2" name="グループ化 1"/>
            <p:cNvGrpSpPr/>
            <p:nvPr/>
          </p:nvGrpSpPr>
          <p:grpSpPr>
            <a:xfrm>
              <a:off x="4909462" y="155815"/>
              <a:ext cx="3533690" cy="1364513"/>
              <a:chOff x="4912985" y="102188"/>
              <a:chExt cx="3533690" cy="1364513"/>
            </a:xfrm>
          </p:grpSpPr>
          <p:cxnSp>
            <p:nvCxnSpPr>
              <p:cNvPr id="34" name="直線コネクタ 33"/>
              <p:cNvCxnSpPr/>
              <p:nvPr/>
            </p:nvCxnSpPr>
            <p:spPr>
              <a:xfrm>
                <a:off x="6631196" y="1046363"/>
                <a:ext cx="0" cy="420338"/>
              </a:xfrm>
              <a:prstGeom prst="line">
                <a:avLst/>
              </a:prstGeom>
            </p:spPr>
            <p:style>
              <a:lnRef idx="1">
                <a:schemeClr val="dk1"/>
              </a:lnRef>
              <a:fillRef idx="0">
                <a:schemeClr val="dk1"/>
              </a:fillRef>
              <a:effectRef idx="0">
                <a:schemeClr val="dk1"/>
              </a:effectRef>
              <a:fontRef idx="minor">
                <a:schemeClr val="tx1"/>
              </a:fontRef>
            </p:style>
          </p:cxnSp>
          <p:sp>
            <p:nvSpPr>
              <p:cNvPr id="81" name="円/楕円 80"/>
              <p:cNvSpPr/>
              <p:nvPr/>
            </p:nvSpPr>
            <p:spPr>
              <a:xfrm>
                <a:off x="4912985" y="102188"/>
                <a:ext cx="3533690" cy="9445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毎週　市立</a:t>
                </a:r>
                <a:endParaRPr lang="en-US" altLang="ja-JP" sz="2800" b="1" dirty="0">
                  <a:solidFill>
                    <a:prstClr val="black"/>
                  </a:solidFill>
                  <a:latin typeface="ＭＳ Ｐゴシック" panose="020B0600070205080204" pitchFamily="50" charset="-128"/>
                </a:endParaRPr>
              </a:p>
              <a:p>
                <a:pPr algn="ctr"/>
                <a:r>
                  <a:rPr lang="ja-JP" altLang="en-US" sz="2800" b="1" dirty="0">
                    <a:solidFill>
                      <a:prstClr val="black"/>
                    </a:solidFill>
                    <a:latin typeface="ＭＳ Ｐゴシック" panose="020B0600070205080204" pitchFamily="50" charset="-128"/>
                  </a:rPr>
                  <a:t>図書館に行く</a:t>
                </a:r>
                <a:endParaRPr lang="en-US" altLang="ja-JP" sz="2800" b="1" dirty="0">
                  <a:solidFill>
                    <a:prstClr val="black"/>
                  </a:solidFill>
                  <a:latin typeface="ＭＳ Ｐゴシック" panose="020B0600070205080204" pitchFamily="50" charset="-128"/>
                </a:endParaRPr>
              </a:p>
            </p:txBody>
          </p:sp>
        </p:grpSp>
        <p:sp>
          <p:nvSpPr>
            <p:cNvPr id="68" name="円/楕円 67"/>
            <p:cNvSpPr/>
            <p:nvPr/>
          </p:nvSpPr>
          <p:spPr>
            <a:xfrm>
              <a:off x="5066674" y="1531620"/>
              <a:ext cx="2959217" cy="991673"/>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rPr>
                <a:t>読書が</a:t>
              </a:r>
              <a:endParaRPr lang="en-US" altLang="ja-JP" sz="2800" b="1" dirty="0">
                <a:solidFill>
                  <a:schemeClr val="tx1"/>
                </a:solidFill>
                <a:latin typeface="ＭＳ Ｐゴシック" panose="020B0600070205080204" pitchFamily="50" charset="-128"/>
              </a:endParaRPr>
            </a:p>
            <a:p>
              <a:pPr algn="ctr"/>
              <a:r>
                <a:rPr lang="ja-JP" altLang="en-US" sz="3200" b="1" dirty="0">
                  <a:solidFill>
                    <a:srgbClr val="FF0000"/>
                  </a:solidFill>
                  <a:latin typeface="ＭＳ Ｐゴシック" panose="020B0600070205080204" pitchFamily="50" charset="-128"/>
                </a:rPr>
                <a:t>好き</a:t>
              </a:r>
              <a:endParaRPr lang="en-US" altLang="ja-JP" sz="3600" b="1" dirty="0">
                <a:solidFill>
                  <a:srgbClr val="FF0000"/>
                </a:solidFill>
                <a:latin typeface="ＭＳ Ｐゴシック" panose="020B0600070205080204" pitchFamily="50" charset="-128"/>
              </a:endParaRPr>
            </a:p>
          </p:txBody>
        </p:sp>
      </p:grpSp>
      <p:sp>
        <p:nvSpPr>
          <p:cNvPr id="30" name="タイトル 1"/>
          <p:cNvSpPr txBox="1">
            <a:spLocks/>
          </p:cNvSpPr>
          <p:nvPr/>
        </p:nvSpPr>
        <p:spPr>
          <a:xfrm>
            <a:off x="1" y="-24838"/>
            <a:ext cx="4849426" cy="79537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latin typeface="Calibri"/>
                <a:ea typeface="ＭＳ Ｐゴシック" panose="020B0600070205080204" pitchFamily="50" charset="-128"/>
              </a:rPr>
              <a:t>自分ウェビング</a:t>
            </a:r>
          </a:p>
        </p:txBody>
      </p:sp>
      <p:grpSp>
        <p:nvGrpSpPr>
          <p:cNvPr id="41" name="グループ化 40"/>
          <p:cNvGrpSpPr/>
          <p:nvPr/>
        </p:nvGrpSpPr>
        <p:grpSpPr>
          <a:xfrm>
            <a:off x="1155249" y="3607180"/>
            <a:ext cx="7205690" cy="3167669"/>
            <a:chOff x="1155249" y="3649710"/>
            <a:chExt cx="7205690" cy="3167669"/>
          </a:xfrm>
        </p:grpSpPr>
        <p:cxnSp>
          <p:nvCxnSpPr>
            <p:cNvPr id="37" name="直線コネクタ 36"/>
            <p:cNvCxnSpPr/>
            <p:nvPr/>
          </p:nvCxnSpPr>
          <p:spPr>
            <a:xfrm flipH="1">
              <a:off x="6601291" y="3649710"/>
              <a:ext cx="3524" cy="1115298"/>
            </a:xfrm>
            <a:prstGeom prst="line">
              <a:avLst/>
            </a:prstGeom>
          </p:spPr>
          <p:style>
            <a:lnRef idx="1">
              <a:schemeClr val="dk1"/>
            </a:lnRef>
            <a:fillRef idx="0">
              <a:schemeClr val="dk1"/>
            </a:fillRef>
            <a:effectRef idx="0">
              <a:schemeClr val="dk1"/>
            </a:effectRef>
            <a:fontRef idx="minor">
              <a:schemeClr val="tx1"/>
            </a:fontRef>
          </p:style>
        </p:cxnSp>
        <p:grpSp>
          <p:nvGrpSpPr>
            <p:cNvPr id="15" name="グループ化 14"/>
            <p:cNvGrpSpPr/>
            <p:nvPr/>
          </p:nvGrpSpPr>
          <p:grpSpPr>
            <a:xfrm>
              <a:off x="1155249" y="4155316"/>
              <a:ext cx="7205690" cy="2662063"/>
              <a:chOff x="1155249" y="4155316"/>
              <a:chExt cx="7205690" cy="2662063"/>
            </a:xfrm>
          </p:grpSpPr>
          <p:grpSp>
            <p:nvGrpSpPr>
              <p:cNvPr id="6" name="グループ化 5"/>
              <p:cNvGrpSpPr/>
              <p:nvPr/>
            </p:nvGrpSpPr>
            <p:grpSpPr>
              <a:xfrm>
                <a:off x="1155249" y="5374551"/>
                <a:ext cx="7205690" cy="1442828"/>
                <a:chOff x="413823" y="5284663"/>
                <a:chExt cx="7205690" cy="1442828"/>
              </a:xfrm>
            </p:grpSpPr>
            <p:cxnSp>
              <p:nvCxnSpPr>
                <p:cNvPr id="44" name="直線コネクタ 43"/>
                <p:cNvCxnSpPr/>
                <p:nvPr/>
              </p:nvCxnSpPr>
              <p:spPr>
                <a:xfrm>
                  <a:off x="5852148" y="5284663"/>
                  <a:ext cx="0" cy="438481"/>
                </a:xfrm>
                <a:prstGeom prst="line">
                  <a:avLst/>
                </a:prstGeom>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flipV="1">
                  <a:off x="3622776" y="6103096"/>
                  <a:ext cx="843834" cy="1"/>
                </a:xfrm>
                <a:prstGeom prst="line">
                  <a:avLst/>
                </a:prstGeom>
              </p:spPr>
              <p:style>
                <a:lnRef idx="1">
                  <a:schemeClr val="dk1"/>
                </a:lnRef>
                <a:fillRef idx="0">
                  <a:schemeClr val="dk1"/>
                </a:fillRef>
                <a:effectRef idx="0">
                  <a:schemeClr val="dk1"/>
                </a:effectRef>
                <a:fontRef idx="minor">
                  <a:schemeClr val="tx1"/>
                </a:fontRef>
              </p:style>
            </p:cxnSp>
            <p:sp>
              <p:nvSpPr>
                <p:cNvPr id="42" name="円/楕円 41"/>
                <p:cNvSpPr/>
                <p:nvPr/>
              </p:nvSpPr>
              <p:spPr>
                <a:xfrm>
                  <a:off x="413823" y="5502867"/>
                  <a:ext cx="3215432" cy="11756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英語を</a:t>
                  </a:r>
                  <a:endParaRPr lang="en-US" altLang="ja-JP" sz="2800" b="1" dirty="0">
                    <a:solidFill>
                      <a:prstClr val="black"/>
                    </a:solidFill>
                    <a:latin typeface="ＭＳ Ｐゴシック" panose="020B0600070205080204" pitchFamily="50" charset="-128"/>
                  </a:endParaRPr>
                </a:p>
                <a:p>
                  <a:pPr algn="ctr"/>
                  <a:r>
                    <a:rPr lang="ja-JP" altLang="en-US" sz="2800" b="1" dirty="0">
                      <a:solidFill>
                        <a:prstClr val="black"/>
                      </a:solidFill>
                      <a:latin typeface="ＭＳ Ｐゴシック" panose="020B0600070205080204" pitchFamily="50" charset="-128"/>
                    </a:rPr>
                    <a:t>ならっている　</a:t>
                  </a:r>
                  <a:endParaRPr lang="en-US" altLang="ja-JP" sz="2800" b="1" dirty="0">
                    <a:solidFill>
                      <a:prstClr val="black"/>
                    </a:solidFill>
                    <a:latin typeface="ＭＳ Ｐゴシック" panose="020B0600070205080204" pitchFamily="50" charset="-128"/>
                  </a:endParaRPr>
                </a:p>
              </p:txBody>
            </p:sp>
            <p:sp>
              <p:nvSpPr>
                <p:cNvPr id="43" name="円/楕円 42"/>
                <p:cNvSpPr/>
                <p:nvPr/>
              </p:nvSpPr>
              <p:spPr>
                <a:xfrm>
                  <a:off x="4237183" y="5591766"/>
                  <a:ext cx="3382330" cy="11357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英語が</a:t>
                  </a:r>
                  <a:r>
                    <a:rPr lang="ja-JP" altLang="en-US" sz="3200" b="1" dirty="0">
                      <a:solidFill>
                        <a:srgbClr val="FF0000"/>
                      </a:solidFill>
                      <a:latin typeface="ＭＳ Ｐゴシック" panose="020B0600070205080204" pitchFamily="50" charset="-128"/>
                    </a:rPr>
                    <a:t>苦手</a:t>
                  </a:r>
                  <a:endParaRPr lang="en-US" altLang="ja-JP" sz="3200" b="1" dirty="0">
                    <a:solidFill>
                      <a:srgbClr val="FF0000"/>
                    </a:solidFill>
                    <a:latin typeface="ＭＳ Ｐゴシック" panose="020B0600070205080204" pitchFamily="50" charset="-128"/>
                  </a:endParaRPr>
                </a:p>
              </p:txBody>
            </p:sp>
          </p:grpSp>
          <p:sp>
            <p:nvSpPr>
              <p:cNvPr id="40" name="円/楕円 39"/>
              <p:cNvSpPr/>
              <p:nvPr/>
            </p:nvSpPr>
            <p:spPr>
              <a:xfrm>
                <a:off x="5040784" y="4155316"/>
                <a:ext cx="3046445" cy="1319838"/>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rPr>
                  <a:t>海外旅行に</a:t>
                </a:r>
                <a:endParaRPr lang="en-US" altLang="ja-JP" sz="2800" b="1" dirty="0">
                  <a:solidFill>
                    <a:schemeClr val="tx1"/>
                  </a:solidFill>
                  <a:latin typeface="ＭＳ Ｐゴシック" panose="020B0600070205080204" pitchFamily="50" charset="-128"/>
                </a:endParaRPr>
              </a:p>
              <a:p>
                <a:pPr algn="ctr"/>
                <a:r>
                  <a:rPr lang="ja-JP" altLang="en-US" sz="3200" b="1" dirty="0">
                    <a:solidFill>
                      <a:srgbClr val="FF0000"/>
                    </a:solidFill>
                    <a:latin typeface="ＭＳ Ｐゴシック" panose="020B0600070205080204" pitchFamily="50" charset="-128"/>
                  </a:rPr>
                  <a:t>行きたい</a:t>
                </a:r>
                <a:endParaRPr lang="en-US" altLang="ja-JP" sz="3200" b="1" dirty="0">
                  <a:solidFill>
                    <a:srgbClr val="FF0000"/>
                  </a:solidFill>
                  <a:latin typeface="ＭＳ Ｐゴシック" panose="020B0600070205080204" pitchFamily="50" charset="-128"/>
                </a:endParaRPr>
              </a:p>
            </p:txBody>
          </p:sp>
        </p:grpSp>
      </p:grpSp>
      <p:grpSp>
        <p:nvGrpSpPr>
          <p:cNvPr id="45" name="グループ化 44"/>
          <p:cNvGrpSpPr/>
          <p:nvPr/>
        </p:nvGrpSpPr>
        <p:grpSpPr>
          <a:xfrm>
            <a:off x="416473" y="821820"/>
            <a:ext cx="11666256" cy="4561639"/>
            <a:chOff x="525744" y="819900"/>
            <a:chExt cx="11666256" cy="4561639"/>
          </a:xfrm>
        </p:grpSpPr>
        <p:grpSp>
          <p:nvGrpSpPr>
            <p:cNvPr id="17" name="グループ化 16"/>
            <p:cNvGrpSpPr/>
            <p:nvPr/>
          </p:nvGrpSpPr>
          <p:grpSpPr>
            <a:xfrm>
              <a:off x="525744" y="819900"/>
              <a:ext cx="11666256" cy="4561639"/>
              <a:chOff x="472079" y="853510"/>
              <a:chExt cx="11666256" cy="4561639"/>
            </a:xfrm>
          </p:grpSpPr>
          <p:cxnSp>
            <p:nvCxnSpPr>
              <p:cNvPr id="82" name="直線コネクタ 81"/>
              <p:cNvCxnSpPr>
                <a:cxnSpLocks/>
              </p:cNvCxnSpPr>
              <p:nvPr/>
            </p:nvCxnSpPr>
            <p:spPr>
              <a:xfrm flipV="1">
                <a:off x="4426287" y="3336839"/>
                <a:ext cx="3836652" cy="52610"/>
              </a:xfrm>
              <a:prstGeom prst="line">
                <a:avLst/>
              </a:prstGeom>
            </p:spPr>
            <p:style>
              <a:lnRef idx="1">
                <a:schemeClr val="dk1"/>
              </a:lnRef>
              <a:fillRef idx="0">
                <a:schemeClr val="dk1"/>
              </a:fillRef>
              <a:effectRef idx="0">
                <a:schemeClr val="dk1"/>
              </a:effectRef>
              <a:fontRef idx="minor">
                <a:schemeClr val="tx1"/>
              </a:fontRef>
            </p:style>
          </p:cxnSp>
          <p:sp>
            <p:nvSpPr>
              <p:cNvPr id="7" name="円/楕円 6"/>
              <p:cNvSpPr/>
              <p:nvPr/>
            </p:nvSpPr>
            <p:spPr>
              <a:xfrm>
                <a:off x="1114385" y="3008973"/>
                <a:ext cx="3792630" cy="760952"/>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b="1" dirty="0">
                  <a:solidFill>
                    <a:schemeClr val="tx1"/>
                  </a:solidFill>
                  <a:latin typeface="ＭＳ Ｐゴシック" panose="020B0600070205080204" pitchFamily="50" charset="-128"/>
                </a:endParaRPr>
              </a:p>
              <a:p>
                <a:pPr algn="ctr"/>
                <a:r>
                  <a:rPr lang="ja-JP" altLang="en-US" sz="2800" b="1" dirty="0">
                    <a:solidFill>
                      <a:schemeClr val="tx1"/>
                    </a:solidFill>
                    <a:latin typeface="ＭＳ Ｐゴシック" panose="020B0600070205080204" pitchFamily="50" charset="-128"/>
                  </a:rPr>
                  <a:t>スポーツが</a:t>
                </a:r>
                <a:r>
                  <a:rPr lang="ja-JP" altLang="en-US" sz="3200" b="1" dirty="0">
                    <a:solidFill>
                      <a:srgbClr val="FF0000"/>
                    </a:solidFill>
                    <a:latin typeface="ＭＳ Ｐゴシック" panose="020B0600070205080204" pitchFamily="50" charset="-128"/>
                  </a:rPr>
                  <a:t>得意</a:t>
                </a:r>
                <a:endParaRPr lang="en-US" altLang="ja-JP" sz="3200" b="1" dirty="0">
                  <a:solidFill>
                    <a:srgbClr val="FF0000"/>
                  </a:solidFill>
                  <a:latin typeface="ＭＳ Ｐゴシック" panose="020B0600070205080204" pitchFamily="50" charset="-128"/>
                </a:endParaRPr>
              </a:p>
              <a:p>
                <a:pPr algn="ctr"/>
                <a:endParaRPr lang="en-US" altLang="ja-JP" sz="2800" b="1" dirty="0">
                  <a:solidFill>
                    <a:srgbClr val="FF0000"/>
                  </a:solidFill>
                  <a:latin typeface="ＭＳ Ｐゴシック" panose="020B0600070205080204" pitchFamily="50" charset="-128"/>
                </a:endParaRPr>
              </a:p>
            </p:txBody>
          </p:sp>
          <p:grpSp>
            <p:nvGrpSpPr>
              <p:cNvPr id="16" name="グループ化 15"/>
              <p:cNvGrpSpPr/>
              <p:nvPr/>
            </p:nvGrpSpPr>
            <p:grpSpPr>
              <a:xfrm>
                <a:off x="7989824" y="853510"/>
                <a:ext cx="4148511" cy="4561639"/>
                <a:chOff x="8015895" y="1004219"/>
                <a:chExt cx="4148511" cy="4561639"/>
              </a:xfrm>
            </p:grpSpPr>
            <p:cxnSp>
              <p:nvCxnSpPr>
                <p:cNvPr id="10" name="直線コネクタ 9"/>
                <p:cNvCxnSpPr/>
                <p:nvPr/>
              </p:nvCxnSpPr>
              <p:spPr>
                <a:xfrm>
                  <a:off x="9320533" y="3923419"/>
                  <a:ext cx="383999" cy="425724"/>
                </a:xfrm>
                <a:prstGeom prst="line">
                  <a:avLst/>
                </a:prstGeom>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9375755" y="2380509"/>
                  <a:ext cx="423756" cy="682856"/>
                </a:xfrm>
                <a:prstGeom prst="line">
                  <a:avLst/>
                </a:prstGeom>
              </p:spPr>
              <p:style>
                <a:lnRef idx="1">
                  <a:schemeClr val="dk1"/>
                </a:lnRef>
                <a:fillRef idx="0">
                  <a:schemeClr val="dk1"/>
                </a:fillRef>
                <a:effectRef idx="0">
                  <a:schemeClr val="dk1"/>
                </a:effectRef>
                <a:fontRef idx="minor">
                  <a:schemeClr val="tx1"/>
                </a:fontRef>
              </p:style>
            </p:cxnSp>
            <p:sp>
              <p:nvSpPr>
                <p:cNvPr id="24" name="円/楕円 23"/>
                <p:cNvSpPr/>
                <p:nvPr/>
              </p:nvSpPr>
              <p:spPr>
                <a:xfrm>
                  <a:off x="8289010" y="4169078"/>
                  <a:ext cx="3704484" cy="13967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高い音が</a:t>
                  </a:r>
                  <a:endParaRPr lang="en-US" altLang="ja-JP" sz="2800" b="1" dirty="0">
                    <a:solidFill>
                      <a:prstClr val="black"/>
                    </a:solidFill>
                    <a:latin typeface="ＭＳ Ｐゴシック" panose="020B0600070205080204" pitchFamily="50" charset="-128"/>
                  </a:endParaRPr>
                </a:p>
                <a:p>
                  <a:pPr algn="ctr"/>
                  <a:r>
                    <a:rPr lang="ja-JP" altLang="en-US" sz="2800" b="1" dirty="0">
                      <a:solidFill>
                        <a:prstClr val="black"/>
                      </a:solidFill>
                      <a:latin typeface="ＭＳ Ｐゴシック" panose="020B0600070205080204" pitchFamily="50" charset="-128"/>
                    </a:rPr>
                    <a:t>上手に歌えない</a:t>
                  </a:r>
                  <a:endParaRPr lang="en-US" altLang="ja-JP" sz="2800" b="1" dirty="0">
                    <a:solidFill>
                      <a:prstClr val="black"/>
                    </a:solidFill>
                    <a:latin typeface="ＭＳ Ｐゴシック" panose="020B0600070205080204" pitchFamily="50" charset="-128"/>
                  </a:endParaRPr>
                </a:p>
              </p:txBody>
            </p:sp>
            <p:sp>
              <p:nvSpPr>
                <p:cNvPr id="28" name="円/楕円 27"/>
                <p:cNvSpPr/>
                <p:nvPr/>
              </p:nvSpPr>
              <p:spPr>
                <a:xfrm>
                  <a:off x="8015895" y="1004219"/>
                  <a:ext cx="4148511" cy="13463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友達といっしょに歌うことは楽しい</a:t>
                  </a:r>
                  <a:endParaRPr lang="en-US" altLang="ja-JP" sz="2800" b="1" dirty="0">
                    <a:solidFill>
                      <a:prstClr val="black"/>
                    </a:solidFill>
                    <a:latin typeface="ＭＳ Ｐゴシック" panose="020B0600070205080204" pitchFamily="50" charset="-128"/>
                  </a:endParaRPr>
                </a:p>
              </p:txBody>
            </p:sp>
          </p:grpSp>
          <p:grpSp>
            <p:nvGrpSpPr>
              <p:cNvPr id="5" name="グループ化 4"/>
              <p:cNvGrpSpPr/>
              <p:nvPr/>
            </p:nvGrpSpPr>
            <p:grpSpPr>
              <a:xfrm>
                <a:off x="472079" y="1439592"/>
                <a:ext cx="4101895" cy="1569381"/>
                <a:chOff x="472079" y="1439592"/>
                <a:chExt cx="4101895" cy="1569381"/>
              </a:xfrm>
            </p:grpSpPr>
            <p:cxnSp>
              <p:nvCxnSpPr>
                <p:cNvPr id="8" name="直線コネクタ 7"/>
                <p:cNvCxnSpPr>
                  <a:cxnSpLocks/>
                  <a:stCxn id="33" idx="4"/>
                  <a:endCxn id="7" idx="0"/>
                </p:cNvCxnSpPr>
                <p:nvPr/>
              </p:nvCxnSpPr>
              <p:spPr>
                <a:xfrm>
                  <a:off x="2523027" y="2355590"/>
                  <a:ext cx="487673" cy="653383"/>
                </a:xfrm>
                <a:prstGeom prst="line">
                  <a:avLst/>
                </a:prstGeom>
              </p:spPr>
              <p:style>
                <a:lnRef idx="1">
                  <a:schemeClr val="dk1"/>
                </a:lnRef>
                <a:fillRef idx="0">
                  <a:schemeClr val="dk1"/>
                </a:fillRef>
                <a:effectRef idx="0">
                  <a:schemeClr val="dk1"/>
                </a:effectRef>
                <a:fontRef idx="minor">
                  <a:schemeClr val="tx1"/>
                </a:fontRef>
              </p:style>
            </p:cxnSp>
            <p:sp>
              <p:nvSpPr>
                <p:cNvPr id="33" name="円/楕円 32"/>
                <p:cNvSpPr/>
                <p:nvPr/>
              </p:nvSpPr>
              <p:spPr>
                <a:xfrm>
                  <a:off x="472079" y="1439592"/>
                  <a:ext cx="4101895" cy="915998"/>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rPr>
                    <a:t>サッカーの試合に</a:t>
                  </a:r>
                  <a:endParaRPr lang="en-US" altLang="ja-JP" sz="2800" b="1" dirty="0">
                    <a:solidFill>
                      <a:schemeClr val="tx1"/>
                    </a:solidFill>
                    <a:latin typeface="ＭＳ Ｐゴシック" panose="020B0600070205080204" pitchFamily="50" charset="-128"/>
                  </a:endParaRPr>
                </a:p>
                <a:p>
                  <a:pPr algn="ctr"/>
                  <a:r>
                    <a:rPr lang="ja-JP" altLang="en-US" sz="2800" b="1" dirty="0">
                      <a:solidFill>
                        <a:schemeClr val="tx1"/>
                      </a:solidFill>
                      <a:latin typeface="ＭＳ Ｐゴシック" panose="020B0600070205080204" pitchFamily="50" charset="-128"/>
                    </a:rPr>
                    <a:t>勝つとうれしい</a:t>
                  </a:r>
                  <a:endParaRPr lang="en-US" altLang="ja-JP" sz="2800" b="1" dirty="0">
                    <a:solidFill>
                      <a:schemeClr val="tx1"/>
                    </a:solidFill>
                    <a:latin typeface="ＭＳ Ｐゴシック" panose="020B0600070205080204" pitchFamily="50" charset="-128"/>
                  </a:endParaRPr>
                </a:p>
              </p:txBody>
            </p:sp>
          </p:grpSp>
        </p:grpSp>
        <p:sp>
          <p:nvSpPr>
            <p:cNvPr id="48" name="円/楕円 47"/>
            <p:cNvSpPr/>
            <p:nvPr/>
          </p:nvSpPr>
          <p:spPr>
            <a:xfrm>
              <a:off x="8040220" y="2870144"/>
              <a:ext cx="3792630" cy="866171"/>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b="1" dirty="0">
                <a:solidFill>
                  <a:schemeClr val="tx1"/>
                </a:solidFill>
                <a:latin typeface="ＭＳ Ｐゴシック" panose="020B0600070205080204" pitchFamily="50" charset="-128"/>
              </a:endParaRPr>
            </a:p>
            <a:p>
              <a:pPr algn="ctr"/>
              <a:r>
                <a:rPr lang="ja-JP" altLang="en-US" sz="2800" b="1" dirty="0">
                  <a:solidFill>
                    <a:schemeClr val="tx1"/>
                  </a:solidFill>
                  <a:latin typeface="ＭＳ Ｐゴシック" panose="020B0600070205080204" pitchFamily="50" charset="-128"/>
                </a:rPr>
                <a:t>カラオケは</a:t>
              </a:r>
              <a:r>
                <a:rPr lang="ja-JP" altLang="en-US" sz="3200" b="1" dirty="0">
                  <a:solidFill>
                    <a:srgbClr val="FF0000"/>
                  </a:solidFill>
                  <a:latin typeface="ＭＳ Ｐゴシック" panose="020B0600070205080204" pitchFamily="50" charset="-128"/>
                </a:rPr>
                <a:t>苦手</a:t>
              </a:r>
              <a:endParaRPr lang="en-US" altLang="ja-JP" sz="3200" b="1" dirty="0">
                <a:solidFill>
                  <a:srgbClr val="FF0000"/>
                </a:solidFill>
                <a:latin typeface="ＭＳ Ｐゴシック" panose="020B0600070205080204" pitchFamily="50" charset="-128"/>
              </a:endParaRPr>
            </a:p>
            <a:p>
              <a:pPr algn="ctr"/>
              <a:endParaRPr lang="en-US" altLang="ja-JP" sz="2800" b="1" dirty="0">
                <a:solidFill>
                  <a:srgbClr val="FF0000"/>
                </a:solidFill>
                <a:latin typeface="ＭＳ Ｐゴシック" panose="020B0600070205080204" pitchFamily="50" charset="-128"/>
              </a:endParaRPr>
            </a:p>
          </p:txBody>
        </p:sp>
      </p:grpSp>
      <p:sp>
        <p:nvSpPr>
          <p:cNvPr id="4" name="円/楕円 3"/>
          <p:cNvSpPr/>
          <p:nvPr/>
        </p:nvSpPr>
        <p:spPr>
          <a:xfrm>
            <a:off x="5605439" y="2784122"/>
            <a:ext cx="2014074" cy="11125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prstClr val="black"/>
                </a:solidFill>
                <a:latin typeface="ＭＳ Ｐゴシック" panose="020B0600070205080204" pitchFamily="50" charset="-128"/>
              </a:rPr>
              <a:t>わたし</a:t>
            </a:r>
            <a:endParaRPr lang="en-US" altLang="ja-JP" sz="3600" b="1" dirty="0">
              <a:solidFill>
                <a:prstClr val="black"/>
              </a:solidFill>
              <a:latin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7DC36A7E-FE32-405F-8F24-FCFF0609F201}"/>
              </a:ext>
            </a:extLst>
          </p:cNvPr>
          <p:cNvSpPr txBox="1"/>
          <p:nvPr/>
        </p:nvSpPr>
        <p:spPr>
          <a:xfrm>
            <a:off x="109271" y="823127"/>
            <a:ext cx="1436917" cy="584775"/>
          </a:xfrm>
          <a:prstGeom prst="rect">
            <a:avLst/>
          </a:prstGeom>
          <a:solidFill>
            <a:schemeClr val="bg1"/>
          </a:solidFill>
          <a:ln w="28575">
            <a:solidFill>
              <a:schemeClr val="tx1"/>
            </a:solidFill>
          </a:ln>
        </p:spPr>
        <p:txBody>
          <a:bodyPr wrap="square" rtlCol="0">
            <a:spAutoFit/>
          </a:bodyPr>
          <a:lstStyle/>
          <a:p>
            <a:r>
              <a:rPr kumimoji="1" lang="ja-JP" altLang="en-US" sz="3200" b="1" dirty="0"/>
              <a:t>活動①</a:t>
            </a:r>
          </a:p>
        </p:txBody>
      </p:sp>
    </p:spTree>
    <p:extLst>
      <p:ext uri="{BB962C8B-B14F-4D97-AF65-F5344CB8AC3E}">
        <p14:creationId xmlns:p14="http://schemas.microsoft.com/office/powerpoint/2010/main" val="112915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1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randombar(horizontal)">
                                      <p:cBhvr>
                                        <p:cTn id="1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810000" y="3228945"/>
            <a:ext cx="4572000" cy="400110"/>
          </a:xfrm>
          <a:prstGeom prst="rect">
            <a:avLst/>
          </a:prstGeom>
        </p:spPr>
        <p:txBody>
          <a:bodyPr>
            <a:spAutoFit/>
          </a:bodyPr>
          <a:lstStyle/>
          <a:p>
            <a:pPr algn="just"/>
            <a:endParaRPr lang="ja-JP" altLang="en-US" sz="1000" kern="100" dirty="0">
              <a:ea typeface="ＭＳ 明朝" panose="02020609040205080304" pitchFamily="17" charset="-128"/>
            </a:endParaRPr>
          </a:p>
          <a:p>
            <a:endParaRPr lang="ja-JP" altLang="en-US" sz="1000" kern="100" dirty="0">
              <a:ea typeface="ＭＳ 明朝" panose="02020609040205080304" pitchFamily="17" charset="-128"/>
            </a:endParaRPr>
          </a:p>
        </p:txBody>
      </p:sp>
      <p:sp>
        <p:nvSpPr>
          <p:cNvPr id="22" name="円/楕円 21"/>
          <p:cNvSpPr/>
          <p:nvPr/>
        </p:nvSpPr>
        <p:spPr>
          <a:xfrm>
            <a:off x="2043174" y="5194931"/>
            <a:ext cx="3274122" cy="2158408"/>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2800" dirty="0"/>
          </a:p>
        </p:txBody>
      </p:sp>
      <p:pic>
        <p:nvPicPr>
          <p:cNvPr id="13" name="図 12" descr="C:\Users\PC USER\Desktop\1510-500x375.jpg"/>
          <p:cNvPicPr/>
          <p:nvPr/>
        </p:nvPicPr>
        <p:blipFill>
          <a:blip r:embed="rId3">
            <a:extLst>
              <a:ext uri="{28A0092B-C50C-407E-A947-70E740481C1C}">
                <a14:useLocalDpi xmlns:a14="http://schemas.microsoft.com/office/drawing/2010/main" val="0"/>
              </a:ext>
            </a:extLst>
          </a:blip>
          <a:srcRect/>
          <a:stretch>
            <a:fillRect/>
          </a:stretch>
        </p:blipFill>
        <p:spPr bwMode="auto">
          <a:xfrm>
            <a:off x="1189534" y="2645372"/>
            <a:ext cx="4586010" cy="3004213"/>
          </a:xfrm>
          <a:prstGeom prst="rect">
            <a:avLst/>
          </a:prstGeom>
          <a:noFill/>
          <a:ln>
            <a:noFill/>
          </a:ln>
        </p:spPr>
      </p:pic>
      <p:pic>
        <p:nvPicPr>
          <p:cNvPr id="14" name="図 13" descr="C:\Users\PC USER\Desktop\1510-500x375.jpg"/>
          <p:cNvPicPr/>
          <p:nvPr/>
        </p:nvPicPr>
        <p:blipFill>
          <a:blip r:embed="rId3">
            <a:extLst>
              <a:ext uri="{28A0092B-C50C-407E-A947-70E740481C1C}">
                <a14:useLocalDpi xmlns:a14="http://schemas.microsoft.com/office/drawing/2010/main" val="0"/>
              </a:ext>
            </a:extLst>
          </a:blip>
          <a:srcRect/>
          <a:stretch>
            <a:fillRect/>
          </a:stretch>
        </p:blipFill>
        <p:spPr bwMode="auto">
          <a:xfrm>
            <a:off x="5974562" y="2645372"/>
            <a:ext cx="4806853" cy="3004213"/>
          </a:xfrm>
          <a:prstGeom prst="rect">
            <a:avLst/>
          </a:prstGeom>
          <a:noFill/>
          <a:ln>
            <a:noFill/>
          </a:ln>
        </p:spPr>
      </p:pic>
      <p:pic>
        <p:nvPicPr>
          <p:cNvPr id="19" name="図 18"/>
          <p:cNvPicPr>
            <a:picLocks noChangeAspect="1"/>
          </p:cNvPicPr>
          <p:nvPr/>
        </p:nvPicPr>
        <p:blipFill>
          <a:blip r:embed="rId4"/>
          <a:stretch>
            <a:fillRect/>
          </a:stretch>
        </p:blipFill>
        <p:spPr>
          <a:xfrm>
            <a:off x="131729" y="2508939"/>
            <a:ext cx="2058698" cy="1995547"/>
          </a:xfrm>
          <a:prstGeom prst="rect">
            <a:avLst/>
          </a:prstGeom>
        </p:spPr>
      </p:pic>
      <p:pic>
        <p:nvPicPr>
          <p:cNvPr id="18" name="図 17"/>
          <p:cNvPicPr>
            <a:picLocks noChangeAspect="1"/>
          </p:cNvPicPr>
          <p:nvPr/>
        </p:nvPicPr>
        <p:blipFill>
          <a:blip r:embed="rId5"/>
          <a:stretch>
            <a:fillRect/>
          </a:stretch>
        </p:blipFill>
        <p:spPr>
          <a:xfrm rot="2686915">
            <a:off x="10132090" y="4708039"/>
            <a:ext cx="1940853" cy="1883090"/>
          </a:xfrm>
          <a:prstGeom prst="rect">
            <a:avLst/>
          </a:prstGeom>
        </p:spPr>
      </p:pic>
      <p:sp>
        <p:nvSpPr>
          <p:cNvPr id="16" name="テキスト ボックス 15"/>
          <p:cNvSpPr txBox="1"/>
          <p:nvPr/>
        </p:nvSpPr>
        <p:spPr>
          <a:xfrm>
            <a:off x="340242" y="1077973"/>
            <a:ext cx="11674549" cy="1200329"/>
          </a:xfrm>
          <a:prstGeom prst="rect">
            <a:avLst/>
          </a:prstGeom>
          <a:noFill/>
        </p:spPr>
        <p:txBody>
          <a:bodyPr wrap="square" rtlCol="0">
            <a:spAutoFit/>
          </a:bodyPr>
          <a:lstStyle/>
          <a:p>
            <a:pPr indent="133350" eaLnBrk="0" fontAlgn="base" hangingPunct="0">
              <a:spcBef>
                <a:spcPct val="0"/>
              </a:spcBef>
              <a:spcAft>
                <a:spcPct val="0"/>
              </a:spcAft>
            </a:pPr>
            <a:r>
              <a:rPr kumimoji="0" lang="ja-JP" altLang="en-US" sz="3600" dirty="0">
                <a:solidFill>
                  <a:prstClr val="black"/>
                </a:solidFill>
                <a:latin typeface="+mn-ea"/>
                <a:cs typeface="Times New Roman" panose="02020603050405020304" pitchFamily="18" charset="0"/>
              </a:rPr>
              <a:t>          　</a:t>
            </a:r>
            <a:r>
              <a:rPr kumimoji="0" lang="ja-JP" altLang="ja-JP" sz="3600" dirty="0">
                <a:solidFill>
                  <a:prstClr val="black"/>
                </a:solidFill>
                <a:latin typeface="+mn-ea"/>
                <a:cs typeface="Times New Roman" panose="02020603050405020304" pitchFamily="18" charset="0"/>
              </a:rPr>
              <a:t>友達</a:t>
            </a:r>
            <a:r>
              <a:rPr kumimoji="0" lang="ja-JP" altLang="en-US" sz="3600" dirty="0">
                <a:solidFill>
                  <a:prstClr val="black"/>
                </a:solidFill>
                <a:latin typeface="+mn-ea"/>
                <a:cs typeface="Times New Roman" panose="02020603050405020304" pitchFamily="18" charset="0"/>
              </a:rPr>
              <a:t>の</a:t>
            </a:r>
            <a:r>
              <a:rPr kumimoji="0" lang="ja-JP" altLang="ja-JP" sz="3600" dirty="0">
                <a:solidFill>
                  <a:prstClr val="black"/>
                </a:solidFill>
                <a:latin typeface="+mn-ea"/>
                <a:cs typeface="Times New Roman" panose="02020603050405020304" pitchFamily="18" charset="0"/>
              </a:rPr>
              <a:t>「強み」を見つけましょう。　　　　　</a:t>
            </a:r>
            <a:endParaRPr kumimoji="0" lang="ja-JP" altLang="en-US" sz="3600" dirty="0">
              <a:solidFill>
                <a:prstClr val="black"/>
              </a:solidFill>
              <a:latin typeface="+mn-ea"/>
              <a:cs typeface="Times New Roman" panose="02020603050405020304" pitchFamily="18" charset="0"/>
            </a:endParaRPr>
          </a:p>
          <a:p>
            <a:pPr indent="133350" eaLnBrk="0" fontAlgn="base" hangingPunct="0">
              <a:spcBef>
                <a:spcPct val="0"/>
              </a:spcBef>
              <a:spcAft>
                <a:spcPct val="0"/>
              </a:spcAft>
            </a:pPr>
            <a:r>
              <a:rPr kumimoji="0" lang="ja-JP" altLang="en-US" sz="3600" dirty="0">
                <a:solidFill>
                  <a:prstClr val="black"/>
                </a:solidFill>
                <a:latin typeface="+mn-ea"/>
                <a:cs typeface="Times New Roman" panose="02020603050405020304" pitchFamily="18" charset="0"/>
              </a:rPr>
              <a:t>　　　　　 そして、見つけた「強み」を         　に書きま</a:t>
            </a:r>
            <a:r>
              <a:rPr kumimoji="0" lang="ja-JP" altLang="en-US" sz="3600" dirty="0">
                <a:solidFill>
                  <a:prstClr val="black"/>
                </a:solidFill>
                <a:latin typeface="+mj-ea"/>
                <a:ea typeface="+mj-ea"/>
                <a:cs typeface="Times New Roman" panose="02020603050405020304" pitchFamily="18" charset="0"/>
              </a:rPr>
              <a:t>しょう</a:t>
            </a:r>
            <a:r>
              <a:rPr kumimoji="0" lang="ja-JP" altLang="en-US" sz="3600" dirty="0">
                <a:solidFill>
                  <a:prstClr val="black"/>
                </a:solidFill>
                <a:latin typeface="+mn-ea"/>
                <a:cs typeface="Times New Roman" panose="02020603050405020304" pitchFamily="18" charset="0"/>
              </a:rPr>
              <a:t>。</a:t>
            </a:r>
            <a:r>
              <a:rPr kumimoji="0" lang="ja-JP" altLang="en-US" sz="36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en-US" sz="4800" dirty="0">
              <a:solidFill>
                <a:prstClr val="black"/>
              </a:solidFill>
              <a:latin typeface="Arial" panose="020B0604020202020204" pitchFamily="34" charset="0"/>
            </a:endParaRPr>
          </a:p>
        </p:txBody>
      </p:sp>
      <p:pic>
        <p:nvPicPr>
          <p:cNvPr id="2049" name="図 25" descr="1510-500x3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5789" y="1671611"/>
            <a:ext cx="1068350" cy="57395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844156" y="4764745"/>
            <a:ext cx="3008665" cy="584775"/>
          </a:xfrm>
          <a:prstGeom prst="rect">
            <a:avLst/>
          </a:prstGeom>
          <a:noFill/>
        </p:spPr>
        <p:txBody>
          <a:bodyPr wrap="square" rtlCol="0">
            <a:spAutoFit/>
          </a:bodyPr>
          <a:lstStyle/>
          <a:p>
            <a:r>
              <a:rPr lang="ja-JP" altLang="en-US" sz="2400" dirty="0"/>
              <a:t>　　　　　　　　　　</a:t>
            </a:r>
            <a:r>
              <a:rPr lang="ja-JP" altLang="en-US" sz="3200" dirty="0"/>
              <a:t>より</a:t>
            </a:r>
          </a:p>
        </p:txBody>
      </p:sp>
      <p:sp>
        <p:nvSpPr>
          <p:cNvPr id="21" name="テキスト ボックス 20"/>
          <p:cNvSpPr txBox="1"/>
          <p:nvPr/>
        </p:nvSpPr>
        <p:spPr>
          <a:xfrm>
            <a:off x="6498882" y="4761766"/>
            <a:ext cx="3259270" cy="584775"/>
          </a:xfrm>
          <a:prstGeom prst="rect">
            <a:avLst/>
          </a:prstGeom>
          <a:noFill/>
        </p:spPr>
        <p:txBody>
          <a:bodyPr wrap="square" rtlCol="0">
            <a:spAutoFit/>
          </a:bodyPr>
          <a:lstStyle/>
          <a:p>
            <a:r>
              <a:rPr lang="ja-JP" altLang="en-US" sz="2400" dirty="0"/>
              <a:t>　　　　　　　　　　　</a:t>
            </a:r>
            <a:r>
              <a:rPr lang="ja-JP" altLang="en-US" sz="3200" dirty="0"/>
              <a:t>より</a:t>
            </a:r>
          </a:p>
        </p:txBody>
      </p:sp>
      <p:sp>
        <p:nvSpPr>
          <p:cNvPr id="20" name="タイトル 1"/>
          <p:cNvSpPr txBox="1">
            <a:spLocks/>
          </p:cNvSpPr>
          <p:nvPr/>
        </p:nvSpPr>
        <p:spPr>
          <a:xfrm>
            <a:off x="0" y="-9608"/>
            <a:ext cx="4479235" cy="72489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latin typeface="Calibri"/>
                <a:ea typeface="ＭＳ Ｐゴシック" panose="020B0600070205080204" pitchFamily="50" charset="-128"/>
              </a:rPr>
              <a:t>自分ウェビング</a:t>
            </a:r>
          </a:p>
        </p:txBody>
      </p:sp>
      <p:sp>
        <p:nvSpPr>
          <p:cNvPr id="15" name="テキスト ボックス 14">
            <a:extLst>
              <a:ext uri="{FF2B5EF4-FFF2-40B4-BE49-F238E27FC236}">
                <a16:creationId xmlns:a16="http://schemas.microsoft.com/office/drawing/2014/main" id="{61682432-865E-4AB5-A0F8-A2A83EBD9A55}"/>
              </a:ext>
            </a:extLst>
          </p:cNvPr>
          <p:cNvSpPr txBox="1"/>
          <p:nvPr/>
        </p:nvSpPr>
        <p:spPr>
          <a:xfrm>
            <a:off x="487495" y="1145469"/>
            <a:ext cx="1555679" cy="646331"/>
          </a:xfrm>
          <a:prstGeom prst="rect">
            <a:avLst/>
          </a:prstGeom>
          <a:solidFill>
            <a:schemeClr val="bg1"/>
          </a:solidFill>
          <a:ln w="28575">
            <a:solidFill>
              <a:schemeClr val="tx1"/>
            </a:solidFill>
          </a:ln>
        </p:spPr>
        <p:txBody>
          <a:bodyPr wrap="square" rtlCol="0">
            <a:spAutoFit/>
          </a:bodyPr>
          <a:lstStyle/>
          <a:p>
            <a:r>
              <a:rPr kumimoji="1" lang="ja-JP" altLang="en-US" sz="3600" dirty="0"/>
              <a:t>活動</a:t>
            </a:r>
            <a:r>
              <a:rPr lang="ja-JP" altLang="en-US" sz="3600" dirty="0"/>
              <a:t>②</a:t>
            </a:r>
            <a:endParaRPr kumimoji="1" lang="ja-JP" altLang="en-US" sz="3600" dirty="0"/>
          </a:p>
        </p:txBody>
      </p:sp>
    </p:spTree>
    <p:extLst>
      <p:ext uri="{BB962C8B-B14F-4D97-AF65-F5344CB8AC3E}">
        <p14:creationId xmlns:p14="http://schemas.microsoft.com/office/powerpoint/2010/main" val="111582574"/>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6660</TotalTime>
  <Words>1802</Words>
  <Application>Microsoft Office PowerPoint</Application>
  <PresentationFormat>ワイド画面</PresentationFormat>
  <Paragraphs>514</Paragraphs>
  <Slides>21</Slides>
  <Notes>21</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21</vt:i4>
      </vt:variant>
    </vt:vector>
  </HeadingPairs>
  <TitlesOfParts>
    <vt:vector size="37" baseType="lpstr">
      <vt:lpstr>AR P丸ゴシック体E</vt:lpstr>
      <vt:lpstr>HG丸ｺﾞｼｯｸM-PRO</vt:lpstr>
      <vt:lpstr>ＭＳ Ｐゴシック</vt:lpstr>
      <vt:lpstr>ＭＳ ゴシック</vt:lpstr>
      <vt:lpstr>ＭＳ 明朝</vt:lpstr>
      <vt:lpstr>游ゴシック</vt:lpstr>
      <vt:lpstr>Arial</vt:lpstr>
      <vt:lpstr>Calibri</vt:lpstr>
      <vt:lpstr>Calibri Light</vt:lpstr>
      <vt:lpstr>Century</vt:lpstr>
      <vt:lpstr>Times New Roman</vt:lpstr>
      <vt:lpstr>Vrinda</vt:lpstr>
      <vt:lpstr>Office Theme</vt:lpstr>
      <vt:lpstr>Office ​​テーマ</vt:lpstr>
      <vt:lpstr>1_office theme</vt:lpstr>
      <vt:lpstr>2_office theme</vt:lpstr>
      <vt:lpstr>PowerPoint プレゼンテーション</vt:lpstr>
      <vt:lpstr>PowerPoint プレゼンテーション</vt:lpstr>
      <vt:lpstr>PowerPoint プレゼンテーション</vt:lpstr>
      <vt:lpstr>PowerPoint プレゼンテーション</vt:lpstr>
      <vt:lpstr>「強み」って　何だろう？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佐賀県教育センター</dc:creator>
  <cp:lastModifiedBy>堤　葉月</cp:lastModifiedBy>
  <cp:revision>1096</cp:revision>
  <cp:lastPrinted>2018-12-20T08:54:09Z</cp:lastPrinted>
  <dcterms:created xsi:type="dcterms:W3CDTF">2017-05-15T01:14:10Z</dcterms:created>
  <dcterms:modified xsi:type="dcterms:W3CDTF">2019-02-04T06:24:33Z</dcterms:modified>
</cp:coreProperties>
</file>