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62" r:id="rId3"/>
  </p:sldMasterIdLst>
  <p:notesMasterIdLst>
    <p:notesMasterId r:id="rId21"/>
  </p:notesMasterIdLst>
  <p:handoutMasterIdLst>
    <p:handoutMasterId r:id="rId22"/>
  </p:handoutMasterIdLst>
  <p:sldIdLst>
    <p:sldId id="373" r:id="rId4"/>
    <p:sldId id="378" r:id="rId5"/>
    <p:sldId id="277" r:id="rId6"/>
    <p:sldId id="376" r:id="rId7"/>
    <p:sldId id="357" r:id="rId8"/>
    <p:sldId id="286" r:id="rId9"/>
    <p:sldId id="315" r:id="rId10"/>
    <p:sldId id="363" r:id="rId11"/>
    <p:sldId id="358" r:id="rId12"/>
    <p:sldId id="364" r:id="rId13"/>
    <p:sldId id="379" r:id="rId14"/>
    <p:sldId id="360" r:id="rId15"/>
    <p:sldId id="361" r:id="rId16"/>
    <p:sldId id="380" r:id="rId17"/>
    <p:sldId id="271" r:id="rId18"/>
    <p:sldId id="381" r:id="rId19"/>
    <p:sldId id="313" r:id="rId20"/>
  </p:sldIdLst>
  <p:sldSz cx="12192000" cy="6858000"/>
  <p:notesSz cx="6784975" cy="9906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8">
          <p15:clr>
            <a:srgbClr val="A4A3A4"/>
          </p15:clr>
        </p15:guide>
        <p15:guide id="2" pos="3838">
          <p15:clr>
            <a:srgbClr val="A4A3A4"/>
          </p15:clr>
        </p15:guide>
      </p15:sldGuideLst>
    </p:ext>
    <p:ext uri="{2D200454-40CA-4A62-9FC3-DE9A4176ACB9}">
      <p15:notesGuideLst xmlns:p15="http://schemas.microsoft.com/office/powerpoint/2012/main">
        <p15:guide id="1" orient="horz" pos="3116" userDrawn="1">
          <p15:clr>
            <a:srgbClr val="A4A3A4"/>
          </p15:clr>
        </p15:guide>
        <p15:guide id="2" pos="213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牟田 美弥子" initials="牟田"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CCCC"/>
    <a:srgbClr val="FFFF99"/>
    <a:srgbClr val="FFCCFF"/>
    <a:srgbClr val="FFFF00"/>
    <a:srgbClr val="FFCC66"/>
    <a:srgbClr val="00FF00"/>
    <a:srgbClr val="99FF99"/>
    <a:srgbClr val="99FF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853" autoAdjust="0"/>
    <p:restoredTop sz="47232" autoAdjust="0"/>
  </p:normalViewPr>
  <p:slideViewPr>
    <p:cSldViewPr>
      <p:cViewPr varScale="1">
        <p:scale>
          <a:sx n="34" d="100"/>
          <a:sy n="34" d="100"/>
        </p:scale>
        <p:origin x="1734" y="48"/>
      </p:cViewPr>
      <p:guideLst>
        <p:guide orient="horz" pos="2158"/>
        <p:guide pos="383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5" d="100"/>
        <a:sy n="65" d="100"/>
      </p:scale>
      <p:origin x="0" y="0"/>
    </p:cViewPr>
  </p:sorterViewPr>
  <p:notesViewPr>
    <p:cSldViewPr>
      <p:cViewPr varScale="1">
        <p:scale>
          <a:sx n="51" d="100"/>
          <a:sy n="51" d="100"/>
        </p:scale>
        <p:origin x="2982" y="84"/>
      </p:cViewPr>
      <p:guideLst>
        <p:guide orient="horz" pos="3116"/>
        <p:guide pos="2134"/>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正方形/長方形 8"/>
          <p:cNvSpPr/>
          <p:nvPr/>
        </p:nvSpPr>
        <p:spPr>
          <a:xfrm>
            <a:off x="268003" y="1113549"/>
            <a:ext cx="1147972" cy="14347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024" tIns="45508" rIns="91024" bIns="45508" anchor="ctr"/>
          <a:lstStyle/>
          <a:p>
            <a:pPr algn="ctr">
              <a:defRPr lang="ja-JP" altLang="en-US"/>
            </a:pPr>
            <a:r>
              <a:rPr lang="en-US" altLang="ja-JP" sz="1200">
                <a:latin typeface="ＭＳ 明朝"/>
                <a:ea typeface="ＭＳ 明朝"/>
              </a:rPr>
              <a:t>【</a:t>
            </a:r>
            <a:r>
              <a:rPr lang="ja-JP" altLang="en-US" sz="1200">
                <a:latin typeface="+mj-ea"/>
                <a:ea typeface="+mj-ea"/>
              </a:rPr>
              <a:t>スライド１</a:t>
            </a:r>
            <a:r>
              <a:rPr lang="en-US" altLang="ja-JP" sz="1200">
                <a:latin typeface="ＭＳ 明朝"/>
                <a:ea typeface="ＭＳ 明朝"/>
              </a:rPr>
              <a:t>】</a:t>
            </a:r>
          </a:p>
        </p:txBody>
      </p:sp>
      <p:sp>
        <p:nvSpPr>
          <p:cNvPr id="3" name="正方形/長方形 8"/>
          <p:cNvSpPr/>
          <p:nvPr/>
        </p:nvSpPr>
        <p:spPr>
          <a:xfrm>
            <a:off x="3320622" y="1118452"/>
            <a:ext cx="1147972" cy="14347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024" tIns="45508" rIns="91024" bIns="45508" anchor="ctr"/>
          <a:lstStyle/>
          <a:p>
            <a:pPr algn="ctr">
              <a:defRPr lang="ja-JP" altLang="en-US"/>
            </a:pPr>
            <a:r>
              <a:rPr lang="en-US" altLang="ja-JP" sz="1200">
                <a:latin typeface="ＭＳ 明朝"/>
                <a:ea typeface="ＭＳ 明朝"/>
              </a:rPr>
              <a:t>【</a:t>
            </a:r>
            <a:r>
              <a:rPr lang="ja-JP" altLang="en-US" sz="1200">
                <a:latin typeface="+mj-ea"/>
                <a:ea typeface="+mj-ea"/>
              </a:rPr>
              <a:t>スライド２</a:t>
            </a:r>
            <a:r>
              <a:rPr lang="en-US" altLang="ja-JP" sz="1200">
                <a:latin typeface="ＭＳ 明朝"/>
                <a:ea typeface="ＭＳ 明朝"/>
              </a:rPr>
              <a:t>】</a:t>
            </a:r>
          </a:p>
        </p:txBody>
      </p:sp>
      <p:sp>
        <p:nvSpPr>
          <p:cNvPr id="4" name="正方形/長方形 8"/>
          <p:cNvSpPr/>
          <p:nvPr/>
        </p:nvSpPr>
        <p:spPr>
          <a:xfrm>
            <a:off x="277807" y="4000419"/>
            <a:ext cx="1147972" cy="14347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024" tIns="45508" rIns="91024" bIns="45508" anchor="ctr"/>
          <a:lstStyle/>
          <a:p>
            <a:pPr algn="ctr">
              <a:defRPr lang="ja-JP" altLang="en-US"/>
            </a:pPr>
            <a:r>
              <a:rPr lang="en-US" altLang="ja-JP" sz="1200">
                <a:latin typeface="ＭＳ 明朝"/>
                <a:ea typeface="ＭＳ 明朝"/>
              </a:rPr>
              <a:t>【</a:t>
            </a:r>
            <a:r>
              <a:rPr lang="ja-JP" altLang="en-US" sz="1200">
                <a:latin typeface="+mj-ea"/>
                <a:ea typeface="+mj-ea"/>
              </a:rPr>
              <a:t>スライド３</a:t>
            </a:r>
            <a:r>
              <a:rPr lang="en-US" altLang="ja-JP" sz="1200">
                <a:latin typeface="ＭＳ 明朝"/>
                <a:ea typeface="ＭＳ 明朝"/>
              </a:rPr>
              <a:t>】</a:t>
            </a:r>
          </a:p>
        </p:txBody>
      </p:sp>
      <p:sp>
        <p:nvSpPr>
          <p:cNvPr id="5" name="正方形/長方形 8"/>
          <p:cNvSpPr/>
          <p:nvPr/>
        </p:nvSpPr>
        <p:spPr>
          <a:xfrm>
            <a:off x="3320622" y="4000419"/>
            <a:ext cx="1147972" cy="14347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024" tIns="45508" rIns="91024" bIns="45508" anchor="ctr"/>
          <a:lstStyle/>
          <a:p>
            <a:pPr algn="ctr">
              <a:defRPr lang="ja-JP" altLang="en-US"/>
            </a:pPr>
            <a:r>
              <a:rPr lang="en-US" altLang="ja-JP" sz="1200">
                <a:latin typeface="ＭＳ 明朝"/>
                <a:ea typeface="ＭＳ 明朝"/>
              </a:rPr>
              <a:t>【</a:t>
            </a:r>
            <a:r>
              <a:rPr lang="ja-JP" altLang="en-US" sz="1200">
                <a:latin typeface="+mj-ea"/>
                <a:ea typeface="+mj-ea"/>
              </a:rPr>
              <a:t>スライド４</a:t>
            </a:r>
            <a:r>
              <a:rPr lang="en-US" altLang="ja-JP" sz="1200">
                <a:latin typeface="ＭＳ 明朝"/>
                <a:ea typeface="ＭＳ 明朝"/>
              </a:rPr>
              <a:t>】</a:t>
            </a:r>
          </a:p>
        </p:txBody>
      </p:sp>
      <p:sp>
        <p:nvSpPr>
          <p:cNvPr id="6" name="正方形/長方形 8"/>
          <p:cNvSpPr/>
          <p:nvPr/>
        </p:nvSpPr>
        <p:spPr>
          <a:xfrm>
            <a:off x="3320622" y="6871784"/>
            <a:ext cx="1147972" cy="14347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024" tIns="45508" rIns="91024" bIns="45508" anchor="ctr"/>
          <a:lstStyle/>
          <a:p>
            <a:pPr algn="ctr">
              <a:defRPr lang="ja-JP" altLang="en-US"/>
            </a:pPr>
            <a:r>
              <a:rPr lang="en-US" altLang="ja-JP" sz="1200">
                <a:latin typeface="ＭＳ 明朝"/>
                <a:ea typeface="ＭＳ 明朝"/>
              </a:rPr>
              <a:t>【</a:t>
            </a:r>
            <a:r>
              <a:rPr lang="ja-JP" altLang="en-US" sz="1200">
                <a:latin typeface="+mj-ea"/>
                <a:ea typeface="+mj-ea"/>
              </a:rPr>
              <a:t>スライド６</a:t>
            </a:r>
            <a:r>
              <a:rPr lang="en-US" altLang="ja-JP" sz="1200">
                <a:latin typeface="ＭＳ 明朝"/>
                <a:ea typeface="ＭＳ 明朝"/>
              </a:rPr>
              <a:t>】</a:t>
            </a:r>
          </a:p>
        </p:txBody>
      </p:sp>
      <p:sp>
        <p:nvSpPr>
          <p:cNvPr id="7" name="正方形/長方形 8"/>
          <p:cNvSpPr/>
          <p:nvPr/>
        </p:nvSpPr>
        <p:spPr>
          <a:xfrm>
            <a:off x="265998" y="6875417"/>
            <a:ext cx="1147972" cy="14347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024" tIns="45508" rIns="91024" bIns="45508" anchor="ctr"/>
          <a:lstStyle/>
          <a:p>
            <a:pPr algn="ctr">
              <a:defRPr lang="ja-JP" altLang="en-US"/>
            </a:pPr>
            <a:r>
              <a:rPr lang="en-US" altLang="ja-JP" sz="1200">
                <a:latin typeface="ＭＳ 明朝"/>
                <a:ea typeface="ＭＳ 明朝"/>
              </a:rPr>
              <a:t>【</a:t>
            </a:r>
            <a:r>
              <a:rPr lang="ja-JP" altLang="en-US" sz="1200">
                <a:latin typeface="+mj-ea"/>
                <a:ea typeface="+mj-ea"/>
              </a:rPr>
              <a:t>スライド５</a:t>
            </a:r>
            <a:r>
              <a:rPr lang="en-US" altLang="ja-JP" sz="1200">
                <a:latin typeface="ＭＳ 明朝"/>
                <a:ea typeface="ＭＳ 明朝"/>
              </a:rPr>
              <a:t>】</a:t>
            </a:r>
          </a:p>
        </p:txBody>
      </p:sp>
      <p:sp>
        <p:nvSpPr>
          <p:cNvPr id="8" name="ヘッダー プレースホルダー 7"/>
          <p:cNvSpPr>
            <a:spLocks noGrp="1"/>
          </p:cNvSpPr>
          <p:nvPr>
            <p:ph type="hdr" sz="quarter"/>
          </p:nvPr>
        </p:nvSpPr>
        <p:spPr>
          <a:xfrm>
            <a:off x="10" y="174430"/>
            <a:ext cx="6784975" cy="318139"/>
          </a:xfrm>
          <a:prstGeom prst="rect">
            <a:avLst/>
          </a:prstGeom>
        </p:spPr>
        <p:txBody>
          <a:bodyPr vert="horz" lIns="91179" tIns="45585" rIns="91179" bIns="45585"/>
          <a:lstStyle>
            <a:lvl1pPr algn="l">
              <a:defRPr sz="1200"/>
            </a:lvl1pPr>
          </a:lstStyle>
          <a:p>
            <a:pPr algn="ctr">
              <a:defRPr lang="ja-JP" altLang="en-US"/>
            </a:pPr>
            <a:r>
              <a:rPr lang="ja-JP" altLang="en-US" sz="800" dirty="0">
                <a:latin typeface="ＭＳ 明朝"/>
                <a:ea typeface="ＭＳ 明朝"/>
              </a:rPr>
              <a:t>平成</a:t>
            </a:r>
            <a:r>
              <a:rPr lang="en-US" altLang="ja-JP" sz="800" dirty="0">
                <a:latin typeface="ＭＳ 明朝"/>
                <a:ea typeface="ＭＳ 明朝"/>
              </a:rPr>
              <a:t>30</a:t>
            </a:r>
            <a:r>
              <a:rPr lang="ja-JP" altLang="en-US" sz="800" dirty="0">
                <a:latin typeface="ＭＳ 明朝"/>
                <a:ea typeface="ＭＳ 明朝"/>
              </a:rPr>
              <a:t>年度　小・中・高等学校教育相談</a:t>
            </a:r>
          </a:p>
        </p:txBody>
      </p:sp>
    </p:spTree>
    <p:extLst>
      <p:ext uri="{BB962C8B-B14F-4D97-AF65-F5344CB8AC3E}">
        <p14:creationId xmlns:p14="http://schemas.microsoft.com/office/powerpoint/2010/main" val="3547080320"/>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noTextEdit="1"/>
          </p:cNvSpPr>
          <p:nvPr>
            <p:ph type="sldImg" idx="2"/>
          </p:nvPr>
        </p:nvSpPr>
        <p:spPr>
          <a:xfrm>
            <a:off x="422275" y="1239838"/>
            <a:ext cx="5940425" cy="3341687"/>
          </a:xfrm>
          <a:prstGeom prst="rect">
            <a:avLst/>
          </a:prstGeom>
          <a:noFill/>
          <a:ln w="12700">
            <a:solidFill>
              <a:prstClr val="black"/>
            </a:solidFill>
          </a:ln>
        </p:spPr>
        <p:txBody>
          <a:bodyPr vert="horz" lIns="91179" tIns="45585" rIns="91179" bIns="45585" anchor="ctr"/>
          <a:lstStyle/>
          <a:p>
            <a:pPr lvl="0">
              <a:defRPr lang="ja-JP" altLang="en-US"/>
            </a:pPr>
            <a:endParaRPr lang="ja-JP" altLang="en-US"/>
          </a:p>
        </p:txBody>
      </p:sp>
      <p:sp>
        <p:nvSpPr>
          <p:cNvPr id="5" name="ノート プレースホルダー 4"/>
          <p:cNvSpPr>
            <a:spLocks noGrp="1"/>
          </p:cNvSpPr>
          <p:nvPr>
            <p:ph type="body" sz="quarter" idx="3"/>
          </p:nvPr>
        </p:nvSpPr>
        <p:spPr>
          <a:xfrm>
            <a:off x="678499" y="4767270"/>
            <a:ext cx="5427980" cy="3900487"/>
          </a:xfrm>
          <a:prstGeom prst="rect">
            <a:avLst/>
          </a:prstGeom>
        </p:spPr>
        <p:txBody>
          <a:bodyPr vert="horz" lIns="91179" tIns="45585" rIns="91179" bIns="45585"/>
          <a:lstStyle/>
          <a:p>
            <a:pPr lvl="0">
              <a:defRPr lang="ja-JP" altLang="en-US"/>
            </a:pPr>
            <a:r>
              <a:rPr lang="ja-JP" altLang="en-US"/>
              <a:t>マスター テキストの書式設定</a:t>
            </a:r>
          </a:p>
          <a:p>
            <a:pPr lvl="1">
              <a:defRPr lang="ja-JP" altLang="en-US"/>
            </a:pPr>
            <a:r>
              <a:rPr lang="ja-JP" altLang="en-US"/>
              <a:t>第 </a:t>
            </a:r>
            <a:r>
              <a:rPr lang="en-US" altLang="ja-JP"/>
              <a:t>2 </a:t>
            </a:r>
            <a:r>
              <a:rPr lang="ja-JP" altLang="en-US"/>
              <a:t>レベル</a:t>
            </a:r>
          </a:p>
          <a:p>
            <a:pPr lvl="2">
              <a:defRPr lang="ja-JP" altLang="en-US"/>
            </a:pPr>
            <a:r>
              <a:rPr lang="ja-JP" altLang="en-US"/>
              <a:t>第 </a:t>
            </a:r>
            <a:r>
              <a:rPr lang="en-US" altLang="ja-JP"/>
              <a:t>3 </a:t>
            </a:r>
            <a:r>
              <a:rPr lang="ja-JP" altLang="en-US"/>
              <a:t>レベル</a:t>
            </a:r>
          </a:p>
          <a:p>
            <a:pPr lvl="3">
              <a:defRPr lang="ja-JP" altLang="en-US"/>
            </a:pPr>
            <a:r>
              <a:rPr lang="ja-JP" altLang="en-US"/>
              <a:t>第 </a:t>
            </a:r>
            <a:r>
              <a:rPr lang="en-US" altLang="ja-JP"/>
              <a:t>4 </a:t>
            </a:r>
            <a:r>
              <a:rPr lang="ja-JP" altLang="en-US"/>
              <a:t>レベル</a:t>
            </a:r>
          </a:p>
          <a:p>
            <a:pPr lvl="4">
              <a:defRPr lang="ja-JP" altLang="en-US"/>
            </a:pPr>
            <a:r>
              <a:rPr lang="ja-JP" altLang="en-US"/>
              <a:t>第 </a:t>
            </a:r>
            <a:r>
              <a:rPr lang="en-US" altLang="ja-JP"/>
              <a:t>5 </a:t>
            </a:r>
            <a:r>
              <a:rPr lang="ja-JP" altLang="en-US"/>
              <a:t>レベル</a:t>
            </a:r>
          </a:p>
        </p:txBody>
      </p:sp>
      <p:sp>
        <p:nvSpPr>
          <p:cNvPr id="7" name="スライド番号プレースホルダー 6"/>
          <p:cNvSpPr>
            <a:spLocks noGrp="1"/>
          </p:cNvSpPr>
          <p:nvPr>
            <p:ph type="sldNum" sz="quarter" idx="5"/>
          </p:nvPr>
        </p:nvSpPr>
        <p:spPr>
          <a:xfrm>
            <a:off x="3843253" y="9408988"/>
            <a:ext cx="2940156" cy="497021"/>
          </a:xfrm>
          <a:prstGeom prst="rect">
            <a:avLst/>
          </a:prstGeom>
        </p:spPr>
        <p:txBody>
          <a:bodyPr vert="horz" lIns="91179" tIns="45585" rIns="91179" bIns="45585" anchor="b"/>
          <a:lstStyle>
            <a:lvl1pPr algn="r">
              <a:defRPr sz="1200"/>
            </a:lvl1pPr>
          </a:lstStyle>
          <a:p>
            <a:pPr lvl="0">
              <a:defRPr lang="ja-JP" altLang="en-US"/>
            </a:pPr>
            <a:fld id="{7F45566B-9532-418E-8D9F-017191449C9F}" type="slidenum">
              <a:rPr lang="ja-JP" altLang="en-US"/>
              <a:pPr lvl="0">
                <a:defRPr lang="ja-JP" altLang="en-US"/>
              </a:pPr>
              <a:t>‹#›</a:t>
            </a:fld>
            <a:endParaRPr lang="ja-JP" altLang="en-US"/>
          </a:p>
        </p:txBody>
      </p:sp>
      <p:sp>
        <p:nvSpPr>
          <p:cNvPr id="3" name="テキスト ボックス 2"/>
          <p:cNvSpPr txBox="1"/>
          <p:nvPr/>
        </p:nvSpPr>
        <p:spPr>
          <a:xfrm>
            <a:off x="1764419" y="348446"/>
            <a:ext cx="4342062" cy="211903"/>
          </a:xfrm>
          <a:prstGeom prst="rect">
            <a:avLst/>
          </a:prstGeom>
          <a:noFill/>
        </p:spPr>
        <p:txBody>
          <a:bodyPr wrap="square" lIns="87994" tIns="43995" rIns="87994" bIns="43995" rtlCol="0">
            <a:spAutoFit/>
          </a:bodyPr>
          <a:lstStyle/>
          <a:p>
            <a:pPr algn="r">
              <a:defRPr lang="ja-JP" altLang="en-US"/>
            </a:pPr>
            <a:r>
              <a:rPr lang="ja-JP" altLang="en-US" sz="800" dirty="0">
                <a:latin typeface="ＭＳ ゴシック" panose="020B0609070205080204" pitchFamily="49" charset="-128"/>
                <a:ea typeface="ＭＳ ゴシック" panose="020B0609070205080204" pitchFamily="49" charset="-128"/>
              </a:rPr>
              <a:t>平成</a:t>
            </a:r>
            <a:r>
              <a:rPr lang="en-US" altLang="ja-JP" sz="800" dirty="0">
                <a:latin typeface="ＭＳ ゴシック" panose="020B0609070205080204" pitchFamily="49" charset="-128"/>
                <a:ea typeface="ＭＳ ゴシック" panose="020B0609070205080204" pitchFamily="49" charset="-128"/>
              </a:rPr>
              <a:t>30</a:t>
            </a:r>
            <a:r>
              <a:rPr lang="ja-JP" altLang="en-US" sz="800" dirty="0">
                <a:latin typeface="ＭＳ ゴシック" panose="020B0609070205080204" pitchFamily="49" charset="-128"/>
                <a:ea typeface="ＭＳ ゴシック" panose="020B0609070205080204" pitchFamily="49" charset="-128"/>
              </a:rPr>
              <a:t>年度　佐賀県教育センター　小・中・高等学校教育相談</a:t>
            </a:r>
          </a:p>
        </p:txBody>
      </p:sp>
      <p:sp>
        <p:nvSpPr>
          <p:cNvPr id="2" name="ヘッダー プレースホルダー 1"/>
          <p:cNvSpPr>
            <a:spLocks noGrp="1"/>
          </p:cNvSpPr>
          <p:nvPr>
            <p:ph type="hdr" sz="quarter"/>
          </p:nvPr>
        </p:nvSpPr>
        <p:spPr>
          <a:xfrm>
            <a:off x="0" y="0"/>
            <a:ext cx="2940050" cy="496888"/>
          </a:xfrm>
          <a:prstGeom prst="rect">
            <a:avLst/>
          </a:prstGeom>
        </p:spPr>
        <p:txBody>
          <a:bodyPr vert="horz" lIns="91437" tIns="45719" rIns="91437" bIns="45719" rtlCol="0"/>
          <a:lstStyle>
            <a:lvl1pPr algn="l">
              <a:defRPr sz="1200"/>
            </a:lvl1pPr>
          </a:lstStyle>
          <a:p>
            <a:endParaRPr kumimoji="1" lang="ja-JP" altLang="en-US"/>
          </a:p>
        </p:txBody>
      </p:sp>
    </p:spTree>
    <p:extLst>
      <p:ext uri="{BB962C8B-B14F-4D97-AF65-F5344CB8AC3E}">
        <p14:creationId xmlns:p14="http://schemas.microsoft.com/office/powerpoint/2010/main" val="1954216762"/>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 イメージ プレースホルダー 3"/>
          <p:cNvSpPr>
            <a:spLocks noGrp="1" noRot="1" noChangeAspect="1" noTextEdit="1"/>
          </p:cNvSpPr>
          <p:nvPr>
            <p:ph type="sldImg" idx="2"/>
          </p:nvPr>
        </p:nvSpPr>
        <p:spPr>
          <a:xfrm>
            <a:off x="677863" y="1627188"/>
            <a:ext cx="5322887" cy="2995612"/>
          </a:xfrm>
        </p:spPr>
        <p:txBody>
          <a:bodyPr/>
          <a:lstStyle/>
          <a:p>
            <a:pPr>
              <a:defRPr lang="ja-JP" altLang="en-US"/>
            </a:pPr>
            <a:endParaRPr lang="ja-JP" altLang="en-US" dirty="0"/>
          </a:p>
        </p:txBody>
      </p:sp>
      <p:sp>
        <p:nvSpPr>
          <p:cNvPr id="8" name="ヘッダー プレースホルダー 3"/>
          <p:cNvSpPr txBox="1"/>
          <p:nvPr/>
        </p:nvSpPr>
        <p:spPr>
          <a:xfrm>
            <a:off x="678200" y="792619"/>
            <a:ext cx="5322029" cy="174241"/>
          </a:xfrm>
          <a:prstGeom prst="rect">
            <a:avLst/>
          </a:prstGeom>
          <a:solidFill>
            <a:srgbClr val="CCFFCC"/>
          </a:solidFill>
          <a:ln>
            <a:noFill/>
          </a:ln>
        </p:spPr>
        <p:txBody>
          <a:bodyPr vert="horz" lIns="91153" tIns="45575" rIns="91153" bIns="45575" anchor="ctr"/>
          <a:lstStyle>
            <a:defPPr>
              <a:defRPr lang="ja-JP"/>
            </a:defPPr>
            <a:lvl1pPr marL="0" algn="l" defTabSz="914400" rtl="0" eaLnBrk="1" latinLnBrk="0" hangingPunct="1">
              <a:defRPr kumimoji="1" sz="2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lang="ja-JP" altLang="en-US"/>
            </a:pPr>
            <a:r>
              <a:rPr lang="ja-JP" altLang="en-US" sz="1300" dirty="0"/>
              <a:t>本時で使用するスライドと、スライドを提示する際の教師用シナリオです。</a:t>
            </a:r>
          </a:p>
        </p:txBody>
      </p:sp>
      <p:sp>
        <p:nvSpPr>
          <p:cNvPr id="9" name="ヘッダー プレースホルダー 5"/>
          <p:cNvSpPr txBox="1"/>
          <p:nvPr/>
        </p:nvSpPr>
        <p:spPr>
          <a:xfrm>
            <a:off x="660347" y="1203610"/>
            <a:ext cx="3076365" cy="513510"/>
          </a:xfrm>
          <a:prstGeom prst="rect">
            <a:avLst/>
          </a:prstGeom>
        </p:spPr>
        <p:txBody>
          <a:bodyPr lIns="87959" tIns="43980" rIns="87959" bIns="43980"/>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スライド１</a:t>
            </a:r>
            <a:r>
              <a:rPr lang="en-US" altLang="ja-JP" sz="2000" dirty="0">
                <a:latin typeface="+mj-ea"/>
                <a:ea typeface="+mj-ea"/>
              </a:rPr>
              <a:t>】</a:t>
            </a:r>
          </a:p>
        </p:txBody>
      </p:sp>
      <p:sp>
        <p:nvSpPr>
          <p:cNvPr id="7" name="ノート プレースホルダー 4"/>
          <p:cNvSpPr>
            <a:spLocks noGrp="1"/>
          </p:cNvSpPr>
          <p:nvPr>
            <p:ph type="body" sz="quarter" idx="10"/>
          </p:nvPr>
        </p:nvSpPr>
        <p:spPr>
          <a:xfrm>
            <a:off x="678499" y="4664969"/>
            <a:ext cx="5427980" cy="3900487"/>
          </a:xfrm>
        </p:spPr>
        <p:txBody>
          <a:bodyPr/>
          <a:lstStyle/>
          <a:p>
            <a:pPr eaLnBrk="1" hangingPunct="1">
              <a:spcBef>
                <a:spcPct val="0"/>
              </a:spcBef>
            </a:pPr>
            <a:endParaRPr lang="en-US" altLang="ja-JP" sz="1400" dirty="0">
              <a:latin typeface="+mn-ea"/>
            </a:endParaRPr>
          </a:p>
          <a:p>
            <a:pPr eaLnBrk="1" hangingPunct="1">
              <a:spcBef>
                <a:spcPct val="0"/>
              </a:spcBef>
            </a:pPr>
            <a:r>
              <a:rPr lang="ja-JP" altLang="en-US" sz="1400" dirty="0">
                <a:latin typeface="+mn-ea"/>
              </a:rPr>
              <a:t>（授業前オープニングスライド）</a:t>
            </a:r>
            <a:endParaRPr lang="en-US" altLang="ja-JP" sz="1400" dirty="0">
              <a:latin typeface="+mn-ea"/>
            </a:endParaRPr>
          </a:p>
          <a:p>
            <a:pPr eaLnBrk="1" hangingPunct="1">
              <a:spcBef>
                <a:spcPct val="0"/>
              </a:spcBef>
            </a:pPr>
            <a:endParaRPr lang="en-US" altLang="ja-JP" sz="1400" dirty="0">
              <a:latin typeface="+mn-ea"/>
            </a:endParaRPr>
          </a:p>
          <a:p>
            <a:pPr defTabSz="914367">
              <a:spcBef>
                <a:spcPct val="0"/>
              </a:spcBef>
              <a:defRPr/>
            </a:pPr>
            <a:r>
              <a:rPr lang="ja-JP" altLang="ja-JP" sz="1400" dirty="0">
                <a:latin typeface="+mn-ea"/>
              </a:rPr>
              <a:t>※　授業前に、前時のワークシートと振り返りシートをまとめた</a:t>
            </a:r>
            <a:endParaRPr lang="en-US" altLang="ja-JP" sz="1400" dirty="0">
              <a:latin typeface="+mn-ea"/>
            </a:endParaRPr>
          </a:p>
          <a:p>
            <a:pPr defTabSz="914367">
              <a:spcBef>
                <a:spcPct val="0"/>
              </a:spcBef>
              <a:defRPr/>
            </a:pPr>
            <a:r>
              <a:rPr lang="ja-JP" altLang="en-US" sz="1400" dirty="0">
                <a:latin typeface="+mn-ea"/>
              </a:rPr>
              <a:t>　 </a:t>
            </a:r>
            <a:r>
              <a:rPr lang="ja-JP" altLang="ja-JP" sz="1400" dirty="0">
                <a:latin typeface="+mn-ea"/>
              </a:rPr>
              <a:t>ファイルを配付しておく。</a:t>
            </a:r>
            <a:endParaRPr lang="en-US" altLang="ja-JP" sz="1400" dirty="0">
              <a:latin typeface="+mn-ea"/>
            </a:endParaRPr>
          </a:p>
          <a:p>
            <a:pPr eaLnBrk="1" hangingPunct="1">
              <a:spcBef>
                <a:spcPct val="0"/>
              </a:spcBef>
            </a:pPr>
            <a:r>
              <a:rPr lang="en-US" altLang="ja-JP" sz="1400" dirty="0">
                <a:latin typeface="+mn-ea"/>
              </a:rPr>
              <a:t>※</a:t>
            </a:r>
            <a:r>
              <a:rPr lang="ja-JP" altLang="en-US" sz="1400" dirty="0">
                <a:latin typeface="+mn-ea"/>
              </a:rPr>
              <a:t>　授業前に、前時で使用した「３時間のめあて」「</a:t>
            </a:r>
            <a:r>
              <a:rPr lang="en-US" altLang="ja-JP" sz="1400" dirty="0">
                <a:latin typeface="+mn-ea"/>
              </a:rPr>
              <a:t>『</a:t>
            </a:r>
            <a:r>
              <a:rPr lang="ja-JP" altLang="en-US" sz="1400" dirty="0">
                <a:latin typeface="+mn-ea"/>
              </a:rPr>
              <a:t>強み</a:t>
            </a:r>
            <a:r>
              <a:rPr lang="en-US" altLang="ja-JP" sz="1400" dirty="0">
                <a:latin typeface="+mn-ea"/>
              </a:rPr>
              <a:t>』</a:t>
            </a:r>
            <a:r>
              <a:rPr lang="ja-JP" altLang="en-US" sz="1400" dirty="0">
                <a:latin typeface="+mn-ea"/>
              </a:rPr>
              <a:t>の定義」</a:t>
            </a:r>
            <a:endParaRPr lang="en-US" altLang="ja-JP" sz="1400" dirty="0">
              <a:latin typeface="+mn-ea"/>
            </a:endParaRPr>
          </a:p>
          <a:p>
            <a:pPr eaLnBrk="1" hangingPunct="1">
              <a:spcBef>
                <a:spcPct val="0"/>
              </a:spcBef>
            </a:pPr>
            <a:r>
              <a:rPr lang="ja-JP" altLang="en-US" sz="1400" dirty="0">
                <a:latin typeface="+mn-ea"/>
              </a:rPr>
              <a:t>　　「</a:t>
            </a:r>
            <a:r>
              <a:rPr lang="en-US" altLang="ja-JP" sz="1400" dirty="0">
                <a:latin typeface="+mn-ea"/>
              </a:rPr>
              <a:t>『</a:t>
            </a:r>
            <a:r>
              <a:rPr lang="ja-JP" altLang="en-US" sz="1400" dirty="0">
                <a:latin typeface="+mn-ea"/>
              </a:rPr>
              <a:t>強み</a:t>
            </a:r>
            <a:r>
              <a:rPr lang="en-US" altLang="ja-JP" sz="1400" dirty="0">
                <a:latin typeface="+mn-ea"/>
              </a:rPr>
              <a:t>』</a:t>
            </a:r>
            <a:r>
              <a:rPr lang="ja-JP" altLang="en-US" sz="1400" dirty="0">
                <a:latin typeface="+mn-ea"/>
              </a:rPr>
              <a:t>を理解するポイント」　「ワークシートの回し方」</a:t>
            </a:r>
            <a:endParaRPr lang="en-US" altLang="ja-JP" sz="1400" dirty="0">
              <a:latin typeface="+mn-ea"/>
            </a:endParaRPr>
          </a:p>
          <a:p>
            <a:pPr eaLnBrk="1" hangingPunct="1">
              <a:spcBef>
                <a:spcPct val="0"/>
              </a:spcBef>
            </a:pPr>
            <a:r>
              <a:rPr lang="ja-JP" altLang="en-US" sz="1400" dirty="0">
                <a:latin typeface="+mn-ea"/>
              </a:rPr>
              <a:t>　　「話し方と聴き方のポイント」を黒板に掲示しておく。</a:t>
            </a:r>
            <a:endParaRPr lang="en-US" altLang="ja-JP" sz="1400" dirty="0">
              <a:latin typeface="+mn-ea"/>
            </a:endParaRPr>
          </a:p>
          <a:p>
            <a:pPr eaLnBrk="1" hangingPunct="1">
              <a:spcBef>
                <a:spcPct val="0"/>
              </a:spcBef>
            </a:pPr>
            <a:endParaRPr lang="en-US" altLang="ja-JP" sz="1400" dirty="0">
              <a:latin typeface="+mn-ea"/>
            </a:endParaRPr>
          </a:p>
          <a:p>
            <a:pPr defTabSz="912242">
              <a:defRPr/>
            </a:pPr>
            <a:r>
              <a:rPr lang="ja-JP" altLang="en-US" sz="1400" b="1" dirty="0">
                <a:solidFill>
                  <a:prstClr val="black"/>
                </a:solidFill>
                <a:latin typeface="+mj-ea"/>
              </a:rPr>
              <a:t>●印はアニメーションを動かすタイミング</a:t>
            </a:r>
          </a:p>
          <a:p>
            <a:pPr defTabSz="912242">
              <a:defRPr/>
            </a:pPr>
            <a:r>
              <a:rPr lang="ja-JP" altLang="en-US" sz="1400" b="1" dirty="0">
                <a:solidFill>
                  <a:prstClr val="black"/>
                </a:solidFill>
                <a:latin typeface="+mj-ea"/>
              </a:rPr>
              <a:t>・は予想される生徒の反応</a:t>
            </a:r>
            <a:endParaRPr lang="en-US" altLang="ja-JP" sz="1400" b="1" dirty="0">
              <a:solidFill>
                <a:prstClr val="black"/>
              </a:solidFill>
              <a:latin typeface="+mj-ea"/>
            </a:endParaRPr>
          </a:p>
          <a:p>
            <a:pPr defTabSz="912242">
              <a:defRPr/>
            </a:pPr>
            <a:r>
              <a:rPr lang="en-US" altLang="ja-JP" sz="1400" b="1" dirty="0">
                <a:solidFill>
                  <a:prstClr val="black"/>
                </a:solidFill>
                <a:latin typeface="+mj-ea"/>
              </a:rPr>
              <a:t>【】</a:t>
            </a:r>
            <a:r>
              <a:rPr lang="ja-JP" altLang="en-US" sz="1400" b="1" dirty="0">
                <a:solidFill>
                  <a:prstClr val="black"/>
                </a:solidFill>
                <a:latin typeface="+mj-ea"/>
              </a:rPr>
              <a:t>内は教師の動き</a:t>
            </a:r>
            <a:endParaRPr lang="en-US" altLang="ja-JP" sz="1400" b="1" dirty="0">
              <a:solidFill>
                <a:prstClr val="black"/>
              </a:solidFill>
              <a:latin typeface="+mj-ea"/>
            </a:endParaRPr>
          </a:p>
        </p:txBody>
      </p:sp>
    </p:spTree>
    <p:extLst>
      <p:ext uri="{BB962C8B-B14F-4D97-AF65-F5344CB8AC3E}">
        <p14:creationId xmlns:p14="http://schemas.microsoft.com/office/powerpoint/2010/main" val="2417854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9450" y="1611313"/>
            <a:ext cx="5319713" cy="2994025"/>
          </a:xfrm>
        </p:spPr>
      </p:sp>
      <p:sp>
        <p:nvSpPr>
          <p:cNvPr id="3" name="ノート プレースホルダー 2"/>
          <p:cNvSpPr>
            <a:spLocks noGrp="1"/>
          </p:cNvSpPr>
          <p:nvPr>
            <p:ph type="body" idx="1"/>
          </p:nvPr>
        </p:nvSpPr>
        <p:spPr>
          <a:xfrm>
            <a:off x="678200" y="4628964"/>
            <a:ext cx="5322029" cy="4680520"/>
          </a:xfrm>
        </p:spPr>
        <p:txBody>
          <a:bodyPr/>
          <a:lstStyle/>
          <a:p>
            <a:pPr defTabSz="890911">
              <a:defRPr lang="ja-JP" altLang="en-US"/>
            </a:pPr>
            <a:endParaRPr lang="en-US" altLang="ja-JP" sz="1400" dirty="0">
              <a:latin typeface="+mn-ea"/>
            </a:endParaRPr>
          </a:p>
          <a:p>
            <a:pPr defTabSz="890911">
              <a:defRPr lang="ja-JP" altLang="en-US"/>
            </a:pPr>
            <a:r>
              <a:rPr lang="ja-JP" altLang="ja-JP" sz="1400" dirty="0">
                <a:latin typeface="+mn-ea"/>
              </a:rPr>
              <a:t>書いた人が分かるように、このように</a:t>
            </a:r>
            <a:r>
              <a:rPr lang="ja-JP" altLang="en-US" sz="1400" dirty="0">
                <a:latin typeface="+mn-ea"/>
              </a:rPr>
              <a:t>●</a:t>
            </a:r>
            <a:r>
              <a:rPr lang="ja-JP" altLang="ja-JP" sz="1400" dirty="0">
                <a:latin typeface="+mn-ea"/>
              </a:rPr>
              <a:t>「強み」の下に名前を</a:t>
            </a:r>
            <a:endParaRPr lang="en-US" altLang="ja-JP" sz="1400" dirty="0">
              <a:latin typeface="+mn-ea"/>
            </a:endParaRPr>
          </a:p>
          <a:p>
            <a:pPr defTabSz="890911">
              <a:defRPr lang="ja-JP" altLang="en-US"/>
            </a:pPr>
            <a:r>
              <a:rPr lang="ja-JP" altLang="ja-JP" sz="1400" dirty="0">
                <a:latin typeface="+mn-ea"/>
              </a:rPr>
              <a:t>書きます。</a:t>
            </a:r>
            <a:endParaRPr lang="en-US" altLang="ja-JP" sz="1400" dirty="0">
              <a:latin typeface="+mn-ea"/>
            </a:endParaRPr>
          </a:p>
          <a:p>
            <a:pPr defTabSz="913727">
              <a:defRPr lang="ja-JP" altLang="en-US"/>
            </a:pPr>
            <a:r>
              <a:rPr lang="ja-JP" altLang="ja-JP" sz="1400" dirty="0">
                <a:latin typeface="+mn-ea"/>
              </a:rPr>
              <a:t>また、関連があると思うものはつなげます。</a:t>
            </a:r>
            <a:endParaRPr lang="en-US" altLang="ja-JP" sz="1400" dirty="0">
              <a:latin typeface="+mn-ea"/>
            </a:endParaRPr>
          </a:p>
          <a:p>
            <a:pPr defTabSz="913727">
              <a:defRPr lang="ja-JP" altLang="en-US"/>
            </a:pPr>
            <a:r>
              <a:rPr lang="ja-JP" altLang="ja-JP" sz="1400" dirty="0">
                <a:latin typeface="+mn-ea"/>
              </a:rPr>
              <a:t>他の人が書いていることを自分も書きたかった、という場合には、</a:t>
            </a:r>
            <a:endParaRPr lang="en-US" altLang="ja-JP" sz="1400" dirty="0">
              <a:latin typeface="+mn-ea"/>
            </a:endParaRPr>
          </a:p>
          <a:p>
            <a:pPr defTabSz="913727">
              <a:defRPr lang="ja-JP" altLang="en-US"/>
            </a:pPr>
            <a:r>
              <a:rPr lang="ja-JP" altLang="ja-JP" sz="1400" dirty="0">
                <a:latin typeface="+mn-ea"/>
              </a:rPr>
              <a:t>このように</a:t>
            </a:r>
            <a:r>
              <a:rPr lang="ja-JP" altLang="en-US" sz="1400" dirty="0">
                <a:latin typeface="+mn-ea"/>
              </a:rPr>
              <a:t>●</a:t>
            </a:r>
            <a:r>
              <a:rPr lang="ja-JP" altLang="ja-JP" sz="1400" dirty="0">
                <a:latin typeface="+mn-ea"/>
              </a:rPr>
              <a:t>自分の名前を書き加えます。</a:t>
            </a:r>
            <a:endParaRPr lang="en-US" altLang="ja-JP" sz="1400" dirty="0">
              <a:latin typeface="+mn-ea"/>
            </a:endParaRPr>
          </a:p>
          <a:p>
            <a:pPr defTabSz="913727">
              <a:defRPr lang="ja-JP" altLang="en-US"/>
            </a:pPr>
            <a:r>
              <a:rPr lang="ja-JP" altLang="ja-JP" sz="1400" dirty="0">
                <a:latin typeface="+mn-ea"/>
              </a:rPr>
              <a:t>是非、たくさんの｢強み｣をプレゼントしましょう。</a:t>
            </a:r>
            <a:endParaRPr lang="en-US" altLang="ja-JP" sz="1400" dirty="0">
              <a:latin typeface="+mn-ea"/>
            </a:endParaRPr>
          </a:p>
          <a:p>
            <a:pPr defTabSz="913727">
              <a:defRPr lang="ja-JP" altLang="en-US"/>
            </a:pPr>
            <a:r>
              <a:rPr lang="ja-JP" altLang="ja-JP" sz="1400" dirty="0">
                <a:latin typeface="+mn-ea"/>
              </a:rPr>
              <a:t>やり方で質問はありませんか。</a:t>
            </a:r>
            <a:endParaRPr lang="en-US" altLang="ja-JP" sz="1400" dirty="0">
              <a:latin typeface="+mn-ea"/>
            </a:endParaRPr>
          </a:p>
          <a:p>
            <a:pPr defTabSz="913727">
              <a:defRPr lang="ja-JP" altLang="en-US"/>
            </a:pPr>
            <a:endParaRPr lang="en-US" altLang="ja-JP" sz="1400" dirty="0">
              <a:latin typeface="+mn-ea"/>
            </a:endParaRPr>
          </a:p>
          <a:p>
            <a:r>
              <a:rPr lang="ja-JP" altLang="ja-JP" sz="1400" dirty="0">
                <a:latin typeface="+mn-ea"/>
              </a:rPr>
              <a:t>ワークシートは時計回りに渡してください。</a:t>
            </a:r>
            <a:endParaRPr lang="en-US" altLang="ja-JP" sz="1400" dirty="0">
              <a:latin typeface="+mn-ea"/>
            </a:endParaRPr>
          </a:p>
          <a:p>
            <a:r>
              <a:rPr lang="ja-JP" altLang="en-US" sz="1400" dirty="0">
                <a:latin typeface="+mn-ea"/>
              </a:rPr>
              <a:t>最後は、ワークシートを裏返しのまま、本人に戻します。</a:t>
            </a:r>
            <a:endParaRPr lang="en-US" altLang="ja-JP" sz="1400" dirty="0">
              <a:latin typeface="+mn-ea"/>
            </a:endParaRPr>
          </a:p>
          <a:p>
            <a:endParaRPr lang="en-US" altLang="ja-JP" sz="1400" dirty="0">
              <a:latin typeface="+mn-ea"/>
            </a:endParaRPr>
          </a:p>
          <a:p>
            <a:r>
              <a:rPr lang="ja-JP" altLang="ja-JP" sz="1400" dirty="0">
                <a:latin typeface="+mn-ea"/>
              </a:rPr>
              <a:t>時間は１人当たり</a:t>
            </a:r>
            <a:r>
              <a:rPr lang="ja-JP" altLang="en-US" sz="1400" dirty="0">
                <a:latin typeface="+mn-ea"/>
              </a:rPr>
              <a:t>３</a:t>
            </a:r>
            <a:r>
              <a:rPr lang="ja-JP" altLang="ja-JP" sz="1400" dirty="0">
                <a:latin typeface="+mn-ea"/>
              </a:rPr>
              <a:t>分です。</a:t>
            </a:r>
            <a:endParaRPr lang="en-US" altLang="ja-JP" sz="1400" dirty="0">
              <a:latin typeface="+mn-ea"/>
            </a:endParaRPr>
          </a:p>
          <a:p>
            <a:r>
              <a:rPr lang="ja-JP" altLang="ja-JP" sz="1400" dirty="0">
                <a:latin typeface="+mn-ea"/>
              </a:rPr>
              <a:t>私の合図に合わせて、全体で進めます。</a:t>
            </a:r>
            <a:endParaRPr lang="en-US" altLang="ja-JP" sz="1400" dirty="0">
              <a:latin typeface="+mn-ea"/>
            </a:endParaRPr>
          </a:p>
          <a:p>
            <a:r>
              <a:rPr lang="ja-JP" altLang="ja-JP" sz="1400" dirty="0">
                <a:latin typeface="+mn-ea"/>
              </a:rPr>
              <a:t>始めてください。</a:t>
            </a:r>
          </a:p>
          <a:p>
            <a:r>
              <a:rPr lang="en-US" altLang="ja-JP" sz="1400" dirty="0">
                <a:latin typeface="+mn-ea"/>
              </a:rPr>
              <a:t>15</a:t>
            </a:r>
            <a:r>
              <a:rPr lang="ja-JP" altLang="en-US" sz="1400" dirty="0">
                <a:latin typeface="+mn-ea"/>
              </a:rPr>
              <a:t>秒前です。</a:t>
            </a:r>
            <a:r>
              <a:rPr lang="ja-JP" altLang="ja-JP" sz="1400" dirty="0">
                <a:latin typeface="+mn-ea"/>
              </a:rPr>
              <a:t>時間です。次の友達に渡しましょう。</a:t>
            </a:r>
          </a:p>
          <a:p>
            <a:r>
              <a:rPr lang="en-US" altLang="ja-JP" sz="1400" dirty="0">
                <a:latin typeface="+mn-ea"/>
              </a:rPr>
              <a:t>15</a:t>
            </a:r>
            <a:r>
              <a:rPr lang="ja-JP" altLang="en-US" sz="1400" dirty="0">
                <a:latin typeface="+mn-ea"/>
              </a:rPr>
              <a:t>秒前です。</a:t>
            </a:r>
            <a:r>
              <a:rPr lang="ja-JP" altLang="ja-JP" sz="1400" dirty="0">
                <a:latin typeface="+mn-ea"/>
              </a:rPr>
              <a:t>時間です。次の友達に渡しましょう。</a:t>
            </a:r>
          </a:p>
          <a:p>
            <a:r>
              <a:rPr lang="en-US" altLang="ja-JP" sz="1400" dirty="0">
                <a:latin typeface="+mn-ea"/>
              </a:rPr>
              <a:t>15</a:t>
            </a:r>
            <a:r>
              <a:rPr lang="ja-JP" altLang="en-US" sz="1400" dirty="0">
                <a:latin typeface="+mn-ea"/>
              </a:rPr>
              <a:t>秒前です。</a:t>
            </a:r>
            <a:r>
              <a:rPr lang="ja-JP" altLang="ja-JP" sz="1400" dirty="0">
                <a:latin typeface="+mn-ea"/>
              </a:rPr>
              <a:t>時間です。ワークシートを裏返して待ちましょう。</a:t>
            </a:r>
            <a:endParaRPr lang="en-US" altLang="ja-JP" sz="1400" dirty="0">
              <a:latin typeface="+mn-ea"/>
            </a:endParaRPr>
          </a:p>
          <a:p>
            <a:r>
              <a:rPr lang="ja-JP" altLang="en-US" sz="1400" dirty="0">
                <a:latin typeface="+mn-ea"/>
              </a:rPr>
              <a:t>最後は、</a:t>
            </a:r>
            <a:r>
              <a:rPr lang="ja-JP" altLang="ja-JP" sz="1400" dirty="0">
                <a:latin typeface="+mn-ea"/>
              </a:rPr>
              <a:t>裏返しのまま本人に戻します。</a:t>
            </a:r>
            <a:endParaRPr lang="en-US" altLang="ja-JP" sz="1400" dirty="0">
              <a:latin typeface="+mn-ea"/>
            </a:endParaRPr>
          </a:p>
          <a:p>
            <a:r>
              <a:rPr lang="ja-JP" altLang="en-US" sz="1400" dirty="0">
                <a:latin typeface="+mn-ea"/>
              </a:rPr>
              <a:t>戻ったら、友達が書き加えてくれた「強み」に</a:t>
            </a:r>
            <a:r>
              <a:rPr lang="ja-JP" altLang="ja-JP" sz="1400" dirty="0">
                <a:latin typeface="+mn-ea"/>
              </a:rPr>
              <a:t>じっくり</a:t>
            </a:r>
            <a:r>
              <a:rPr lang="ja-JP" altLang="en-US" sz="1400" dirty="0">
                <a:latin typeface="+mn-ea"/>
              </a:rPr>
              <a:t>目を通し</a:t>
            </a:r>
            <a:r>
              <a:rPr lang="ja-JP" altLang="ja-JP" sz="1400" dirty="0">
                <a:latin typeface="+mn-ea"/>
              </a:rPr>
              <a:t>ましょう。</a:t>
            </a:r>
          </a:p>
          <a:p>
            <a:pPr defTabSz="913727">
              <a:defRPr lang="ja-JP" altLang="en-US"/>
            </a:pPr>
            <a:endParaRPr lang="ja-JP" altLang="ja-JP" sz="1400" dirty="0">
              <a:latin typeface="+mn-ea"/>
            </a:endParaRPr>
          </a:p>
        </p:txBody>
      </p:sp>
      <p:sp>
        <p:nvSpPr>
          <p:cNvPr id="5" name="ヘッダー プレースホルダー 5"/>
          <p:cNvSpPr txBox="1"/>
          <p:nvPr/>
        </p:nvSpPr>
        <p:spPr>
          <a:xfrm>
            <a:off x="660347" y="1203610"/>
            <a:ext cx="3076365" cy="513510"/>
          </a:xfrm>
          <a:prstGeom prst="rect">
            <a:avLst/>
          </a:prstGeom>
        </p:spPr>
        <p:txBody>
          <a:bodyPr lIns="87959" tIns="43980" rIns="87959" bIns="43980"/>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a:t>
            </a:r>
            <a:r>
              <a:rPr lang="en-US" altLang="ja-JP" sz="2000" dirty="0">
                <a:latin typeface="+mj-ea"/>
                <a:ea typeface="+mj-ea"/>
              </a:rPr>
              <a:t>10】</a:t>
            </a:r>
            <a:r>
              <a:rPr lang="ja-JP" altLang="en-US" sz="2000" dirty="0">
                <a:latin typeface="+mj-ea"/>
                <a:ea typeface="+mj-ea"/>
              </a:rPr>
              <a:t>（</a:t>
            </a:r>
            <a:r>
              <a:rPr lang="en-US" altLang="ja-JP" sz="2000" dirty="0">
                <a:latin typeface="+mj-ea"/>
                <a:ea typeface="+mj-ea"/>
              </a:rPr>
              <a:t>12</a:t>
            </a:r>
            <a:r>
              <a:rPr lang="ja-JP" altLang="en-US" sz="2000" dirty="0">
                <a:latin typeface="+mj-ea"/>
                <a:ea typeface="+mj-ea"/>
              </a:rPr>
              <a:t>分）</a:t>
            </a:r>
            <a:endParaRPr lang="en-US" altLang="ja-JP" sz="2000" dirty="0">
              <a:latin typeface="+mj-ea"/>
              <a:ea typeface="+mj-ea"/>
            </a:endParaRPr>
          </a:p>
        </p:txBody>
      </p:sp>
    </p:spTree>
    <p:extLst>
      <p:ext uri="{BB962C8B-B14F-4D97-AF65-F5344CB8AC3E}">
        <p14:creationId xmlns:p14="http://schemas.microsoft.com/office/powerpoint/2010/main" val="409490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 イメージ プレースホルダー 3"/>
          <p:cNvSpPr>
            <a:spLocks noGrp="1" noRot="1" noChangeAspect="1" noTextEdit="1"/>
          </p:cNvSpPr>
          <p:nvPr>
            <p:ph type="sldImg" idx="2"/>
          </p:nvPr>
        </p:nvSpPr>
        <p:spPr>
          <a:xfrm>
            <a:off x="730250" y="1627188"/>
            <a:ext cx="5270500" cy="2965450"/>
          </a:xfrm>
        </p:spPr>
        <p:txBody>
          <a:bodyPr/>
          <a:lstStyle/>
          <a:p>
            <a:pPr>
              <a:defRPr lang="ja-JP" altLang="en-US"/>
            </a:pPr>
            <a:endParaRPr lang="ja-JP" altLang="en-US"/>
          </a:p>
        </p:txBody>
      </p:sp>
      <p:sp>
        <p:nvSpPr>
          <p:cNvPr id="4" name="ノート プレースホルダー 4"/>
          <p:cNvSpPr>
            <a:spLocks noGrp="1"/>
          </p:cNvSpPr>
          <p:nvPr>
            <p:ph type="body" sz="quarter" idx="3"/>
          </p:nvPr>
        </p:nvSpPr>
        <p:spPr>
          <a:xfrm>
            <a:off x="728191" y="4628964"/>
            <a:ext cx="5381463" cy="4866256"/>
          </a:xfrm>
        </p:spPr>
        <p:txBody>
          <a:bodyPr/>
          <a:lstStyle/>
          <a:p>
            <a:pPr>
              <a:defRPr lang="ja-JP" altLang="en-US"/>
            </a:pPr>
            <a:endParaRPr lang="en-US" altLang="ja-JP" sz="1400" dirty="0">
              <a:latin typeface="+mn-ea"/>
            </a:endParaRPr>
          </a:p>
          <a:p>
            <a:pPr>
              <a:defRPr lang="ja-JP" altLang="en-US"/>
            </a:pPr>
            <a:r>
              <a:rPr lang="en-US" altLang="ja-JP" sz="1400" b="1" dirty="0">
                <a:latin typeface="+mn-ea"/>
              </a:rPr>
              <a:t>※</a:t>
            </a:r>
            <a:r>
              <a:rPr lang="ja-JP" altLang="en-US" sz="1400" b="1" dirty="0">
                <a:latin typeface="+mn-ea"/>
              </a:rPr>
              <a:t>　このスライドの太字の部分は、授業者自身の言葉に替えることも　</a:t>
            </a:r>
            <a:endParaRPr lang="en-US" altLang="ja-JP" sz="1400" b="1" dirty="0">
              <a:latin typeface="+mn-ea"/>
            </a:endParaRPr>
          </a:p>
          <a:p>
            <a:pPr>
              <a:defRPr lang="ja-JP" altLang="en-US"/>
            </a:pPr>
            <a:r>
              <a:rPr lang="ja-JP" altLang="en-US" sz="1400" b="1" dirty="0">
                <a:latin typeface="+mn-ea"/>
              </a:rPr>
              <a:t>　できます。</a:t>
            </a:r>
            <a:endParaRPr lang="en-US" altLang="ja-JP" sz="1400" b="1" dirty="0">
              <a:latin typeface="+mn-ea"/>
            </a:endParaRPr>
          </a:p>
          <a:p>
            <a:pPr>
              <a:defRPr lang="ja-JP" altLang="en-US"/>
            </a:pPr>
            <a:endParaRPr lang="en-US" altLang="ja-JP" sz="1400" dirty="0">
              <a:latin typeface="+mn-ea"/>
            </a:endParaRPr>
          </a:p>
          <a:p>
            <a:pPr>
              <a:defRPr lang="ja-JP" altLang="en-US"/>
            </a:pPr>
            <a:r>
              <a:rPr lang="ja-JP" altLang="en-US" sz="1400" dirty="0">
                <a:latin typeface="+mn-ea"/>
              </a:rPr>
              <a:t>どうでしたか。</a:t>
            </a:r>
            <a:endParaRPr lang="en-US" altLang="ja-JP" sz="1400" dirty="0">
              <a:latin typeface="+mn-ea"/>
            </a:endParaRPr>
          </a:p>
          <a:p>
            <a:pPr>
              <a:defRPr lang="ja-JP" altLang="en-US"/>
            </a:pPr>
            <a:r>
              <a:rPr lang="ja-JP" altLang="en-US" sz="1400" dirty="0">
                <a:latin typeface="+mn-ea"/>
              </a:rPr>
              <a:t>今から、友達に「強み」を書いたり、</a:t>
            </a:r>
            <a:endParaRPr lang="en-US" altLang="ja-JP" sz="1400" dirty="0">
              <a:latin typeface="+mn-ea"/>
            </a:endParaRPr>
          </a:p>
          <a:p>
            <a:pPr>
              <a:defRPr lang="ja-JP" altLang="en-US"/>
            </a:pPr>
            <a:r>
              <a:rPr lang="ja-JP" altLang="en-US" sz="1400" dirty="0">
                <a:latin typeface="+mn-ea"/>
              </a:rPr>
              <a:t>友達に「強み」を書いてもらったりした気付きや感想をグループで</a:t>
            </a:r>
            <a:endParaRPr lang="en-US" altLang="ja-JP" sz="1400" dirty="0">
              <a:latin typeface="+mn-ea"/>
            </a:endParaRPr>
          </a:p>
          <a:p>
            <a:pPr>
              <a:defRPr lang="ja-JP" altLang="en-US"/>
            </a:pPr>
            <a:r>
              <a:rPr lang="ja-JP" altLang="en-US" sz="1400" dirty="0">
                <a:latin typeface="+mn-ea"/>
              </a:rPr>
              <a:t>伝え合います。</a:t>
            </a:r>
            <a:endParaRPr lang="en-US" altLang="ja-JP" sz="1400" dirty="0">
              <a:latin typeface="+mn-ea"/>
            </a:endParaRPr>
          </a:p>
          <a:p>
            <a:pPr>
              <a:defRPr lang="ja-JP" altLang="en-US"/>
            </a:pPr>
            <a:r>
              <a:rPr lang="ja-JP" altLang="en-US" sz="1400" dirty="0">
                <a:latin typeface="+mn-ea"/>
              </a:rPr>
              <a:t>伝え合いをするときのポイントはこのようになっていました。</a:t>
            </a:r>
            <a:endParaRPr lang="en-US" altLang="ja-JP" sz="1400" dirty="0">
              <a:latin typeface="+mn-ea"/>
            </a:endParaRPr>
          </a:p>
          <a:p>
            <a:pPr>
              <a:defRPr lang="ja-JP" altLang="en-US"/>
            </a:pPr>
            <a:endParaRPr lang="en-US" altLang="ja-JP" sz="1400" dirty="0">
              <a:latin typeface="+mn-ea"/>
            </a:endParaRPr>
          </a:p>
          <a:p>
            <a:pPr>
              <a:defRPr lang="ja-JP" altLang="en-US"/>
            </a:pPr>
            <a:r>
              <a:rPr lang="ja-JP" altLang="en-US" sz="1400" dirty="0">
                <a:latin typeface="+mn-ea"/>
              </a:rPr>
              <a:t>グループの右前に座っている人から時計回りに発表します。</a:t>
            </a:r>
            <a:endParaRPr lang="en-US" altLang="ja-JP" sz="1400" dirty="0">
              <a:latin typeface="+mn-ea"/>
            </a:endParaRPr>
          </a:p>
          <a:p>
            <a:pPr>
              <a:defRPr lang="ja-JP" altLang="en-US"/>
            </a:pPr>
            <a:r>
              <a:rPr lang="ja-JP" altLang="en-US" sz="1400" dirty="0">
                <a:latin typeface="+mn-ea"/>
              </a:rPr>
              <a:t>グループ全体で、　時間を２分取ります。</a:t>
            </a:r>
            <a:endParaRPr lang="en-US" altLang="ja-JP" sz="1400" dirty="0">
              <a:latin typeface="+mn-ea"/>
            </a:endParaRPr>
          </a:p>
          <a:p>
            <a:pPr>
              <a:defRPr lang="ja-JP" altLang="en-US"/>
            </a:pPr>
            <a:r>
              <a:rPr lang="ja-JP" altLang="en-US" sz="1400" dirty="0">
                <a:latin typeface="+mn-ea"/>
              </a:rPr>
              <a:t>早く終わったところは、時間がくるまで、</a:t>
            </a:r>
            <a:endParaRPr lang="en-US" altLang="ja-JP" sz="1400" dirty="0">
              <a:latin typeface="+mn-ea"/>
            </a:endParaRPr>
          </a:p>
          <a:p>
            <a:pPr>
              <a:defRPr lang="ja-JP" altLang="en-US"/>
            </a:pPr>
            <a:r>
              <a:rPr lang="ja-JP" altLang="en-US" sz="1400" dirty="0">
                <a:latin typeface="+mn-ea"/>
              </a:rPr>
              <a:t>友達の発表を聴いて感じたことや気付いたことについて</a:t>
            </a:r>
            <a:endParaRPr lang="en-US" altLang="ja-JP" sz="1400" dirty="0">
              <a:latin typeface="+mn-ea"/>
            </a:endParaRPr>
          </a:p>
          <a:p>
            <a:pPr>
              <a:defRPr lang="ja-JP" altLang="en-US"/>
            </a:pPr>
            <a:r>
              <a:rPr lang="ja-JP" altLang="en-US" sz="1400" dirty="0">
                <a:latin typeface="+mn-ea"/>
              </a:rPr>
              <a:t>交流してください。</a:t>
            </a:r>
            <a:endParaRPr lang="en-US" altLang="ja-JP" sz="1400" dirty="0">
              <a:latin typeface="+mn-ea"/>
            </a:endParaRPr>
          </a:p>
          <a:p>
            <a:pPr>
              <a:defRPr lang="ja-JP" altLang="en-US"/>
            </a:pPr>
            <a:endParaRPr lang="en-US" altLang="ja-JP" sz="1400" dirty="0">
              <a:latin typeface="+mn-ea"/>
            </a:endParaRPr>
          </a:p>
          <a:p>
            <a:pPr>
              <a:defRPr lang="ja-JP" altLang="en-US"/>
            </a:pPr>
            <a:r>
              <a:rPr lang="ja-JP" altLang="en-US" sz="1400" dirty="0">
                <a:latin typeface="+mn-ea"/>
              </a:rPr>
              <a:t>時間です。</a:t>
            </a:r>
            <a:endParaRPr lang="en-US" altLang="ja-JP" sz="1400" dirty="0">
              <a:latin typeface="+mn-ea"/>
            </a:endParaRPr>
          </a:p>
          <a:p>
            <a:pPr>
              <a:defRPr lang="ja-JP" altLang="en-US"/>
            </a:pPr>
            <a:r>
              <a:rPr lang="ja-JP" altLang="en-US" sz="1400" b="1" dirty="0">
                <a:latin typeface="+mn-ea"/>
              </a:rPr>
              <a:t>嬉しそうに笑顔になったり、</a:t>
            </a:r>
            <a:endParaRPr lang="en-US" altLang="ja-JP" sz="1400" b="1" dirty="0">
              <a:latin typeface="+mn-ea"/>
            </a:endParaRPr>
          </a:p>
          <a:p>
            <a:pPr>
              <a:defRPr lang="ja-JP" altLang="en-US"/>
            </a:pPr>
            <a:r>
              <a:rPr lang="ja-JP" altLang="en-US" sz="1400" b="1" dirty="0">
                <a:latin typeface="+mn-ea"/>
              </a:rPr>
              <a:t>自然と拍手が起こったりしているグループもありました。</a:t>
            </a:r>
            <a:endParaRPr lang="en-US" altLang="ja-JP" sz="1400" b="1" dirty="0">
              <a:latin typeface="+mn-ea"/>
            </a:endParaRPr>
          </a:p>
          <a:p>
            <a:pPr>
              <a:defRPr lang="ja-JP" altLang="en-US"/>
            </a:pPr>
            <a:endParaRPr lang="en-US" altLang="ja-JP" sz="1400" dirty="0">
              <a:latin typeface="+mn-ea"/>
            </a:endParaRPr>
          </a:p>
        </p:txBody>
      </p:sp>
      <p:sp>
        <p:nvSpPr>
          <p:cNvPr id="7" name="ヘッダー プレースホルダー 5"/>
          <p:cNvSpPr txBox="1"/>
          <p:nvPr/>
        </p:nvSpPr>
        <p:spPr>
          <a:xfrm>
            <a:off x="660347" y="1203610"/>
            <a:ext cx="3076365" cy="513510"/>
          </a:xfrm>
          <a:prstGeom prst="rect">
            <a:avLst/>
          </a:prstGeom>
        </p:spPr>
        <p:txBody>
          <a:bodyPr lIns="87959" tIns="43980" rIns="87959" bIns="43980"/>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a:t>
            </a:r>
            <a:r>
              <a:rPr lang="en-US" altLang="ja-JP" sz="2000" dirty="0">
                <a:latin typeface="+mj-ea"/>
                <a:ea typeface="+mj-ea"/>
              </a:rPr>
              <a:t>11】</a:t>
            </a:r>
            <a:r>
              <a:rPr lang="ja-JP" altLang="en-US" sz="2000" dirty="0">
                <a:latin typeface="+mj-ea"/>
                <a:ea typeface="+mj-ea"/>
              </a:rPr>
              <a:t>（３分）</a:t>
            </a:r>
            <a:endParaRPr lang="en-US" altLang="ja-JP" sz="2000" dirty="0">
              <a:latin typeface="+mj-ea"/>
              <a:ea typeface="+mj-ea"/>
            </a:endParaRPr>
          </a:p>
        </p:txBody>
      </p:sp>
    </p:spTree>
    <p:extLst>
      <p:ext uri="{BB962C8B-B14F-4D97-AF65-F5344CB8AC3E}">
        <p14:creationId xmlns:p14="http://schemas.microsoft.com/office/powerpoint/2010/main" val="225859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TextEdit="1"/>
          </p:cNvSpPr>
          <p:nvPr>
            <p:ph type="sldImg"/>
          </p:nvPr>
        </p:nvSpPr>
        <p:spPr>
          <a:xfrm>
            <a:off x="679450" y="1636713"/>
            <a:ext cx="5319713" cy="2994025"/>
          </a:xfrm>
        </p:spPr>
      </p:sp>
      <p:sp>
        <p:nvSpPr>
          <p:cNvPr id="3" name="ノート プレースホルダー 2"/>
          <p:cNvSpPr>
            <a:spLocks noGrp="1"/>
          </p:cNvSpPr>
          <p:nvPr>
            <p:ph type="body" idx="1"/>
          </p:nvPr>
        </p:nvSpPr>
        <p:spPr>
          <a:xfrm>
            <a:off x="678499" y="4664968"/>
            <a:ext cx="5427980" cy="5001096"/>
          </a:xfrm>
        </p:spPr>
        <p:txBody>
          <a:bodyPr/>
          <a:lstStyle/>
          <a:p>
            <a:pPr lvl="0">
              <a:defRPr lang="ja-JP" altLang="en-US"/>
            </a:pPr>
            <a:endParaRPr lang="en-US" altLang="ja-JP" sz="1400" dirty="0">
              <a:latin typeface="+mn-ea"/>
            </a:endParaRPr>
          </a:p>
          <a:p>
            <a:pPr lvl="0">
              <a:defRPr lang="ja-JP" altLang="en-US"/>
            </a:pPr>
            <a:r>
              <a:rPr lang="ja-JP" altLang="en-US" sz="1400" dirty="0">
                <a:latin typeface="+mn-ea"/>
              </a:rPr>
              <a:t>最後に、「これがあれば大丈夫！」の交流活動を行います。</a:t>
            </a:r>
            <a:endParaRPr lang="en-US" altLang="ja-JP" sz="1400" dirty="0">
              <a:latin typeface="+mn-ea"/>
            </a:endParaRPr>
          </a:p>
          <a:p>
            <a:pPr lvl="0">
              <a:defRPr lang="ja-JP" altLang="en-US"/>
            </a:pPr>
            <a:r>
              <a:rPr lang="ja-JP" altLang="ja-JP" sz="1400" dirty="0">
                <a:latin typeface="+mn-ea"/>
              </a:rPr>
              <a:t>これまでの交流活動を通して見付けた「強み」を、これからの生活に</a:t>
            </a:r>
            <a:endParaRPr lang="en-US" altLang="ja-JP" sz="1400" dirty="0">
              <a:latin typeface="+mn-ea"/>
            </a:endParaRPr>
          </a:p>
          <a:p>
            <a:pPr lvl="0">
              <a:defRPr lang="ja-JP" altLang="en-US"/>
            </a:pPr>
            <a:r>
              <a:rPr lang="ja-JP" altLang="ja-JP" sz="1400" dirty="0">
                <a:latin typeface="+mn-ea"/>
              </a:rPr>
              <a:t>生かしていこうと思うことができるように取り組んでほしいと思います。</a:t>
            </a:r>
            <a:endParaRPr lang="en-US" altLang="ja-JP" sz="1400" dirty="0">
              <a:latin typeface="+mn-ea"/>
            </a:endParaRPr>
          </a:p>
          <a:p>
            <a:pPr lvl="0">
              <a:defRPr lang="ja-JP" altLang="en-US"/>
            </a:pPr>
            <a:endParaRPr lang="en-US" altLang="ja-JP" sz="1400" dirty="0">
              <a:latin typeface="+mn-ea"/>
            </a:endParaRPr>
          </a:p>
          <a:p>
            <a:pPr lvl="0">
              <a:defRPr lang="ja-JP" altLang="en-US"/>
            </a:pPr>
            <a:r>
              <a:rPr lang="ja-JP" altLang="en-US" sz="1400" dirty="0">
                <a:latin typeface="+mn-ea"/>
              </a:rPr>
              <a:t>「これがあれば大丈夫！」の活動は２つです。</a:t>
            </a:r>
            <a:endParaRPr lang="en-US" altLang="ja-JP" sz="1400" dirty="0">
              <a:latin typeface="+mn-ea"/>
            </a:endParaRPr>
          </a:p>
        </p:txBody>
      </p:sp>
      <p:sp>
        <p:nvSpPr>
          <p:cNvPr id="10" name="ヘッダー プレースホルダー 5"/>
          <p:cNvSpPr txBox="1"/>
          <p:nvPr/>
        </p:nvSpPr>
        <p:spPr>
          <a:xfrm>
            <a:off x="660346" y="1203609"/>
            <a:ext cx="3076365" cy="513510"/>
          </a:xfrm>
          <a:prstGeom prst="rect">
            <a:avLst/>
          </a:prstGeom>
        </p:spPr>
        <p:txBody>
          <a:bodyPr lIns="87968" tIns="43985" rIns="87968" bIns="43985"/>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a:t>
            </a:r>
            <a:r>
              <a:rPr lang="en-US" altLang="ja-JP" sz="2000" dirty="0">
                <a:latin typeface="+mj-ea"/>
                <a:ea typeface="+mj-ea"/>
              </a:rPr>
              <a:t>12】</a:t>
            </a:r>
            <a:r>
              <a:rPr lang="ja-JP" altLang="en-US" sz="2000" dirty="0">
                <a:latin typeface="+mj-ea"/>
                <a:ea typeface="+mj-ea"/>
              </a:rPr>
              <a:t>（１分）</a:t>
            </a:r>
            <a:endParaRPr lang="en-US" altLang="ja-JP" sz="2000" dirty="0">
              <a:latin typeface="+mj-ea"/>
              <a:ea typeface="+mj-ea"/>
            </a:endParaRPr>
          </a:p>
        </p:txBody>
      </p:sp>
    </p:spTree>
    <p:extLst>
      <p:ext uri="{BB962C8B-B14F-4D97-AF65-F5344CB8AC3E}">
        <p14:creationId xmlns:p14="http://schemas.microsoft.com/office/powerpoint/2010/main" val="3861425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9450" y="1604963"/>
            <a:ext cx="5319713" cy="2994025"/>
          </a:xfrm>
        </p:spPr>
      </p:sp>
      <p:sp>
        <p:nvSpPr>
          <p:cNvPr id="3" name="ノート プレースホルダー 2"/>
          <p:cNvSpPr>
            <a:spLocks noGrp="1"/>
          </p:cNvSpPr>
          <p:nvPr>
            <p:ph type="body" idx="1"/>
          </p:nvPr>
        </p:nvSpPr>
        <p:spPr>
          <a:xfrm>
            <a:off x="678199" y="4628964"/>
            <a:ext cx="5322029" cy="4928714"/>
          </a:xfrm>
        </p:spPr>
        <p:txBody>
          <a:bodyPr/>
          <a:lstStyle/>
          <a:p>
            <a:pPr defTabSz="879946">
              <a:defRPr lang="ja-JP" altLang="en-US"/>
            </a:pPr>
            <a:endParaRPr lang="en-US" altLang="ja-JP" sz="1400" dirty="0">
              <a:latin typeface="+mn-ea"/>
            </a:endParaRPr>
          </a:p>
          <a:p>
            <a:pPr defTabSz="879946">
              <a:defRPr lang="ja-JP" altLang="en-US"/>
            </a:pPr>
            <a:r>
              <a:rPr lang="ja-JP" altLang="en-US" sz="1400" dirty="0">
                <a:latin typeface="+mn-ea"/>
              </a:rPr>
              <a:t>まず、活動①です。</a:t>
            </a:r>
            <a:endParaRPr lang="en-US" altLang="ja-JP" sz="1400" dirty="0">
              <a:latin typeface="+mn-ea"/>
            </a:endParaRPr>
          </a:p>
          <a:p>
            <a:pPr defTabSz="879946">
              <a:defRPr lang="ja-JP" altLang="en-US"/>
            </a:pPr>
            <a:r>
              <a:rPr lang="ja-JP" altLang="ja-JP" sz="1400" dirty="0">
                <a:latin typeface="+mn-ea"/>
              </a:rPr>
              <a:t>今後、あなたが困ったときや落ち込んだとき、</a:t>
            </a:r>
            <a:endParaRPr lang="en-US" altLang="ja-JP" sz="1400" dirty="0">
              <a:latin typeface="+mn-ea"/>
            </a:endParaRPr>
          </a:p>
          <a:p>
            <a:pPr defTabSz="914367">
              <a:defRPr lang="ja-JP" altLang="en-US"/>
            </a:pPr>
            <a:r>
              <a:rPr lang="ja-JP" altLang="ja-JP" sz="1400" dirty="0">
                <a:latin typeface="+mn-ea"/>
              </a:rPr>
              <a:t>何かにチャレンジしたいと思ったときに、</a:t>
            </a:r>
            <a:endParaRPr lang="en-US" altLang="ja-JP" sz="1400" dirty="0">
              <a:latin typeface="+mn-ea"/>
            </a:endParaRPr>
          </a:p>
          <a:p>
            <a:pPr defTabSz="914367">
              <a:defRPr lang="ja-JP" altLang="en-US"/>
            </a:pPr>
            <a:r>
              <a:rPr lang="ja-JP" altLang="ja-JP" sz="1400" dirty="0">
                <a:latin typeface="+mn-ea"/>
              </a:rPr>
              <a:t>これがあれば大丈夫だと思える「強み」を</a:t>
            </a:r>
            <a:endParaRPr lang="en-US" altLang="ja-JP" sz="1400" dirty="0">
              <a:latin typeface="+mn-ea"/>
            </a:endParaRPr>
          </a:p>
          <a:p>
            <a:pPr defTabSz="914367">
              <a:defRPr lang="ja-JP" altLang="en-US"/>
            </a:pPr>
            <a:r>
              <a:rPr lang="ja-JP" altLang="ja-JP" sz="1400" dirty="0">
                <a:latin typeface="+mn-ea"/>
              </a:rPr>
              <a:t>「</a:t>
            </a:r>
            <a:r>
              <a:rPr lang="en-US" altLang="ja-JP" sz="1400" dirty="0">
                <a:latin typeface="+mn-ea"/>
              </a:rPr>
              <a:t>Tre</a:t>
            </a:r>
            <a:r>
              <a:rPr lang="ja-JP" altLang="en-US" sz="1400" dirty="0">
                <a:latin typeface="+mn-ea"/>
              </a:rPr>
              <a:t>ａ</a:t>
            </a:r>
            <a:r>
              <a:rPr lang="en-US" altLang="ja-JP" sz="1400" dirty="0">
                <a:latin typeface="+mn-ea"/>
              </a:rPr>
              <a:t>sure Webbing</a:t>
            </a:r>
            <a:r>
              <a:rPr lang="ja-JP" altLang="ja-JP" sz="1400" dirty="0">
                <a:latin typeface="+mn-ea"/>
              </a:rPr>
              <a:t>」の中から３つ選びます。</a:t>
            </a:r>
            <a:endParaRPr lang="en-US" altLang="ja-JP" sz="1400" dirty="0">
              <a:latin typeface="+mn-ea"/>
            </a:endParaRPr>
          </a:p>
          <a:p>
            <a:pPr defTabSz="914367">
              <a:defRPr lang="ja-JP" altLang="en-US"/>
            </a:pPr>
            <a:r>
              <a:rPr lang="ja-JP" altLang="ja-JP" sz="1400" dirty="0">
                <a:latin typeface="+mn-ea"/>
              </a:rPr>
              <a:t>そして、その３つを選んだ理由をワークシートに書きましょう。</a:t>
            </a:r>
            <a:endParaRPr lang="en-US" altLang="ja-JP" sz="1400" dirty="0">
              <a:latin typeface="+mn-ea"/>
            </a:endParaRPr>
          </a:p>
          <a:p>
            <a:pPr defTabSz="914367">
              <a:defRPr lang="ja-JP" altLang="en-US"/>
            </a:pPr>
            <a:r>
              <a:rPr lang="ja-JP" altLang="ja-JP" sz="1400" dirty="0">
                <a:latin typeface="+mn-ea"/>
              </a:rPr>
              <a:t>時間を４分</a:t>
            </a:r>
            <a:r>
              <a:rPr lang="ja-JP" altLang="en-US" sz="1400" dirty="0">
                <a:latin typeface="+mn-ea"/>
              </a:rPr>
              <a:t>取ります</a:t>
            </a:r>
            <a:r>
              <a:rPr lang="ja-JP" altLang="ja-JP" sz="1400" dirty="0">
                <a:latin typeface="+mn-ea"/>
              </a:rPr>
              <a:t>。</a:t>
            </a:r>
            <a:endParaRPr lang="en-US" altLang="ja-JP" sz="1400" dirty="0">
              <a:latin typeface="+mn-ea"/>
            </a:endParaRPr>
          </a:p>
          <a:p>
            <a:pPr defTabSz="914367">
              <a:defRPr lang="ja-JP" altLang="en-US"/>
            </a:pPr>
            <a:endParaRPr lang="en-US" altLang="ja-JP" sz="1400" dirty="0">
              <a:latin typeface="+mn-ea"/>
            </a:endParaRPr>
          </a:p>
          <a:p>
            <a:pPr defTabSz="914367">
              <a:defRPr lang="ja-JP" altLang="en-US"/>
            </a:pPr>
            <a:r>
              <a:rPr lang="ja-JP" altLang="en-US" sz="1400" dirty="0">
                <a:latin typeface="+mn-ea"/>
              </a:rPr>
              <a:t>時間です。</a:t>
            </a:r>
            <a:endParaRPr lang="ja-JP" altLang="ja-JP" sz="1400" dirty="0">
              <a:latin typeface="+mn-ea"/>
            </a:endParaRPr>
          </a:p>
        </p:txBody>
      </p:sp>
      <p:sp>
        <p:nvSpPr>
          <p:cNvPr id="5" name="ヘッダー プレースホルダー 5"/>
          <p:cNvSpPr txBox="1"/>
          <p:nvPr/>
        </p:nvSpPr>
        <p:spPr>
          <a:xfrm>
            <a:off x="660346" y="1203609"/>
            <a:ext cx="3076365" cy="513510"/>
          </a:xfrm>
          <a:prstGeom prst="rect">
            <a:avLst/>
          </a:prstGeom>
        </p:spPr>
        <p:txBody>
          <a:bodyPr lIns="87968" tIns="43985" rIns="87968" bIns="43985"/>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a:t>
            </a:r>
            <a:r>
              <a:rPr lang="en-US" altLang="ja-JP" sz="2000" dirty="0">
                <a:latin typeface="+mj-ea"/>
                <a:ea typeface="+mj-ea"/>
              </a:rPr>
              <a:t>13】</a:t>
            </a:r>
            <a:r>
              <a:rPr lang="ja-JP" altLang="en-US" sz="2000" dirty="0">
                <a:latin typeface="+mj-ea"/>
                <a:ea typeface="+mj-ea"/>
              </a:rPr>
              <a:t>（５分）</a:t>
            </a:r>
            <a:endParaRPr lang="en-US" altLang="ja-JP" sz="2000" dirty="0">
              <a:latin typeface="+mj-ea"/>
              <a:ea typeface="+mj-ea"/>
            </a:endParaRPr>
          </a:p>
        </p:txBody>
      </p:sp>
    </p:spTree>
    <p:extLst>
      <p:ext uri="{BB962C8B-B14F-4D97-AF65-F5344CB8AC3E}">
        <p14:creationId xmlns:p14="http://schemas.microsoft.com/office/powerpoint/2010/main" val="1286532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 イメージ プレースホルダー 3"/>
          <p:cNvSpPr>
            <a:spLocks noGrp="1" noRot="1" noChangeAspect="1" noTextEdit="1"/>
          </p:cNvSpPr>
          <p:nvPr>
            <p:ph type="sldImg" idx="2"/>
          </p:nvPr>
        </p:nvSpPr>
        <p:spPr>
          <a:xfrm>
            <a:off x="730250" y="1627188"/>
            <a:ext cx="5270500" cy="2965450"/>
          </a:xfrm>
        </p:spPr>
        <p:txBody>
          <a:bodyPr/>
          <a:lstStyle/>
          <a:p>
            <a:pPr>
              <a:defRPr lang="ja-JP" altLang="en-US"/>
            </a:pPr>
            <a:endParaRPr lang="ja-JP" altLang="en-US"/>
          </a:p>
        </p:txBody>
      </p:sp>
      <p:sp>
        <p:nvSpPr>
          <p:cNvPr id="4" name="ノート プレースホルダー 4"/>
          <p:cNvSpPr>
            <a:spLocks noGrp="1"/>
          </p:cNvSpPr>
          <p:nvPr>
            <p:ph type="body" sz="quarter" idx="3"/>
          </p:nvPr>
        </p:nvSpPr>
        <p:spPr>
          <a:xfrm>
            <a:off x="728192" y="4628964"/>
            <a:ext cx="5415857" cy="4866256"/>
          </a:xfrm>
        </p:spPr>
        <p:txBody>
          <a:bodyPr/>
          <a:lstStyle/>
          <a:p>
            <a:pPr>
              <a:defRPr lang="ja-JP" altLang="en-US"/>
            </a:pPr>
            <a:endParaRPr lang="en-US" altLang="ja-JP" sz="1400" dirty="0">
              <a:latin typeface="+mn-ea"/>
            </a:endParaRPr>
          </a:p>
          <a:p>
            <a:pPr>
              <a:defRPr lang="ja-JP" altLang="en-US"/>
            </a:pPr>
            <a:r>
              <a:rPr lang="en-US" altLang="ja-JP" sz="1400" b="1" dirty="0">
                <a:latin typeface="+mn-ea"/>
              </a:rPr>
              <a:t>※</a:t>
            </a:r>
            <a:r>
              <a:rPr lang="ja-JP" altLang="en-US" sz="1400" b="1" dirty="0">
                <a:latin typeface="+mn-ea"/>
              </a:rPr>
              <a:t>　このスライドの太字の部分は、授業者自身の言葉に替えることも</a:t>
            </a:r>
            <a:endParaRPr lang="en-US" altLang="ja-JP" sz="1400" b="1" dirty="0">
              <a:latin typeface="+mn-ea"/>
            </a:endParaRPr>
          </a:p>
          <a:p>
            <a:pPr>
              <a:defRPr lang="ja-JP" altLang="en-US"/>
            </a:pPr>
            <a:r>
              <a:rPr lang="ja-JP" altLang="en-US" sz="1400" b="1" dirty="0">
                <a:latin typeface="+mn-ea"/>
              </a:rPr>
              <a:t>　できます。</a:t>
            </a:r>
            <a:endParaRPr lang="en-US" altLang="ja-JP" sz="1400" b="1" dirty="0">
              <a:latin typeface="+mn-ea"/>
            </a:endParaRPr>
          </a:p>
          <a:p>
            <a:pPr>
              <a:defRPr lang="ja-JP" altLang="en-US"/>
            </a:pPr>
            <a:endParaRPr lang="en-US" altLang="ja-JP" sz="1400" dirty="0">
              <a:latin typeface="+mn-ea"/>
            </a:endParaRPr>
          </a:p>
          <a:p>
            <a:pPr>
              <a:defRPr lang="ja-JP" altLang="en-US"/>
            </a:pPr>
            <a:r>
              <a:rPr lang="ja-JP" altLang="en-US" sz="1400" dirty="0">
                <a:latin typeface="+mn-ea"/>
              </a:rPr>
              <a:t>次に、活動②です。</a:t>
            </a:r>
            <a:endParaRPr lang="en-US" altLang="ja-JP" sz="1400" dirty="0">
              <a:latin typeface="+mn-ea"/>
            </a:endParaRPr>
          </a:p>
          <a:p>
            <a:pPr>
              <a:defRPr lang="ja-JP" altLang="en-US"/>
            </a:pPr>
            <a:r>
              <a:rPr lang="ja-JP" altLang="en-US" sz="1400" dirty="0">
                <a:latin typeface="+mn-ea"/>
              </a:rPr>
              <a:t>選んだ「強み」と、その３つを選んだ理由をグループで伝え合います。</a:t>
            </a:r>
            <a:endParaRPr lang="en-US" altLang="ja-JP" sz="1400" dirty="0">
              <a:latin typeface="+mn-ea"/>
            </a:endParaRPr>
          </a:p>
          <a:p>
            <a:pPr defTabSz="914367">
              <a:defRPr lang="ja-JP" altLang="en-US"/>
            </a:pPr>
            <a:r>
              <a:rPr lang="ja-JP" altLang="ja-JP" sz="1400" dirty="0">
                <a:latin typeface="+mn-ea"/>
              </a:rPr>
              <a:t>伝え</a:t>
            </a:r>
            <a:r>
              <a:rPr lang="ja-JP" altLang="en-US" sz="1400" dirty="0">
                <a:latin typeface="+mn-ea"/>
              </a:rPr>
              <a:t>方は</a:t>
            </a:r>
            <a:r>
              <a:rPr lang="ja-JP" altLang="ja-JP" sz="1400" dirty="0">
                <a:latin typeface="+mn-ea"/>
              </a:rPr>
              <a:t>、「私</a:t>
            </a:r>
            <a:r>
              <a:rPr lang="ja-JP" altLang="en-US" sz="1400" dirty="0">
                <a:latin typeface="+mn-ea"/>
              </a:rPr>
              <a:t>が選んだ</a:t>
            </a:r>
            <a:r>
              <a:rPr lang="ja-JP" altLang="ja-JP" sz="1400" dirty="0">
                <a:latin typeface="+mn-ea"/>
              </a:rPr>
              <a:t>『強み』</a:t>
            </a:r>
            <a:r>
              <a:rPr lang="ja-JP" altLang="en-US" sz="1400" dirty="0">
                <a:latin typeface="+mn-ea"/>
              </a:rPr>
              <a:t>は、・・・と・・・と・・・です。</a:t>
            </a:r>
            <a:endParaRPr lang="en-US" altLang="ja-JP" sz="1400" dirty="0">
              <a:latin typeface="+mn-ea"/>
            </a:endParaRPr>
          </a:p>
          <a:p>
            <a:pPr defTabSz="914367">
              <a:defRPr lang="ja-JP" altLang="en-US"/>
            </a:pPr>
            <a:r>
              <a:rPr lang="ja-JP" altLang="en-US" sz="1400" dirty="0">
                <a:latin typeface="+mn-ea"/>
              </a:rPr>
              <a:t>その理由は・・・です</a:t>
            </a:r>
            <a:r>
              <a:rPr lang="ja-JP" altLang="ja-JP" sz="1400" dirty="0">
                <a:latin typeface="+mn-ea"/>
              </a:rPr>
              <a:t>」と分かりやすく話しましょう。</a:t>
            </a:r>
          </a:p>
          <a:p>
            <a:pPr>
              <a:defRPr lang="ja-JP" altLang="en-US"/>
            </a:pPr>
            <a:endParaRPr lang="en-US" altLang="ja-JP" sz="1400" dirty="0">
              <a:latin typeface="+mn-ea"/>
            </a:endParaRPr>
          </a:p>
          <a:p>
            <a:pPr>
              <a:defRPr lang="ja-JP" altLang="en-US"/>
            </a:pPr>
            <a:r>
              <a:rPr lang="ja-JP" altLang="en-US" sz="1400" dirty="0">
                <a:latin typeface="+mn-ea"/>
              </a:rPr>
              <a:t>グループの右前に座っている人から時計回りに発表します。</a:t>
            </a:r>
            <a:endParaRPr lang="en-US" altLang="ja-JP" sz="1400" dirty="0">
              <a:latin typeface="+mn-ea"/>
            </a:endParaRPr>
          </a:p>
          <a:p>
            <a:pPr>
              <a:defRPr lang="ja-JP" altLang="en-US"/>
            </a:pPr>
            <a:r>
              <a:rPr lang="ja-JP" altLang="en-US" sz="1400" dirty="0">
                <a:latin typeface="+mn-ea"/>
              </a:rPr>
              <a:t>グループ全体で時間を２分取ります。</a:t>
            </a:r>
            <a:endParaRPr lang="en-US" altLang="ja-JP" sz="1400" dirty="0">
              <a:latin typeface="+mn-ea"/>
            </a:endParaRPr>
          </a:p>
          <a:p>
            <a:pPr>
              <a:defRPr lang="ja-JP" altLang="en-US"/>
            </a:pPr>
            <a:r>
              <a:rPr lang="ja-JP" altLang="en-US" sz="1400" dirty="0">
                <a:latin typeface="+mn-ea"/>
              </a:rPr>
              <a:t>早く終わったところは、時間がくるまで、</a:t>
            </a:r>
            <a:endParaRPr lang="en-US" altLang="ja-JP" sz="1400" dirty="0">
              <a:latin typeface="+mn-ea"/>
            </a:endParaRPr>
          </a:p>
          <a:p>
            <a:pPr>
              <a:defRPr lang="ja-JP" altLang="en-US"/>
            </a:pPr>
            <a:r>
              <a:rPr lang="ja-JP" altLang="en-US" sz="1400" dirty="0">
                <a:latin typeface="+mn-ea"/>
              </a:rPr>
              <a:t>友達の発表を聴いて感じたことや気付いたことについて交流して</a:t>
            </a:r>
            <a:endParaRPr lang="en-US" altLang="ja-JP" sz="1400" dirty="0">
              <a:latin typeface="+mn-ea"/>
            </a:endParaRPr>
          </a:p>
          <a:p>
            <a:pPr>
              <a:defRPr lang="ja-JP" altLang="en-US"/>
            </a:pPr>
            <a:r>
              <a:rPr lang="ja-JP" altLang="en-US" sz="1400" dirty="0">
                <a:latin typeface="+mn-ea"/>
              </a:rPr>
              <a:t>ください。</a:t>
            </a:r>
            <a:endParaRPr lang="en-US" altLang="ja-JP" sz="1400" dirty="0">
              <a:latin typeface="+mn-ea"/>
            </a:endParaRPr>
          </a:p>
          <a:p>
            <a:pPr defTabSz="914367">
              <a:defRPr lang="ja-JP" altLang="en-US"/>
            </a:pPr>
            <a:r>
              <a:rPr lang="ja-JP" altLang="ja-JP" sz="1400" dirty="0">
                <a:latin typeface="+mn-ea"/>
              </a:rPr>
              <a:t>発表が終わったら、</a:t>
            </a:r>
            <a:r>
              <a:rPr lang="ja-JP" altLang="en-US" sz="1400" dirty="0">
                <a:latin typeface="+mn-ea"/>
              </a:rPr>
              <a:t>温かい</a:t>
            </a:r>
            <a:r>
              <a:rPr lang="ja-JP" altLang="ja-JP" sz="1400" dirty="0">
                <a:latin typeface="+mn-ea"/>
              </a:rPr>
              <a:t>拍手をしましょう。</a:t>
            </a:r>
            <a:endParaRPr lang="en-US" altLang="ja-JP" sz="1400" dirty="0">
              <a:latin typeface="+mn-ea"/>
            </a:endParaRPr>
          </a:p>
          <a:p>
            <a:pPr defTabSz="914367">
              <a:defRPr lang="ja-JP" altLang="en-US"/>
            </a:pPr>
            <a:r>
              <a:rPr lang="ja-JP" altLang="ja-JP" sz="1400" dirty="0">
                <a:latin typeface="+mn-ea"/>
              </a:rPr>
              <a:t>始めてください。</a:t>
            </a:r>
          </a:p>
          <a:p>
            <a:pPr>
              <a:defRPr lang="ja-JP" altLang="en-US"/>
            </a:pPr>
            <a:endParaRPr lang="en-US" altLang="ja-JP" sz="1400" dirty="0">
              <a:latin typeface="+mn-ea"/>
            </a:endParaRPr>
          </a:p>
          <a:p>
            <a:pPr>
              <a:defRPr lang="ja-JP" altLang="en-US"/>
            </a:pPr>
            <a:r>
              <a:rPr lang="ja-JP" altLang="en-US" sz="1400" dirty="0">
                <a:latin typeface="+mn-ea"/>
              </a:rPr>
              <a:t>時間です。</a:t>
            </a:r>
            <a:endParaRPr lang="en-US" altLang="ja-JP" sz="1400" dirty="0">
              <a:latin typeface="+mn-ea"/>
            </a:endParaRPr>
          </a:p>
          <a:p>
            <a:pPr>
              <a:defRPr lang="ja-JP" altLang="en-US"/>
            </a:pPr>
            <a:r>
              <a:rPr lang="ja-JP" altLang="en-US" sz="1400" b="1" dirty="0">
                <a:latin typeface="+mn-ea"/>
              </a:rPr>
              <a:t>友達の発表に大きくうなずいたり、</a:t>
            </a:r>
            <a:endParaRPr lang="en-US" altLang="ja-JP" sz="1400" b="1" dirty="0">
              <a:latin typeface="+mn-ea"/>
            </a:endParaRPr>
          </a:p>
          <a:p>
            <a:pPr>
              <a:defRPr lang="ja-JP" altLang="en-US"/>
            </a:pPr>
            <a:r>
              <a:rPr lang="ja-JP" altLang="en-US" sz="1400" b="1" dirty="0">
                <a:latin typeface="+mn-ea"/>
              </a:rPr>
              <a:t>自然と拍手が起こったりしているグループもありました。</a:t>
            </a:r>
            <a:endParaRPr lang="en-US" altLang="ja-JP" sz="1400" b="1" dirty="0">
              <a:latin typeface="+mn-ea"/>
            </a:endParaRPr>
          </a:p>
          <a:p>
            <a:pPr>
              <a:defRPr lang="ja-JP" altLang="en-US"/>
            </a:pPr>
            <a:endParaRPr lang="en-US" altLang="ja-JP" sz="1400" dirty="0">
              <a:latin typeface="+mn-ea"/>
            </a:endParaRPr>
          </a:p>
        </p:txBody>
      </p:sp>
      <p:sp>
        <p:nvSpPr>
          <p:cNvPr id="7" name="ヘッダー プレースホルダー 5"/>
          <p:cNvSpPr txBox="1"/>
          <p:nvPr/>
        </p:nvSpPr>
        <p:spPr>
          <a:xfrm>
            <a:off x="660347" y="1203610"/>
            <a:ext cx="3076365" cy="513510"/>
          </a:xfrm>
          <a:prstGeom prst="rect">
            <a:avLst/>
          </a:prstGeom>
        </p:spPr>
        <p:txBody>
          <a:bodyPr lIns="87959" tIns="43980" rIns="87959" bIns="43980"/>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a:t>
            </a:r>
            <a:r>
              <a:rPr lang="en-US" altLang="ja-JP" sz="2000" dirty="0">
                <a:latin typeface="+mj-ea"/>
                <a:ea typeface="+mj-ea"/>
              </a:rPr>
              <a:t>14】</a:t>
            </a:r>
            <a:r>
              <a:rPr lang="ja-JP" altLang="en-US" sz="2000" dirty="0">
                <a:latin typeface="+mj-ea"/>
                <a:ea typeface="+mj-ea"/>
              </a:rPr>
              <a:t>（３分）</a:t>
            </a:r>
            <a:endParaRPr lang="en-US" altLang="ja-JP" sz="2000" dirty="0">
              <a:latin typeface="+mj-ea"/>
              <a:ea typeface="+mj-ea"/>
            </a:endParaRPr>
          </a:p>
        </p:txBody>
      </p:sp>
    </p:spTree>
    <p:extLst>
      <p:ext uri="{BB962C8B-B14F-4D97-AF65-F5344CB8AC3E}">
        <p14:creationId xmlns:p14="http://schemas.microsoft.com/office/powerpoint/2010/main" val="225859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 イメージ プレースホルダー 3"/>
          <p:cNvSpPr>
            <a:spLocks noGrp="1" noRot="1" noChangeAspect="1" noTextEdit="1"/>
          </p:cNvSpPr>
          <p:nvPr>
            <p:ph type="sldImg" idx="2"/>
          </p:nvPr>
        </p:nvSpPr>
        <p:spPr>
          <a:xfrm>
            <a:off x="679450" y="1604963"/>
            <a:ext cx="5319713" cy="2994025"/>
          </a:xfrm>
        </p:spPr>
        <p:txBody>
          <a:bodyPr/>
          <a:lstStyle/>
          <a:p>
            <a:pPr>
              <a:defRPr lang="ja-JP" altLang="en-US"/>
            </a:pPr>
            <a:endParaRPr lang="ja-JP" altLang="en-US" dirty="0"/>
          </a:p>
        </p:txBody>
      </p:sp>
      <p:sp>
        <p:nvSpPr>
          <p:cNvPr id="4" name="ノート プレースホルダー 4"/>
          <p:cNvSpPr>
            <a:spLocks noGrp="1"/>
          </p:cNvSpPr>
          <p:nvPr>
            <p:ph type="body" sz="quarter" idx="3"/>
          </p:nvPr>
        </p:nvSpPr>
        <p:spPr>
          <a:xfrm>
            <a:off x="660346" y="4553722"/>
            <a:ext cx="5612461" cy="5352277"/>
          </a:xfrm>
        </p:spPr>
        <p:txBody>
          <a:bodyPr/>
          <a:lstStyle/>
          <a:p>
            <a:pPr>
              <a:defRPr lang="ja-JP" altLang="en-US"/>
            </a:pPr>
            <a:r>
              <a:rPr lang="ja-JP" altLang="ja-JP" sz="1300" dirty="0">
                <a:latin typeface="+mn-ea"/>
              </a:rPr>
              <a:t>それでは、最後に、今日の学習を振り返ります。</a:t>
            </a:r>
            <a:endParaRPr lang="en-US" altLang="ja-JP" sz="1300" dirty="0">
              <a:latin typeface="+mn-ea"/>
            </a:endParaRPr>
          </a:p>
          <a:p>
            <a:r>
              <a:rPr lang="ja-JP" altLang="ja-JP" sz="1300" dirty="0">
                <a:latin typeface="+mn-ea"/>
              </a:rPr>
              <a:t>振り返りシートを配付します</a:t>
            </a:r>
            <a:r>
              <a:rPr lang="ja-JP" altLang="en-US" sz="1300" dirty="0">
                <a:latin typeface="+mn-ea"/>
              </a:rPr>
              <a:t>。</a:t>
            </a:r>
            <a:r>
              <a:rPr lang="en-US" altLang="ja-JP" sz="1300" dirty="0">
                <a:latin typeface="+mn-ea"/>
              </a:rPr>
              <a:t>【</a:t>
            </a:r>
            <a:r>
              <a:rPr lang="ja-JP" altLang="en-US" sz="1300" dirty="0">
                <a:latin typeface="+mn-ea"/>
              </a:rPr>
              <a:t>振り返りシートを配付する</a:t>
            </a:r>
            <a:r>
              <a:rPr lang="en-US" altLang="ja-JP" sz="1300" dirty="0">
                <a:latin typeface="+mn-ea"/>
              </a:rPr>
              <a:t>】</a:t>
            </a:r>
          </a:p>
          <a:p>
            <a:endParaRPr lang="ja-JP" altLang="ja-JP" sz="1300" dirty="0">
              <a:latin typeface="+mn-ea"/>
            </a:endParaRPr>
          </a:p>
          <a:p>
            <a:r>
              <a:rPr lang="ja-JP" altLang="ja-JP" sz="1300" dirty="0">
                <a:latin typeface="+mn-ea"/>
              </a:rPr>
              <a:t>今日は「自分や友達の『強み』を生かしていこう」という</a:t>
            </a:r>
            <a:r>
              <a:rPr lang="ja-JP" altLang="en-US" sz="1300" dirty="0" err="1">
                <a:latin typeface="+mn-ea"/>
              </a:rPr>
              <a:t>めあて</a:t>
            </a:r>
            <a:r>
              <a:rPr lang="ja-JP" altLang="ja-JP" sz="1300" dirty="0" err="1">
                <a:latin typeface="+mn-ea"/>
              </a:rPr>
              <a:t>で</a:t>
            </a:r>
            <a:r>
              <a:rPr lang="ja-JP" altLang="ja-JP" sz="1300" dirty="0">
                <a:latin typeface="+mn-ea"/>
              </a:rPr>
              <a:t>活動をしました。</a:t>
            </a:r>
            <a:endParaRPr lang="en-US" altLang="ja-JP" sz="1300" dirty="0">
              <a:latin typeface="+mn-ea"/>
            </a:endParaRPr>
          </a:p>
          <a:p>
            <a:r>
              <a:rPr lang="ja-JP" altLang="ja-JP" sz="1300" dirty="0">
                <a:latin typeface="+mn-ea"/>
              </a:rPr>
              <a:t>今日の学習全体を通して、気付いたことや感じたことを振り返りシートに</a:t>
            </a:r>
            <a:endParaRPr lang="en-US" altLang="ja-JP" sz="1300" dirty="0">
              <a:latin typeface="+mn-ea"/>
            </a:endParaRPr>
          </a:p>
          <a:p>
            <a:r>
              <a:rPr lang="ja-JP" altLang="ja-JP" sz="1300" dirty="0">
                <a:latin typeface="+mn-ea"/>
              </a:rPr>
              <a:t>記入しましょう。</a:t>
            </a:r>
            <a:endParaRPr lang="en-US" altLang="ja-JP" sz="1300" dirty="0">
              <a:latin typeface="+mn-ea"/>
            </a:endParaRPr>
          </a:p>
          <a:p>
            <a:r>
              <a:rPr lang="ja-JP" altLang="ja-JP" sz="1300" dirty="0">
                <a:latin typeface="+mn-ea"/>
              </a:rPr>
              <a:t>時間を４分</a:t>
            </a:r>
            <a:r>
              <a:rPr lang="ja-JP" altLang="en-US" sz="1300" dirty="0">
                <a:latin typeface="+mn-ea"/>
              </a:rPr>
              <a:t>取ります</a:t>
            </a:r>
            <a:r>
              <a:rPr lang="ja-JP" altLang="ja-JP" sz="1300" dirty="0">
                <a:latin typeface="+mn-ea"/>
              </a:rPr>
              <a:t>。</a:t>
            </a:r>
          </a:p>
          <a:p>
            <a:r>
              <a:rPr lang="en-US" altLang="ja-JP" sz="1300" dirty="0">
                <a:latin typeface="+mn-ea"/>
              </a:rPr>
              <a:t> </a:t>
            </a:r>
            <a:endParaRPr lang="ja-JP" altLang="ja-JP" sz="1300" dirty="0">
              <a:latin typeface="+mn-ea"/>
            </a:endParaRPr>
          </a:p>
          <a:p>
            <a:r>
              <a:rPr lang="ja-JP" altLang="ja-JP" sz="1300" dirty="0">
                <a:latin typeface="+mn-ea"/>
              </a:rPr>
              <a:t>今日の学習の気付きや感想をグループで交流しましょう。</a:t>
            </a:r>
            <a:endParaRPr lang="en-US" altLang="ja-JP" sz="1300" dirty="0">
              <a:latin typeface="+mn-ea"/>
            </a:endParaRPr>
          </a:p>
          <a:p>
            <a:r>
              <a:rPr lang="ja-JP" altLang="ja-JP" sz="1300" dirty="0">
                <a:latin typeface="+mn-ea"/>
              </a:rPr>
              <a:t>一番下のコメント欄に書いたことを発表してください。</a:t>
            </a:r>
            <a:endParaRPr lang="en-US" altLang="ja-JP" sz="1300" dirty="0">
              <a:latin typeface="+mn-ea"/>
            </a:endParaRPr>
          </a:p>
          <a:p>
            <a:r>
              <a:rPr lang="ja-JP" altLang="ja-JP" sz="1300" dirty="0">
                <a:latin typeface="+mn-ea"/>
              </a:rPr>
              <a:t>発表が終わったら、</a:t>
            </a:r>
            <a:r>
              <a:rPr lang="ja-JP" altLang="en-US" sz="1300" dirty="0">
                <a:latin typeface="+mn-ea"/>
              </a:rPr>
              <a:t>温かい</a:t>
            </a:r>
            <a:r>
              <a:rPr lang="ja-JP" altLang="ja-JP" sz="1300" dirty="0">
                <a:latin typeface="+mn-ea"/>
              </a:rPr>
              <a:t>拍手をしましょう。</a:t>
            </a:r>
            <a:endParaRPr lang="en-US" altLang="ja-JP" sz="1300" dirty="0">
              <a:latin typeface="+mn-ea"/>
            </a:endParaRPr>
          </a:p>
          <a:p>
            <a:r>
              <a:rPr lang="ja-JP" altLang="ja-JP" sz="1300" dirty="0">
                <a:latin typeface="+mn-ea"/>
              </a:rPr>
              <a:t>時間はグループ全体で２分</a:t>
            </a:r>
            <a:r>
              <a:rPr lang="ja-JP" altLang="en-US" sz="1300" dirty="0">
                <a:latin typeface="+mn-ea"/>
              </a:rPr>
              <a:t>取ります</a:t>
            </a:r>
            <a:r>
              <a:rPr lang="ja-JP" altLang="ja-JP" sz="1300" dirty="0">
                <a:latin typeface="+mn-ea"/>
              </a:rPr>
              <a:t>。</a:t>
            </a:r>
            <a:endParaRPr lang="en-US" altLang="ja-JP" sz="1300" dirty="0">
              <a:latin typeface="+mn-ea"/>
            </a:endParaRPr>
          </a:p>
          <a:p>
            <a:r>
              <a:rPr lang="ja-JP" altLang="ja-JP" sz="1300" dirty="0">
                <a:latin typeface="+mn-ea"/>
              </a:rPr>
              <a:t>早く終わったところは、時間まで、友達の発表を聴いて</a:t>
            </a:r>
            <a:endParaRPr lang="en-US" altLang="ja-JP" sz="1300" dirty="0">
              <a:latin typeface="+mn-ea"/>
            </a:endParaRPr>
          </a:p>
          <a:p>
            <a:r>
              <a:rPr lang="ja-JP" altLang="ja-JP" sz="1300" dirty="0">
                <a:latin typeface="+mn-ea"/>
              </a:rPr>
              <a:t>感じたことや気付いたことについて交流してください。</a:t>
            </a:r>
            <a:endParaRPr lang="en-US" altLang="ja-JP" sz="1300" dirty="0">
              <a:latin typeface="+mn-ea"/>
            </a:endParaRPr>
          </a:p>
          <a:p>
            <a:r>
              <a:rPr lang="ja-JP" altLang="ja-JP" sz="1300" dirty="0">
                <a:latin typeface="+mn-ea"/>
              </a:rPr>
              <a:t>始めてください。</a:t>
            </a:r>
          </a:p>
          <a:p>
            <a:r>
              <a:rPr lang="ja-JP" altLang="ja-JP" sz="1300" dirty="0">
                <a:latin typeface="+mn-ea"/>
              </a:rPr>
              <a:t>時間です。</a:t>
            </a:r>
            <a:endParaRPr lang="en-US" altLang="ja-JP" sz="1300" dirty="0">
              <a:latin typeface="+mn-ea"/>
            </a:endParaRPr>
          </a:p>
          <a:p>
            <a:endParaRPr lang="en-US" altLang="ja-JP" sz="1300" dirty="0">
              <a:latin typeface="+mn-ea"/>
            </a:endParaRPr>
          </a:p>
          <a:p>
            <a:r>
              <a:rPr lang="ja-JP" altLang="ja-JP" sz="1300" dirty="0">
                <a:latin typeface="+mn-ea"/>
              </a:rPr>
              <a:t>最後にクラス全体で交流をしたいと思います。グループで出た気付きや感想を</a:t>
            </a:r>
            <a:endParaRPr lang="en-US" altLang="ja-JP" sz="1300" dirty="0">
              <a:latin typeface="+mn-ea"/>
            </a:endParaRPr>
          </a:p>
          <a:p>
            <a:r>
              <a:rPr lang="ja-JP" altLang="ja-JP" sz="1300" dirty="0">
                <a:latin typeface="+mn-ea"/>
              </a:rPr>
              <a:t>発表してください</a:t>
            </a:r>
            <a:r>
              <a:rPr lang="ja-JP" altLang="en-US" sz="1300" dirty="0">
                <a:latin typeface="+mn-ea"/>
              </a:rPr>
              <a:t>。</a:t>
            </a:r>
            <a:r>
              <a:rPr lang="en-US" altLang="ja-JP" sz="1300" dirty="0">
                <a:latin typeface="+mn-ea"/>
              </a:rPr>
              <a:t>【</a:t>
            </a:r>
            <a:r>
              <a:rPr lang="ja-JP" altLang="en-US" sz="1300" dirty="0">
                <a:latin typeface="+mn-ea"/>
              </a:rPr>
              <a:t>発表内容を板書する</a:t>
            </a:r>
            <a:r>
              <a:rPr lang="en-US" altLang="ja-JP" sz="1300" dirty="0">
                <a:latin typeface="+mn-ea"/>
              </a:rPr>
              <a:t>】</a:t>
            </a:r>
            <a:endParaRPr lang="ja-JP" altLang="ja-JP" sz="1300" dirty="0">
              <a:latin typeface="+mn-ea"/>
            </a:endParaRPr>
          </a:p>
          <a:p>
            <a:r>
              <a:rPr lang="ja-JP" altLang="ja-JP" sz="1300" dirty="0">
                <a:latin typeface="+mn-ea"/>
              </a:rPr>
              <a:t>・今日の授業で自分の「強み」を</a:t>
            </a:r>
            <a:r>
              <a:rPr lang="ja-JP" altLang="en-US" sz="1300" dirty="0">
                <a:latin typeface="+mn-ea"/>
              </a:rPr>
              <a:t>も</a:t>
            </a:r>
            <a:r>
              <a:rPr lang="ja-JP" altLang="ja-JP" sz="1300" dirty="0">
                <a:latin typeface="+mn-ea"/>
              </a:rPr>
              <a:t>っていれば、何でもできるかもしれないと思った。もっと「強み」を見付けて、自信を付けていきたい</a:t>
            </a:r>
            <a:r>
              <a:rPr lang="ja-JP" altLang="en-US" sz="1300" dirty="0">
                <a:latin typeface="+mn-ea"/>
              </a:rPr>
              <a:t>。</a:t>
            </a:r>
            <a:endParaRPr lang="ja-JP" altLang="ja-JP" sz="1300" dirty="0">
              <a:latin typeface="+mn-ea"/>
            </a:endParaRPr>
          </a:p>
          <a:p>
            <a:r>
              <a:rPr lang="ja-JP" altLang="ja-JP" sz="1300" dirty="0">
                <a:latin typeface="+mn-ea"/>
              </a:rPr>
              <a:t>・前回学習した自分の「強み」について、更に深く知ることができて</a:t>
            </a:r>
            <a:r>
              <a:rPr lang="ja-JP" altLang="en-US" sz="1300" dirty="0">
                <a:latin typeface="+mn-ea"/>
              </a:rPr>
              <a:t>良かった。</a:t>
            </a:r>
            <a:endParaRPr lang="en-US" altLang="ja-JP" sz="1300" dirty="0">
              <a:latin typeface="+mn-ea"/>
            </a:endParaRPr>
          </a:p>
          <a:p>
            <a:r>
              <a:rPr lang="ja-JP" altLang="ja-JP" sz="1300" dirty="0">
                <a:latin typeface="+mn-ea"/>
              </a:rPr>
              <a:t>これから、自分の「強み」を生かしていきたいと思った</a:t>
            </a:r>
            <a:r>
              <a:rPr lang="ja-JP" altLang="en-US" sz="1300" dirty="0">
                <a:latin typeface="+mn-ea"/>
              </a:rPr>
              <a:t>。</a:t>
            </a:r>
            <a:endParaRPr lang="ja-JP" altLang="ja-JP" sz="1300" dirty="0">
              <a:latin typeface="+mn-ea"/>
            </a:endParaRPr>
          </a:p>
          <a:p>
            <a:endParaRPr lang="en-US" altLang="ja-JP" sz="1300" dirty="0">
              <a:latin typeface="+mn-ea"/>
            </a:endParaRPr>
          </a:p>
          <a:p>
            <a:r>
              <a:rPr lang="ja-JP" altLang="ja-JP" sz="1300" dirty="0">
                <a:latin typeface="+mn-ea"/>
              </a:rPr>
              <a:t>皆さんが書いてくれた感想は、後日、先生がプリントに</a:t>
            </a:r>
            <a:r>
              <a:rPr lang="ja-JP" altLang="en-US" sz="1300" dirty="0">
                <a:latin typeface="+mn-ea"/>
              </a:rPr>
              <a:t>まとめて</a:t>
            </a:r>
            <a:r>
              <a:rPr lang="ja-JP" altLang="ja-JP" sz="1300" dirty="0">
                <a:latin typeface="+mn-ea"/>
              </a:rPr>
              <a:t>配りたいと思います。</a:t>
            </a:r>
          </a:p>
        </p:txBody>
      </p:sp>
      <p:sp>
        <p:nvSpPr>
          <p:cNvPr id="8" name="ヘッダー プレースホルダー 5"/>
          <p:cNvSpPr txBox="1"/>
          <p:nvPr/>
        </p:nvSpPr>
        <p:spPr>
          <a:xfrm>
            <a:off x="660346" y="1203609"/>
            <a:ext cx="3076365" cy="513510"/>
          </a:xfrm>
          <a:prstGeom prst="rect">
            <a:avLst/>
          </a:prstGeom>
        </p:spPr>
        <p:txBody>
          <a:bodyPr lIns="87968" tIns="43985" rIns="87968" bIns="43985"/>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a:t>
            </a:r>
            <a:r>
              <a:rPr lang="en-US" altLang="ja-JP" sz="2000" dirty="0">
                <a:latin typeface="+mj-ea"/>
                <a:ea typeface="+mj-ea"/>
              </a:rPr>
              <a:t>15】</a:t>
            </a:r>
            <a:r>
              <a:rPr lang="ja-JP" altLang="en-US" sz="2000" dirty="0">
                <a:latin typeface="+mj-ea"/>
                <a:ea typeface="+mj-ea"/>
              </a:rPr>
              <a:t>（</a:t>
            </a:r>
            <a:r>
              <a:rPr lang="en-US" altLang="ja-JP" sz="2000" dirty="0">
                <a:latin typeface="+mj-ea"/>
                <a:ea typeface="+mj-ea"/>
              </a:rPr>
              <a:t>10</a:t>
            </a:r>
            <a:r>
              <a:rPr lang="ja-JP" altLang="en-US" sz="2000" dirty="0">
                <a:latin typeface="+mj-ea"/>
                <a:ea typeface="+mj-ea"/>
              </a:rPr>
              <a:t>分）</a:t>
            </a:r>
            <a:endParaRPr lang="en-US" altLang="ja-JP" sz="2000" dirty="0">
              <a:latin typeface="+mj-ea"/>
              <a:ea typeface="+mj-ea"/>
            </a:endParaRPr>
          </a:p>
        </p:txBody>
      </p:sp>
    </p:spTree>
    <p:extLst>
      <p:ext uri="{BB962C8B-B14F-4D97-AF65-F5344CB8AC3E}">
        <p14:creationId xmlns:p14="http://schemas.microsoft.com/office/powerpoint/2010/main" val="3092562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9613" y="1690688"/>
            <a:ext cx="5291137" cy="2976562"/>
          </a:xfrm>
        </p:spPr>
      </p:sp>
      <p:sp>
        <p:nvSpPr>
          <p:cNvPr id="3" name="ノート プレースホルダー 2"/>
          <p:cNvSpPr>
            <a:spLocks noGrp="1"/>
          </p:cNvSpPr>
          <p:nvPr>
            <p:ph type="body" idx="1"/>
          </p:nvPr>
        </p:nvSpPr>
        <p:spPr>
          <a:xfrm>
            <a:off x="709932" y="4700973"/>
            <a:ext cx="5399722" cy="4029879"/>
          </a:xfrm>
        </p:spPr>
        <p:txBody>
          <a:bodyPr/>
          <a:lstStyle/>
          <a:p>
            <a:endParaRPr lang="en-US" altLang="ja-JP" sz="1400" dirty="0">
              <a:latin typeface="+mn-ea"/>
            </a:endParaRPr>
          </a:p>
          <a:p>
            <a:r>
              <a:rPr lang="en-US" altLang="ja-JP" sz="1400" b="1" dirty="0">
                <a:latin typeface="+mn-ea"/>
              </a:rPr>
              <a:t>※</a:t>
            </a:r>
            <a:r>
              <a:rPr lang="ja-JP" altLang="en-US" sz="1400" b="1" dirty="0">
                <a:latin typeface="+mn-ea"/>
              </a:rPr>
              <a:t>　このスライドの太字の部分は、授業者自身の言葉に替えることも</a:t>
            </a:r>
            <a:endParaRPr lang="en-US" altLang="ja-JP" sz="1400" b="1" dirty="0">
              <a:latin typeface="+mn-ea"/>
            </a:endParaRPr>
          </a:p>
          <a:p>
            <a:r>
              <a:rPr lang="ja-JP" altLang="en-US" sz="1400" b="1" dirty="0">
                <a:latin typeface="+mn-ea"/>
              </a:rPr>
              <a:t>　できます。</a:t>
            </a:r>
            <a:endParaRPr lang="en-US" altLang="ja-JP" sz="1400" b="1" dirty="0">
              <a:latin typeface="+mn-ea"/>
            </a:endParaRPr>
          </a:p>
          <a:p>
            <a:endParaRPr lang="en-US" altLang="ja-JP" sz="1400" dirty="0">
              <a:latin typeface="+mn-ea"/>
            </a:endParaRPr>
          </a:p>
          <a:p>
            <a:r>
              <a:rPr lang="ja-JP" altLang="ja-JP" sz="1400" dirty="0">
                <a:latin typeface="+mn-ea"/>
              </a:rPr>
              <a:t>３時間の学習のまとめをします。</a:t>
            </a:r>
          </a:p>
          <a:p>
            <a:endParaRPr lang="en-US" altLang="ja-JP" sz="1400" dirty="0">
              <a:latin typeface="+mn-ea"/>
            </a:endParaRPr>
          </a:p>
          <a:p>
            <a:r>
              <a:rPr lang="ja-JP" altLang="ja-JP" sz="1400" b="1" dirty="0">
                <a:latin typeface="+mn-ea"/>
              </a:rPr>
              <a:t>３時間の活動において、グループの友達で「強み」を伝え合ったり、</a:t>
            </a:r>
            <a:endParaRPr lang="en-US" altLang="ja-JP" sz="1400" b="1" dirty="0">
              <a:latin typeface="+mn-ea"/>
            </a:endParaRPr>
          </a:p>
          <a:p>
            <a:r>
              <a:rPr lang="ja-JP" altLang="ja-JP" sz="1400" b="1" dirty="0">
                <a:latin typeface="+mn-ea"/>
              </a:rPr>
              <a:t>気付きや感想を交流したりすることで、</a:t>
            </a:r>
            <a:endParaRPr lang="en-US" altLang="ja-JP" sz="1400" b="1" dirty="0">
              <a:latin typeface="+mn-ea"/>
            </a:endParaRPr>
          </a:p>
          <a:p>
            <a:r>
              <a:rPr lang="ja-JP" altLang="ja-JP" sz="1400" b="1" dirty="0">
                <a:latin typeface="+mn-ea"/>
              </a:rPr>
              <a:t>より深い気付きや学びを得られたことと思います。　</a:t>
            </a:r>
          </a:p>
          <a:p>
            <a:endParaRPr lang="en-US" altLang="ja-JP" sz="1400" b="1" dirty="0">
              <a:latin typeface="+mn-ea"/>
            </a:endParaRPr>
          </a:p>
          <a:p>
            <a:r>
              <a:rPr lang="ja-JP" altLang="ja-JP" sz="1400" b="1" dirty="0">
                <a:latin typeface="+mn-ea"/>
              </a:rPr>
              <a:t>一緒に活動したグループの友達に感謝の気持ちを込めて、</a:t>
            </a:r>
            <a:endParaRPr lang="en-US" altLang="ja-JP" sz="1400" b="1" dirty="0">
              <a:latin typeface="+mn-ea"/>
            </a:endParaRPr>
          </a:p>
          <a:p>
            <a:r>
              <a:rPr lang="ja-JP" altLang="ja-JP" sz="1400" b="1" dirty="0">
                <a:latin typeface="+mn-ea"/>
              </a:rPr>
              <a:t>互いに拍手をしましょう。</a:t>
            </a:r>
          </a:p>
          <a:p>
            <a:r>
              <a:rPr lang="ja-JP" altLang="ja-JP" sz="1400" b="1" dirty="0">
                <a:latin typeface="+mn-ea"/>
              </a:rPr>
              <a:t>これからも、自分や友達の「強み」に気付いて、それを伝え合って、</a:t>
            </a:r>
            <a:endParaRPr lang="en-US" altLang="ja-JP" sz="1400" b="1" dirty="0">
              <a:latin typeface="+mn-ea"/>
            </a:endParaRPr>
          </a:p>
          <a:p>
            <a:r>
              <a:rPr lang="ja-JP" altLang="ja-JP" sz="1400" b="1" dirty="0">
                <a:latin typeface="+mn-ea"/>
              </a:rPr>
              <a:t>素敵なクラスに</a:t>
            </a:r>
            <a:r>
              <a:rPr lang="ja-JP" altLang="en-US" sz="1400" b="1" dirty="0">
                <a:latin typeface="+mn-ea"/>
              </a:rPr>
              <a:t>し</a:t>
            </a:r>
            <a:r>
              <a:rPr lang="ja-JP" altLang="ja-JP" sz="1400" b="1" dirty="0">
                <a:latin typeface="+mn-ea"/>
              </a:rPr>
              <a:t>ていってほしいと思います。</a:t>
            </a:r>
          </a:p>
          <a:p>
            <a:r>
              <a:rPr lang="en-US" altLang="ja-JP" sz="1400" dirty="0">
                <a:latin typeface="+mn-ea"/>
              </a:rPr>
              <a:t> </a:t>
            </a:r>
            <a:endParaRPr lang="ja-JP" altLang="ja-JP" sz="1400" dirty="0">
              <a:latin typeface="+mn-ea"/>
            </a:endParaRPr>
          </a:p>
        </p:txBody>
      </p:sp>
      <p:sp>
        <p:nvSpPr>
          <p:cNvPr id="8" name="ヘッダー プレースホルダー 5"/>
          <p:cNvSpPr txBox="1"/>
          <p:nvPr/>
        </p:nvSpPr>
        <p:spPr>
          <a:xfrm>
            <a:off x="660347" y="1203610"/>
            <a:ext cx="3076365" cy="513510"/>
          </a:xfrm>
          <a:prstGeom prst="rect">
            <a:avLst/>
          </a:prstGeom>
        </p:spPr>
        <p:txBody>
          <a:bodyPr lIns="87959" tIns="43980" rIns="87959" bIns="43980"/>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a:t>
            </a:r>
            <a:r>
              <a:rPr lang="en-US" altLang="ja-JP" sz="2000" dirty="0">
                <a:latin typeface="+mj-ea"/>
                <a:ea typeface="+mj-ea"/>
              </a:rPr>
              <a:t>16】</a:t>
            </a:r>
            <a:r>
              <a:rPr lang="ja-JP" altLang="en-US" sz="2000" dirty="0">
                <a:latin typeface="+mj-ea"/>
                <a:ea typeface="+mj-ea"/>
              </a:rPr>
              <a:t>（１分）</a:t>
            </a:r>
            <a:endParaRPr lang="en-US" altLang="ja-JP" sz="2000" dirty="0">
              <a:latin typeface="+mj-ea"/>
              <a:ea typeface="+mj-ea"/>
            </a:endParaRPr>
          </a:p>
        </p:txBody>
      </p:sp>
    </p:spTree>
    <p:extLst>
      <p:ext uri="{BB962C8B-B14F-4D97-AF65-F5344CB8AC3E}">
        <p14:creationId xmlns:p14="http://schemas.microsoft.com/office/powerpoint/2010/main" val="961337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 イメージ プレースホルダー 3"/>
          <p:cNvSpPr>
            <a:spLocks noGrp="1" noRot="1" noChangeAspect="1" noTextEdit="1"/>
          </p:cNvSpPr>
          <p:nvPr>
            <p:ph type="sldImg" idx="2"/>
          </p:nvPr>
        </p:nvSpPr>
        <p:spPr>
          <a:xfrm>
            <a:off x="677863" y="1627188"/>
            <a:ext cx="5322887" cy="2995612"/>
          </a:xfrm>
        </p:spPr>
        <p:txBody>
          <a:bodyPr/>
          <a:lstStyle/>
          <a:p>
            <a:pPr>
              <a:defRPr lang="ja-JP" altLang="en-US"/>
            </a:pPr>
            <a:endParaRPr lang="ja-JP" altLang="en-US"/>
          </a:p>
        </p:txBody>
      </p:sp>
      <p:sp>
        <p:nvSpPr>
          <p:cNvPr id="4" name="ノート プレースホルダー 4"/>
          <p:cNvSpPr>
            <a:spLocks noGrp="1"/>
          </p:cNvSpPr>
          <p:nvPr>
            <p:ph type="body" sz="quarter" idx="3"/>
          </p:nvPr>
        </p:nvSpPr>
        <p:spPr>
          <a:xfrm>
            <a:off x="660347" y="4664968"/>
            <a:ext cx="5483702" cy="4855367"/>
          </a:xfrm>
        </p:spPr>
        <p:txBody>
          <a:bodyPr/>
          <a:lstStyle/>
          <a:p>
            <a:pPr>
              <a:defRPr lang="ja-JP" altLang="en-US"/>
            </a:pPr>
            <a:endParaRPr lang="en-US" altLang="ja-JP" sz="1400" dirty="0">
              <a:latin typeface="+mj-ea"/>
              <a:ea typeface="+mj-ea"/>
            </a:endParaRPr>
          </a:p>
          <a:p>
            <a:pPr>
              <a:defRPr lang="ja-JP" altLang="en-US"/>
            </a:pPr>
            <a:r>
              <a:rPr lang="en-US" altLang="ja-JP" sz="1400" b="1" dirty="0">
                <a:latin typeface="+mn-ea"/>
              </a:rPr>
              <a:t>※</a:t>
            </a:r>
            <a:r>
              <a:rPr lang="ja-JP" altLang="en-US" sz="1400" b="1" dirty="0">
                <a:latin typeface="+mn-ea"/>
              </a:rPr>
              <a:t>　このスライドの太字の部分は、授業者自身の言葉に替えることも</a:t>
            </a:r>
            <a:endParaRPr lang="en-US" altLang="ja-JP" sz="1400" b="1" dirty="0">
              <a:latin typeface="+mn-ea"/>
            </a:endParaRPr>
          </a:p>
          <a:p>
            <a:pPr>
              <a:defRPr lang="ja-JP" altLang="en-US"/>
            </a:pPr>
            <a:r>
              <a:rPr lang="ja-JP" altLang="en-US" sz="1400" b="1" dirty="0">
                <a:latin typeface="+mn-ea"/>
              </a:rPr>
              <a:t>　できます。</a:t>
            </a:r>
            <a:endParaRPr lang="en-US" altLang="ja-JP" sz="1400" b="1" dirty="0">
              <a:latin typeface="+mn-ea"/>
            </a:endParaRPr>
          </a:p>
          <a:p>
            <a:pPr>
              <a:defRPr lang="ja-JP" altLang="en-US"/>
            </a:pPr>
            <a:endParaRPr lang="en-US" altLang="ja-JP" sz="1400" dirty="0">
              <a:latin typeface="+mj-ea"/>
              <a:ea typeface="+mj-ea"/>
            </a:endParaRPr>
          </a:p>
          <a:p>
            <a:pPr>
              <a:defRPr lang="ja-JP" altLang="en-US"/>
            </a:pPr>
            <a:r>
              <a:rPr lang="ja-JP" altLang="ja-JP" sz="1400" dirty="0">
                <a:latin typeface="+mj-ea"/>
                <a:ea typeface="+mj-ea"/>
              </a:rPr>
              <a:t>３時間で使ったワークシート類は、このファイルに</a:t>
            </a:r>
            <a:r>
              <a:rPr lang="ja-JP" altLang="en-US" sz="1400" dirty="0">
                <a:latin typeface="+mj-ea"/>
                <a:ea typeface="+mj-ea"/>
              </a:rPr>
              <a:t>と</a:t>
            </a:r>
            <a:r>
              <a:rPr lang="ja-JP" altLang="ja-JP" sz="1400" dirty="0">
                <a:latin typeface="+mj-ea"/>
                <a:ea typeface="+mj-ea"/>
              </a:rPr>
              <a:t>じて、後日、</a:t>
            </a:r>
            <a:endParaRPr lang="en-US" altLang="ja-JP" sz="1400" dirty="0">
              <a:latin typeface="+mj-ea"/>
              <a:ea typeface="+mj-ea"/>
            </a:endParaRPr>
          </a:p>
          <a:p>
            <a:r>
              <a:rPr lang="ja-JP" altLang="en-US" sz="1400" dirty="0">
                <a:latin typeface="+mj-ea"/>
                <a:ea typeface="+mj-ea"/>
              </a:rPr>
              <a:t>皆さん</a:t>
            </a:r>
            <a:r>
              <a:rPr lang="ja-JP" altLang="ja-JP" sz="1400" dirty="0">
                <a:latin typeface="+mj-ea"/>
                <a:ea typeface="+mj-ea"/>
              </a:rPr>
              <a:t>にプレゼントします。</a:t>
            </a:r>
            <a:endParaRPr lang="en-US" altLang="ja-JP" sz="1400" dirty="0">
              <a:latin typeface="+mj-ea"/>
              <a:ea typeface="+mj-ea"/>
            </a:endParaRPr>
          </a:p>
          <a:p>
            <a:r>
              <a:rPr lang="ja-JP" altLang="ja-JP" sz="1400" dirty="0">
                <a:latin typeface="+mj-ea"/>
                <a:ea typeface="+mj-ea"/>
              </a:rPr>
              <a:t>ファイルのタイトルは「</a:t>
            </a:r>
            <a:r>
              <a:rPr lang="en-US" altLang="ja-JP" sz="1400" dirty="0">
                <a:latin typeface="+mj-ea"/>
                <a:ea typeface="+mj-ea"/>
              </a:rPr>
              <a:t>Strength Story</a:t>
            </a:r>
            <a:r>
              <a:rPr lang="ja-JP" altLang="ja-JP" sz="1400" dirty="0">
                <a:latin typeface="+mj-ea"/>
                <a:ea typeface="+mj-ea"/>
              </a:rPr>
              <a:t>　～あなたの『強み』に出会う</a:t>
            </a:r>
            <a:endParaRPr lang="en-US" altLang="ja-JP" sz="1400" dirty="0">
              <a:latin typeface="+mj-ea"/>
              <a:ea typeface="+mj-ea"/>
            </a:endParaRPr>
          </a:p>
          <a:p>
            <a:r>
              <a:rPr lang="ja-JP" altLang="ja-JP" sz="1400" dirty="0">
                <a:latin typeface="+mj-ea"/>
                <a:ea typeface="+mj-ea"/>
              </a:rPr>
              <a:t>物語」です。</a:t>
            </a:r>
            <a:endParaRPr lang="en-US" altLang="ja-JP" sz="1400" dirty="0">
              <a:latin typeface="+mj-ea"/>
              <a:ea typeface="+mj-ea"/>
            </a:endParaRPr>
          </a:p>
          <a:p>
            <a:r>
              <a:rPr lang="ja-JP" altLang="ja-JP" sz="1400" b="1" dirty="0">
                <a:latin typeface="+mj-ea"/>
                <a:ea typeface="+mj-ea"/>
              </a:rPr>
              <a:t>このファイルは、</a:t>
            </a:r>
            <a:r>
              <a:rPr lang="ja-JP" altLang="en-US" sz="1400" b="1" dirty="0">
                <a:latin typeface="+mj-ea"/>
                <a:ea typeface="+mj-ea"/>
              </a:rPr>
              <a:t>皆さん</a:t>
            </a:r>
            <a:r>
              <a:rPr lang="ja-JP" altLang="ja-JP" sz="1400" b="1" dirty="0">
                <a:latin typeface="+mj-ea"/>
                <a:ea typeface="+mj-ea"/>
              </a:rPr>
              <a:t>の「強み」がぎゅっと詰まった物語の</a:t>
            </a:r>
            <a:endParaRPr lang="en-US" altLang="ja-JP" sz="1400" b="1" dirty="0">
              <a:latin typeface="+mj-ea"/>
              <a:ea typeface="+mj-ea"/>
            </a:endParaRPr>
          </a:p>
          <a:p>
            <a:r>
              <a:rPr lang="ja-JP" altLang="ja-JP" sz="1400" b="1" dirty="0">
                <a:latin typeface="+mj-ea"/>
                <a:ea typeface="+mj-ea"/>
              </a:rPr>
              <a:t>１ページです。</a:t>
            </a:r>
            <a:endParaRPr lang="en-US" altLang="ja-JP" sz="1400" b="1" dirty="0">
              <a:latin typeface="+mj-ea"/>
              <a:ea typeface="+mj-ea"/>
            </a:endParaRPr>
          </a:p>
          <a:p>
            <a:r>
              <a:rPr lang="ja-JP" altLang="ja-JP" sz="1400" b="1" dirty="0">
                <a:latin typeface="+mj-ea"/>
                <a:ea typeface="+mj-ea"/>
              </a:rPr>
              <a:t>今後、</a:t>
            </a:r>
            <a:r>
              <a:rPr lang="ja-JP" altLang="en-US" sz="1400" b="1" dirty="0">
                <a:latin typeface="+mj-ea"/>
                <a:ea typeface="+mj-ea"/>
              </a:rPr>
              <a:t>皆さん</a:t>
            </a:r>
            <a:r>
              <a:rPr lang="ja-JP" altLang="ja-JP" sz="1400" b="1" dirty="0">
                <a:latin typeface="+mj-ea"/>
                <a:ea typeface="+mj-ea"/>
              </a:rPr>
              <a:t>が、ちょっと自分に自信を</a:t>
            </a:r>
            <a:r>
              <a:rPr lang="ja-JP" altLang="en-US" sz="1400" b="1" dirty="0">
                <a:latin typeface="+mj-ea"/>
                <a:ea typeface="+mj-ea"/>
              </a:rPr>
              <a:t>無くした</a:t>
            </a:r>
            <a:r>
              <a:rPr lang="ja-JP" altLang="ja-JP" sz="1400" b="1" dirty="0">
                <a:latin typeface="+mj-ea"/>
                <a:ea typeface="+mj-ea"/>
              </a:rPr>
              <a:t>ときや、</a:t>
            </a:r>
            <a:endParaRPr lang="en-US" altLang="ja-JP" sz="1400" b="1" dirty="0">
              <a:latin typeface="+mj-ea"/>
              <a:ea typeface="+mj-ea"/>
            </a:endParaRPr>
          </a:p>
          <a:p>
            <a:r>
              <a:rPr lang="ja-JP" altLang="ja-JP" sz="1400" b="1" dirty="0">
                <a:latin typeface="+mj-ea"/>
                <a:ea typeface="+mj-ea"/>
              </a:rPr>
              <a:t>ど</a:t>
            </a:r>
            <a:r>
              <a:rPr lang="ja-JP" altLang="en-US" sz="1400" b="1" dirty="0">
                <a:latin typeface="+mj-ea"/>
                <a:ea typeface="+mj-ea"/>
              </a:rPr>
              <a:t>のよ</a:t>
            </a:r>
            <a:r>
              <a:rPr lang="ja-JP" altLang="ja-JP" sz="1400" b="1" dirty="0">
                <a:latin typeface="+mj-ea"/>
                <a:ea typeface="+mj-ea"/>
              </a:rPr>
              <a:t>う</a:t>
            </a:r>
            <a:r>
              <a:rPr lang="ja-JP" altLang="en-US" sz="1400" b="1" dirty="0">
                <a:latin typeface="+mj-ea"/>
                <a:ea typeface="+mj-ea"/>
              </a:rPr>
              <a:t>に</a:t>
            </a:r>
            <a:r>
              <a:rPr lang="ja-JP" altLang="ja-JP" sz="1400" b="1" dirty="0">
                <a:latin typeface="+mj-ea"/>
                <a:ea typeface="+mj-ea"/>
              </a:rPr>
              <a:t>頑張っていいのか不安になったとき、</a:t>
            </a:r>
            <a:endParaRPr lang="en-US" altLang="ja-JP" sz="1400" b="1" dirty="0">
              <a:latin typeface="+mj-ea"/>
              <a:ea typeface="+mj-ea"/>
            </a:endParaRPr>
          </a:p>
          <a:p>
            <a:r>
              <a:rPr lang="ja-JP" altLang="ja-JP" sz="1400" b="1" dirty="0">
                <a:latin typeface="+mj-ea"/>
                <a:ea typeface="+mj-ea"/>
              </a:rPr>
              <a:t>勉強や部活をもっと頑張ろうと思ったときに、開いてほしいと思います。</a:t>
            </a:r>
          </a:p>
          <a:p>
            <a:endParaRPr lang="en-US" altLang="ja-JP" sz="1400" dirty="0">
              <a:latin typeface="+mj-ea"/>
              <a:ea typeface="+mj-ea"/>
            </a:endParaRPr>
          </a:p>
          <a:p>
            <a:r>
              <a:rPr lang="ja-JP" altLang="ja-JP" sz="1400" dirty="0">
                <a:latin typeface="+mj-ea"/>
                <a:ea typeface="+mj-ea"/>
              </a:rPr>
              <a:t>これで、３時間の授業を終わります。</a:t>
            </a:r>
            <a:endParaRPr lang="en-US" altLang="ja-JP" sz="1400" dirty="0">
              <a:latin typeface="+mj-ea"/>
              <a:ea typeface="+mj-ea"/>
            </a:endParaRPr>
          </a:p>
        </p:txBody>
      </p:sp>
      <p:sp>
        <p:nvSpPr>
          <p:cNvPr id="9" name="ヘッダー プレースホルダー 5"/>
          <p:cNvSpPr txBox="1"/>
          <p:nvPr/>
        </p:nvSpPr>
        <p:spPr>
          <a:xfrm>
            <a:off x="660346" y="1203609"/>
            <a:ext cx="3076365" cy="513510"/>
          </a:xfrm>
          <a:prstGeom prst="rect">
            <a:avLst/>
          </a:prstGeom>
        </p:spPr>
        <p:txBody>
          <a:bodyPr lIns="87968" tIns="43985" rIns="87968" bIns="43985"/>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a:t>
            </a:r>
            <a:r>
              <a:rPr lang="en-US" altLang="ja-JP" sz="2000" dirty="0">
                <a:latin typeface="+mj-ea"/>
                <a:ea typeface="+mj-ea"/>
              </a:rPr>
              <a:t>17】</a:t>
            </a:r>
            <a:r>
              <a:rPr lang="ja-JP" altLang="en-US" sz="2000" dirty="0">
                <a:latin typeface="+mj-ea"/>
                <a:ea typeface="+mj-ea"/>
              </a:rPr>
              <a:t>（１分）</a:t>
            </a:r>
            <a:endParaRPr lang="en-US" altLang="ja-JP" sz="2000" dirty="0">
              <a:latin typeface="+mj-ea"/>
              <a:ea typeface="+mj-ea"/>
            </a:endParaRPr>
          </a:p>
        </p:txBody>
      </p:sp>
    </p:spTree>
    <p:extLst>
      <p:ext uri="{BB962C8B-B14F-4D97-AF65-F5344CB8AC3E}">
        <p14:creationId xmlns:p14="http://schemas.microsoft.com/office/powerpoint/2010/main" val="2417854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TextEdit="1"/>
          </p:cNvSpPr>
          <p:nvPr>
            <p:ph type="sldImg"/>
          </p:nvPr>
        </p:nvSpPr>
        <p:spPr>
          <a:xfrm>
            <a:off x="679450" y="1604963"/>
            <a:ext cx="5319713" cy="2994025"/>
          </a:xfrm>
        </p:spPr>
      </p:sp>
      <p:sp>
        <p:nvSpPr>
          <p:cNvPr id="3" name="ノート プレースホルダー 2"/>
          <p:cNvSpPr>
            <a:spLocks noGrp="1"/>
          </p:cNvSpPr>
          <p:nvPr>
            <p:ph type="body" idx="1"/>
          </p:nvPr>
        </p:nvSpPr>
        <p:spPr>
          <a:xfrm>
            <a:off x="678199" y="4628964"/>
            <a:ext cx="5322029" cy="5277036"/>
          </a:xfrm>
        </p:spPr>
        <p:txBody>
          <a:bodyPr/>
          <a:lstStyle/>
          <a:p>
            <a:pPr lvl="0">
              <a:defRPr lang="ja-JP" altLang="en-US"/>
            </a:pPr>
            <a:endParaRPr lang="en-US" altLang="ja-JP" sz="1300" dirty="0">
              <a:latin typeface="+mn-ea"/>
            </a:endParaRPr>
          </a:p>
          <a:p>
            <a:pPr defTabSz="891534">
              <a:defRPr lang="ja-JP" altLang="en-US"/>
            </a:pPr>
            <a:r>
              <a:rPr lang="en-US" altLang="ja-JP" sz="1300" b="1" dirty="0">
                <a:latin typeface="+mn-ea"/>
              </a:rPr>
              <a:t>※</a:t>
            </a:r>
            <a:r>
              <a:rPr lang="ja-JP" altLang="en-US" sz="1300" b="1" dirty="0">
                <a:latin typeface="+mn-ea"/>
              </a:rPr>
              <a:t>　このスライドのイラストは、前時の授業写真に替えることもできます。</a:t>
            </a:r>
            <a:endParaRPr lang="en-US" altLang="ja-JP" sz="1300" b="1" dirty="0">
              <a:latin typeface="+mn-ea"/>
            </a:endParaRPr>
          </a:p>
          <a:p>
            <a:pPr defTabSz="891534">
              <a:defRPr lang="ja-JP" altLang="en-US"/>
            </a:pPr>
            <a:r>
              <a:rPr lang="en-US" altLang="ja-JP" sz="1300" b="1" dirty="0">
                <a:latin typeface="+mn-ea"/>
              </a:rPr>
              <a:t>※</a:t>
            </a:r>
            <a:r>
              <a:rPr lang="ja-JP" altLang="en-US" sz="1300" b="1" dirty="0">
                <a:latin typeface="+mn-ea"/>
              </a:rPr>
              <a:t>　このスライドの太字の部分は、生徒の振り返りシートの記述に</a:t>
            </a:r>
            <a:endParaRPr lang="en-US" altLang="ja-JP" sz="1300" b="1" dirty="0">
              <a:latin typeface="+mn-ea"/>
            </a:endParaRPr>
          </a:p>
          <a:p>
            <a:pPr defTabSz="891534">
              <a:defRPr lang="ja-JP" altLang="en-US"/>
            </a:pPr>
            <a:r>
              <a:rPr lang="ja-JP" altLang="en-US" sz="1300" b="1" dirty="0">
                <a:latin typeface="+mn-ea"/>
              </a:rPr>
              <a:t>　替えることもできます。</a:t>
            </a:r>
            <a:endParaRPr lang="en-US" altLang="ja-JP" sz="1300" b="1" dirty="0">
              <a:latin typeface="+mn-ea"/>
            </a:endParaRPr>
          </a:p>
          <a:p>
            <a:pPr lvl="0">
              <a:defRPr lang="ja-JP" altLang="en-US"/>
            </a:pPr>
            <a:endParaRPr lang="en-US" altLang="ja-JP" sz="1300" dirty="0">
              <a:latin typeface="+mn-ea"/>
            </a:endParaRPr>
          </a:p>
          <a:p>
            <a:pPr lvl="0">
              <a:defRPr lang="ja-JP" altLang="en-US"/>
            </a:pPr>
            <a:r>
              <a:rPr lang="ja-JP" altLang="ja-JP" sz="1300" dirty="0">
                <a:latin typeface="+mn-ea"/>
              </a:rPr>
              <a:t>最初に前回の授業</a:t>
            </a:r>
            <a:r>
              <a:rPr lang="ja-JP" altLang="en-US" sz="1300" dirty="0">
                <a:latin typeface="+mn-ea"/>
              </a:rPr>
              <a:t>を</a:t>
            </a:r>
            <a:r>
              <a:rPr lang="ja-JP" altLang="ja-JP" sz="1300" dirty="0">
                <a:latin typeface="+mn-ea"/>
              </a:rPr>
              <a:t>振り返ります。</a:t>
            </a:r>
            <a:endParaRPr lang="en-US" altLang="ja-JP" sz="1300" dirty="0">
              <a:latin typeface="+mn-ea"/>
            </a:endParaRPr>
          </a:p>
          <a:p>
            <a:r>
              <a:rPr lang="ja-JP" altLang="en-US" sz="1300" dirty="0">
                <a:latin typeface="+mn-ea"/>
              </a:rPr>
              <a:t>２</a:t>
            </a:r>
            <a:r>
              <a:rPr lang="ja-JP" altLang="ja-JP" sz="1300" dirty="0">
                <a:latin typeface="+mn-ea"/>
              </a:rPr>
              <a:t>時目は、「自分や友達の『強み』を知る」という</a:t>
            </a:r>
            <a:r>
              <a:rPr lang="ja-JP" altLang="en-US" sz="1300" dirty="0" err="1">
                <a:latin typeface="+mn-ea"/>
              </a:rPr>
              <a:t>めあて</a:t>
            </a:r>
            <a:r>
              <a:rPr lang="ja-JP" altLang="ja-JP" sz="1300" dirty="0" err="1">
                <a:latin typeface="+mn-ea"/>
              </a:rPr>
              <a:t>で</a:t>
            </a:r>
            <a:endParaRPr lang="en-US" altLang="ja-JP" sz="1300" dirty="0">
              <a:latin typeface="+mn-ea"/>
            </a:endParaRPr>
          </a:p>
          <a:p>
            <a:r>
              <a:rPr lang="ja-JP" altLang="en-US" sz="1300" dirty="0">
                <a:latin typeface="+mn-ea"/>
              </a:rPr>
              <a:t>「星☆いくつ」と</a:t>
            </a:r>
            <a:r>
              <a:rPr lang="ja-JP" altLang="ja-JP" sz="1300" dirty="0">
                <a:latin typeface="+mn-ea"/>
              </a:rPr>
              <a:t>「</a:t>
            </a:r>
            <a:r>
              <a:rPr lang="en-US" altLang="ja-JP" sz="1300" dirty="0">
                <a:latin typeface="+mn-ea"/>
              </a:rPr>
              <a:t>Step Up Webbing</a:t>
            </a:r>
            <a:r>
              <a:rPr lang="ja-JP" altLang="ja-JP" sz="1300" dirty="0">
                <a:latin typeface="+mn-ea"/>
              </a:rPr>
              <a:t>」をしました。</a:t>
            </a:r>
            <a:endParaRPr lang="en-US" altLang="ja-JP" sz="1300" dirty="0">
              <a:latin typeface="+mn-ea"/>
            </a:endParaRPr>
          </a:p>
          <a:p>
            <a:endParaRPr lang="en-US" altLang="ja-JP" sz="1300" dirty="0">
              <a:latin typeface="+mn-ea"/>
            </a:endParaRPr>
          </a:p>
          <a:p>
            <a:r>
              <a:rPr lang="ja-JP" altLang="ja-JP" sz="1300" dirty="0">
                <a:latin typeface="+mn-ea"/>
              </a:rPr>
              <a:t>今日</a:t>
            </a:r>
            <a:r>
              <a:rPr lang="ja-JP" altLang="en-US" sz="1300" dirty="0">
                <a:latin typeface="+mn-ea"/>
              </a:rPr>
              <a:t>も</a:t>
            </a:r>
            <a:r>
              <a:rPr lang="ja-JP" altLang="ja-JP" sz="1300" dirty="0">
                <a:latin typeface="+mn-ea"/>
              </a:rPr>
              <a:t>新しいグループで活動します。</a:t>
            </a:r>
            <a:r>
              <a:rPr lang="ja-JP" altLang="en-US" sz="1300" dirty="0">
                <a:latin typeface="+mn-ea"/>
              </a:rPr>
              <a:t>今までと</a:t>
            </a:r>
            <a:r>
              <a:rPr lang="ja-JP" altLang="ja-JP" sz="1300" dirty="0">
                <a:latin typeface="+mn-ea"/>
              </a:rPr>
              <a:t>同じように、</a:t>
            </a:r>
            <a:endParaRPr lang="en-US" altLang="ja-JP" sz="1300" dirty="0">
              <a:latin typeface="+mn-ea"/>
            </a:endParaRPr>
          </a:p>
          <a:p>
            <a:r>
              <a:rPr lang="ja-JP" altLang="ja-JP" sz="1300" dirty="0">
                <a:latin typeface="+mn-ea"/>
              </a:rPr>
              <a:t>グループで時計回りにファイルを回して、</a:t>
            </a:r>
            <a:endParaRPr lang="en-US" altLang="ja-JP" sz="1300" dirty="0">
              <a:latin typeface="+mn-ea"/>
            </a:endParaRPr>
          </a:p>
          <a:p>
            <a:r>
              <a:rPr lang="ja-JP" altLang="ja-JP" sz="1300" dirty="0">
                <a:latin typeface="+mn-ea"/>
              </a:rPr>
              <a:t>今日のグループの友達の「強み」</a:t>
            </a:r>
            <a:r>
              <a:rPr lang="ja-JP" altLang="en-US" sz="1300" dirty="0">
                <a:latin typeface="+mn-ea"/>
              </a:rPr>
              <a:t>や友達が書いた感想</a:t>
            </a:r>
            <a:r>
              <a:rPr lang="ja-JP" altLang="ja-JP" sz="1300" dirty="0">
                <a:latin typeface="+mn-ea"/>
              </a:rPr>
              <a:t>に</a:t>
            </a:r>
            <a:endParaRPr lang="en-US" altLang="ja-JP" sz="1300" dirty="0">
              <a:latin typeface="+mn-ea"/>
            </a:endParaRPr>
          </a:p>
          <a:p>
            <a:r>
              <a:rPr lang="ja-JP" altLang="ja-JP" sz="1300" dirty="0">
                <a:latin typeface="+mn-ea"/>
              </a:rPr>
              <a:t>目を通しましょう。</a:t>
            </a:r>
          </a:p>
          <a:p>
            <a:endParaRPr lang="en-US" altLang="ja-JP" sz="1300" dirty="0">
              <a:latin typeface="+mn-ea"/>
            </a:endParaRPr>
          </a:p>
          <a:p>
            <a:r>
              <a:rPr lang="ja-JP" altLang="ja-JP" sz="1300" dirty="0">
                <a:latin typeface="+mn-ea"/>
              </a:rPr>
              <a:t>時間は１人当たり</a:t>
            </a:r>
            <a:r>
              <a:rPr lang="ja-JP" altLang="en-US" sz="1300" dirty="0">
                <a:latin typeface="+mn-ea"/>
              </a:rPr>
              <a:t>１分</a:t>
            </a:r>
            <a:r>
              <a:rPr lang="ja-JP" altLang="ja-JP" sz="1300" dirty="0">
                <a:latin typeface="+mn-ea"/>
              </a:rPr>
              <a:t>です。</a:t>
            </a:r>
            <a:endParaRPr lang="en-US" altLang="ja-JP" sz="1300" dirty="0">
              <a:latin typeface="+mn-ea"/>
            </a:endParaRPr>
          </a:p>
          <a:p>
            <a:r>
              <a:rPr lang="ja-JP" altLang="ja-JP" sz="1300" dirty="0">
                <a:latin typeface="+mn-ea"/>
              </a:rPr>
              <a:t>私の合図に合わせて全体で進めます。</a:t>
            </a:r>
            <a:endParaRPr lang="en-US" altLang="ja-JP" sz="1300" dirty="0">
              <a:latin typeface="+mn-ea"/>
            </a:endParaRPr>
          </a:p>
          <a:p>
            <a:r>
              <a:rPr lang="ja-JP" altLang="ja-JP" sz="1300" dirty="0">
                <a:latin typeface="+mn-ea"/>
              </a:rPr>
              <a:t>始めてください。</a:t>
            </a:r>
          </a:p>
          <a:p>
            <a:r>
              <a:rPr lang="ja-JP" altLang="ja-JP" sz="1300" dirty="0">
                <a:latin typeface="+mn-ea"/>
              </a:rPr>
              <a:t>時間です。次の友達にファイルを渡しましょう。</a:t>
            </a:r>
          </a:p>
          <a:p>
            <a:r>
              <a:rPr lang="ja-JP" altLang="ja-JP" sz="1300" dirty="0">
                <a:latin typeface="+mn-ea"/>
              </a:rPr>
              <a:t>時間です。次の友達にファイルを渡しましょう。</a:t>
            </a:r>
          </a:p>
          <a:p>
            <a:r>
              <a:rPr lang="ja-JP" altLang="ja-JP" sz="1300" dirty="0">
                <a:latin typeface="+mn-ea"/>
              </a:rPr>
              <a:t>時間です。</a:t>
            </a:r>
            <a:endParaRPr lang="en-US" altLang="ja-JP" sz="1300" dirty="0">
              <a:latin typeface="+mn-ea"/>
            </a:endParaRPr>
          </a:p>
          <a:p>
            <a:endParaRPr lang="en-US" altLang="ja-JP" sz="1300" dirty="0">
              <a:latin typeface="+mn-ea"/>
            </a:endParaRPr>
          </a:p>
          <a:p>
            <a:r>
              <a:rPr lang="ja-JP" altLang="ja-JP" sz="1300" dirty="0">
                <a:latin typeface="+mn-ea"/>
              </a:rPr>
              <a:t>どうでしたか。皆さんの振り返りシートには、</a:t>
            </a:r>
            <a:endParaRPr lang="en-US" altLang="ja-JP" sz="1300" dirty="0">
              <a:latin typeface="+mn-ea"/>
            </a:endParaRPr>
          </a:p>
          <a:p>
            <a:r>
              <a:rPr lang="ja-JP" altLang="en-US" sz="1300" b="1" dirty="0">
                <a:latin typeface="+mn-ea"/>
              </a:rPr>
              <a:t>「</a:t>
            </a:r>
            <a:r>
              <a:rPr lang="ja-JP" altLang="ja-JP" sz="1300" b="1" dirty="0">
                <a:latin typeface="+mn-ea"/>
              </a:rPr>
              <a:t>自分の</a:t>
            </a:r>
            <a:r>
              <a:rPr lang="en-US" altLang="ja-JP" sz="1300" b="1" dirty="0">
                <a:latin typeface="+mn-ea"/>
              </a:rPr>
              <a:t>『</a:t>
            </a:r>
            <a:r>
              <a:rPr lang="ja-JP" altLang="en-US" sz="1300" b="1" dirty="0">
                <a:latin typeface="+mn-ea"/>
              </a:rPr>
              <a:t>強み</a:t>
            </a:r>
            <a:r>
              <a:rPr lang="en-US" altLang="ja-JP" sz="1300" b="1" dirty="0">
                <a:latin typeface="+mn-ea"/>
              </a:rPr>
              <a:t>』</a:t>
            </a:r>
            <a:r>
              <a:rPr lang="ja-JP" altLang="ja-JP" sz="1300" b="1" dirty="0">
                <a:latin typeface="+mn-ea"/>
              </a:rPr>
              <a:t>を生かして</a:t>
            </a:r>
            <a:r>
              <a:rPr lang="ja-JP" altLang="en-US" sz="1300" b="1" dirty="0">
                <a:latin typeface="+mn-ea"/>
              </a:rPr>
              <a:t>、</a:t>
            </a:r>
            <a:r>
              <a:rPr lang="ja-JP" altLang="ja-JP" sz="1300" b="1" dirty="0">
                <a:latin typeface="+mn-ea"/>
              </a:rPr>
              <a:t>今の自分の課題解決にチャレンジして</a:t>
            </a:r>
            <a:endParaRPr lang="en-US" altLang="ja-JP" sz="1300" b="1" dirty="0">
              <a:latin typeface="+mn-ea"/>
            </a:endParaRPr>
          </a:p>
          <a:p>
            <a:r>
              <a:rPr lang="ja-JP" altLang="ja-JP" sz="1300" b="1" dirty="0">
                <a:latin typeface="+mn-ea"/>
              </a:rPr>
              <a:t>みたい</a:t>
            </a:r>
            <a:r>
              <a:rPr lang="ja-JP" altLang="en-US" sz="1300" b="1" dirty="0">
                <a:latin typeface="+mn-ea"/>
              </a:rPr>
              <a:t>」「自分の</a:t>
            </a:r>
            <a:r>
              <a:rPr lang="en-US" altLang="ja-JP" sz="1300" b="1" dirty="0">
                <a:latin typeface="+mn-ea"/>
              </a:rPr>
              <a:t>『</a:t>
            </a:r>
            <a:r>
              <a:rPr lang="ja-JP" altLang="en-US" sz="1300" b="1" dirty="0">
                <a:latin typeface="+mn-ea"/>
              </a:rPr>
              <a:t>強み</a:t>
            </a:r>
            <a:r>
              <a:rPr lang="en-US" altLang="ja-JP" sz="1300" b="1" dirty="0">
                <a:latin typeface="+mn-ea"/>
              </a:rPr>
              <a:t>』</a:t>
            </a:r>
            <a:r>
              <a:rPr lang="ja-JP" altLang="en-US" sz="1300" b="1" dirty="0">
                <a:latin typeface="+mn-ea"/>
              </a:rPr>
              <a:t>をもっと見付けて</a:t>
            </a:r>
            <a:r>
              <a:rPr lang="ja-JP" altLang="ja-JP" sz="1300" b="1" dirty="0">
                <a:latin typeface="+mn-ea"/>
              </a:rPr>
              <a:t>、</a:t>
            </a:r>
            <a:r>
              <a:rPr lang="ja-JP" altLang="en-US" sz="1300" b="1" dirty="0">
                <a:latin typeface="+mn-ea"/>
              </a:rPr>
              <a:t>これからの生活に生かして</a:t>
            </a:r>
            <a:endParaRPr lang="en-US" altLang="ja-JP" sz="1300" b="1" dirty="0">
              <a:latin typeface="+mn-ea"/>
            </a:endParaRPr>
          </a:p>
          <a:p>
            <a:r>
              <a:rPr lang="ja-JP" altLang="en-US" sz="1300" b="1" dirty="0">
                <a:latin typeface="+mn-ea"/>
              </a:rPr>
              <a:t>いきたい」</a:t>
            </a:r>
            <a:r>
              <a:rPr lang="ja-JP" altLang="ja-JP" sz="1300" dirty="0">
                <a:latin typeface="+mn-ea"/>
              </a:rPr>
              <a:t>という感想が多く見られました。</a:t>
            </a:r>
            <a:endParaRPr lang="en-US" altLang="ja-JP" sz="1300" dirty="0">
              <a:latin typeface="+mn-ea"/>
            </a:endParaRPr>
          </a:p>
        </p:txBody>
      </p:sp>
      <p:sp>
        <p:nvSpPr>
          <p:cNvPr id="10" name="ヘッダー プレースホルダー 5"/>
          <p:cNvSpPr txBox="1"/>
          <p:nvPr/>
        </p:nvSpPr>
        <p:spPr>
          <a:xfrm>
            <a:off x="660346" y="1203609"/>
            <a:ext cx="3076365" cy="513510"/>
          </a:xfrm>
          <a:prstGeom prst="rect">
            <a:avLst/>
          </a:prstGeom>
        </p:spPr>
        <p:txBody>
          <a:bodyPr lIns="87968" tIns="43985" rIns="87968" bIns="43985"/>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スライド２</a:t>
            </a:r>
            <a:r>
              <a:rPr lang="en-US" altLang="ja-JP" sz="2000" dirty="0">
                <a:latin typeface="+mj-ea"/>
                <a:ea typeface="+mj-ea"/>
              </a:rPr>
              <a:t>】</a:t>
            </a:r>
            <a:r>
              <a:rPr lang="ja-JP" altLang="en-US" sz="2000" dirty="0">
                <a:latin typeface="+mj-ea"/>
                <a:ea typeface="+mj-ea"/>
              </a:rPr>
              <a:t>（４分）</a:t>
            </a:r>
            <a:endParaRPr lang="en-US" altLang="ja-JP" sz="2000" dirty="0">
              <a:latin typeface="+mj-ea"/>
              <a:ea typeface="+mj-ea"/>
            </a:endParaRPr>
          </a:p>
        </p:txBody>
      </p:sp>
    </p:spTree>
    <p:extLst>
      <p:ext uri="{BB962C8B-B14F-4D97-AF65-F5344CB8AC3E}">
        <p14:creationId xmlns:p14="http://schemas.microsoft.com/office/powerpoint/2010/main" val="197064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Rot="1" noChangeAspect="1" noChangeArrowheads="1" noTextEdit="1"/>
          </p:cNvSpPr>
          <p:nvPr>
            <p:ph type="sldImg"/>
          </p:nvPr>
        </p:nvSpPr>
        <p:spPr bwMode="auto">
          <a:xfrm>
            <a:off x="679450" y="1611313"/>
            <a:ext cx="5319713" cy="29940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8" name="Rectangle 3"/>
          <p:cNvSpPr>
            <a:spLocks noGrp="1" noRot="1" noChangeArrowheads="1"/>
          </p:cNvSpPr>
          <p:nvPr>
            <p:ph type="body" idx="1"/>
          </p:nvPr>
        </p:nvSpPr>
        <p:spPr bwMode="auto">
          <a:xfrm>
            <a:off x="678199" y="4628965"/>
            <a:ext cx="5322029" cy="489262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sz="1400" dirty="0">
              <a:latin typeface="+mn-ea"/>
            </a:endParaRPr>
          </a:p>
          <a:p>
            <a:r>
              <a:rPr lang="ja-JP" altLang="en-US" sz="1400" dirty="0">
                <a:latin typeface="+mn-ea"/>
              </a:rPr>
              <a:t>そこで、今日は、「自分と友達の</a:t>
            </a:r>
            <a:r>
              <a:rPr lang="en-US" altLang="ja-JP" sz="1400" dirty="0">
                <a:latin typeface="+mn-ea"/>
              </a:rPr>
              <a:t>『</a:t>
            </a:r>
            <a:r>
              <a:rPr lang="ja-JP" altLang="en-US" sz="1400" dirty="0">
                <a:latin typeface="+mn-ea"/>
              </a:rPr>
              <a:t>強み</a:t>
            </a:r>
            <a:r>
              <a:rPr lang="en-US" altLang="ja-JP" sz="1400" dirty="0">
                <a:latin typeface="+mn-ea"/>
              </a:rPr>
              <a:t>』</a:t>
            </a:r>
            <a:r>
              <a:rPr lang="ja-JP" altLang="en-US" sz="1400" dirty="0">
                <a:latin typeface="+mn-ea"/>
              </a:rPr>
              <a:t>を生かしていこう」という</a:t>
            </a:r>
            <a:endParaRPr lang="en-US" altLang="ja-JP" sz="1400" dirty="0">
              <a:latin typeface="+mn-ea"/>
            </a:endParaRPr>
          </a:p>
          <a:p>
            <a:r>
              <a:rPr lang="ja-JP" altLang="en-US" sz="1400" dirty="0">
                <a:latin typeface="+mn-ea"/>
              </a:rPr>
              <a:t>めあてで学習します。</a:t>
            </a:r>
            <a:endParaRPr lang="en-US" altLang="ja-JP" sz="1400" dirty="0">
              <a:latin typeface="+mn-ea"/>
            </a:endParaRPr>
          </a:p>
          <a:p>
            <a:pPr eaLnBrk="1" hangingPunct="1">
              <a:spcBef>
                <a:spcPct val="0"/>
              </a:spcBef>
            </a:pPr>
            <a:r>
              <a:rPr lang="ja-JP" altLang="en-US" sz="1400" dirty="0">
                <a:latin typeface="+mn-ea"/>
              </a:rPr>
              <a:t>前回は、今の悩みに対する「強み」の生かし方を考えました。</a:t>
            </a:r>
            <a:endParaRPr lang="en-US" altLang="ja-JP" sz="1400" dirty="0">
              <a:latin typeface="+mn-ea"/>
            </a:endParaRPr>
          </a:p>
          <a:p>
            <a:pPr eaLnBrk="1" hangingPunct="1">
              <a:spcBef>
                <a:spcPct val="0"/>
              </a:spcBef>
            </a:pPr>
            <a:r>
              <a:rPr lang="ja-JP" altLang="en-US" sz="1400" dirty="0">
                <a:latin typeface="+mn-ea"/>
              </a:rPr>
              <a:t>今回は、これから先の生活において、「強み」をどのように</a:t>
            </a:r>
            <a:endParaRPr lang="en-US" altLang="ja-JP" sz="1400" dirty="0">
              <a:latin typeface="+mn-ea"/>
            </a:endParaRPr>
          </a:p>
          <a:p>
            <a:pPr eaLnBrk="1" hangingPunct="1">
              <a:spcBef>
                <a:spcPct val="0"/>
              </a:spcBef>
            </a:pPr>
            <a:r>
              <a:rPr lang="ja-JP" altLang="en-US" sz="1400" dirty="0">
                <a:latin typeface="+mn-ea"/>
              </a:rPr>
              <a:t>生かしていけばよいのかを考えたいと思います。</a:t>
            </a:r>
            <a:endParaRPr lang="en-US" altLang="ja-JP" sz="1400" dirty="0">
              <a:latin typeface="+mn-ea"/>
            </a:endParaRPr>
          </a:p>
        </p:txBody>
      </p:sp>
      <p:sp>
        <p:nvSpPr>
          <p:cNvPr id="8" name="ヘッダー プレースホルダー 5"/>
          <p:cNvSpPr txBox="1"/>
          <p:nvPr/>
        </p:nvSpPr>
        <p:spPr>
          <a:xfrm>
            <a:off x="660346" y="1203609"/>
            <a:ext cx="3076365" cy="513510"/>
          </a:xfrm>
          <a:prstGeom prst="rect">
            <a:avLst/>
          </a:prstGeom>
        </p:spPr>
        <p:txBody>
          <a:bodyPr lIns="87968" tIns="43985" rIns="87968" bIns="43985"/>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スライド３</a:t>
            </a:r>
            <a:r>
              <a:rPr lang="en-US" altLang="ja-JP" sz="2000" dirty="0">
                <a:latin typeface="+mj-ea"/>
                <a:ea typeface="+mj-ea"/>
              </a:rPr>
              <a:t>】</a:t>
            </a:r>
            <a:r>
              <a:rPr lang="ja-JP" altLang="en-US" sz="2000" dirty="0">
                <a:latin typeface="+mj-ea"/>
                <a:ea typeface="+mj-ea"/>
              </a:rPr>
              <a:t>（</a:t>
            </a:r>
            <a:r>
              <a:rPr lang="en-US" altLang="ja-JP" sz="2000" dirty="0">
                <a:latin typeface="+mj-ea"/>
                <a:ea typeface="+mj-ea"/>
              </a:rPr>
              <a:t>15</a:t>
            </a:r>
            <a:r>
              <a:rPr lang="ja-JP" altLang="en-US" sz="2000" dirty="0">
                <a:latin typeface="+mj-ea"/>
                <a:ea typeface="+mj-ea"/>
              </a:rPr>
              <a:t>秒）</a:t>
            </a:r>
            <a:endParaRPr lang="en-US" altLang="ja-JP" sz="2000" dirty="0">
              <a:latin typeface="+mj-ea"/>
              <a:ea typeface="+mj-ea"/>
            </a:endParaRPr>
          </a:p>
        </p:txBody>
      </p:sp>
    </p:spTree>
    <p:extLst>
      <p:ext uri="{BB962C8B-B14F-4D97-AF65-F5344CB8AC3E}">
        <p14:creationId xmlns:p14="http://schemas.microsoft.com/office/powerpoint/2010/main" val="4235670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9450" y="1701800"/>
            <a:ext cx="5319713" cy="2994025"/>
          </a:xfrm>
        </p:spPr>
      </p:sp>
      <p:sp>
        <p:nvSpPr>
          <p:cNvPr id="10" name="ノート プレースホルダー 2"/>
          <p:cNvSpPr>
            <a:spLocks noGrp="1"/>
          </p:cNvSpPr>
          <p:nvPr>
            <p:ph type="body" idx="3"/>
          </p:nvPr>
        </p:nvSpPr>
        <p:spPr>
          <a:xfrm>
            <a:off x="693905" y="4736977"/>
            <a:ext cx="5290614" cy="2935240"/>
          </a:xfrm>
        </p:spPr>
        <p:txBody>
          <a:bodyPr/>
          <a:lstStyle/>
          <a:p>
            <a:endParaRPr lang="en-US" altLang="ja-JP" sz="1400" dirty="0">
              <a:latin typeface="+mn-ea"/>
            </a:endParaRPr>
          </a:p>
          <a:p>
            <a:r>
              <a:rPr lang="ja-JP" altLang="en-US" sz="1400" dirty="0">
                <a:latin typeface="+mn-ea"/>
              </a:rPr>
              <a:t>今日の授業の流れは、まず、自分の「強み」を整理して、</a:t>
            </a:r>
            <a:endParaRPr lang="en-US" altLang="ja-JP" sz="1400" dirty="0">
              <a:latin typeface="+mn-ea"/>
            </a:endParaRPr>
          </a:p>
          <a:p>
            <a:r>
              <a:rPr lang="ja-JP" altLang="en-US" sz="1400" dirty="0">
                <a:latin typeface="+mn-ea"/>
              </a:rPr>
              <a:t>次に、友達の「強み」を見付けて伝え、</a:t>
            </a:r>
            <a:endParaRPr lang="en-US" altLang="ja-JP" sz="1400" dirty="0">
              <a:latin typeface="+mn-ea"/>
            </a:endParaRPr>
          </a:p>
          <a:p>
            <a:r>
              <a:rPr lang="ja-JP" altLang="en-US" sz="1400" dirty="0">
                <a:latin typeface="+mn-ea"/>
              </a:rPr>
              <a:t>最後に、自分の「強み」を選びます。</a:t>
            </a:r>
            <a:endParaRPr lang="en-US" altLang="ja-JP" sz="1400" dirty="0">
              <a:latin typeface="+mn-ea"/>
            </a:endParaRPr>
          </a:p>
          <a:p>
            <a:endParaRPr lang="en-US" altLang="ja-JP" sz="1400" dirty="0">
              <a:latin typeface="+mn-ea"/>
            </a:endParaRPr>
          </a:p>
          <a:p>
            <a:r>
              <a:rPr lang="en-US" altLang="ja-JP" sz="1400" dirty="0">
                <a:latin typeface="+mn-ea"/>
              </a:rPr>
              <a:t>【</a:t>
            </a:r>
            <a:r>
              <a:rPr lang="ja-JP" altLang="en-US" sz="1400" dirty="0">
                <a:latin typeface="+mn-ea"/>
              </a:rPr>
              <a:t>「本時の流れ」を掲示する</a:t>
            </a:r>
            <a:r>
              <a:rPr lang="en-US" altLang="ja-JP" sz="1400" dirty="0">
                <a:latin typeface="+mn-ea"/>
              </a:rPr>
              <a:t>】</a:t>
            </a:r>
          </a:p>
          <a:p>
            <a:endParaRPr lang="en-US" altLang="ja-JP" sz="1400" dirty="0">
              <a:latin typeface="+mn-ea"/>
            </a:endParaRPr>
          </a:p>
          <a:p>
            <a:pPr defTabSz="902572">
              <a:defRPr/>
            </a:pPr>
            <a:endParaRPr lang="en-US" altLang="ja-JP" sz="1400" dirty="0">
              <a:latin typeface="+mn-ea"/>
            </a:endParaRPr>
          </a:p>
        </p:txBody>
      </p:sp>
      <p:sp>
        <p:nvSpPr>
          <p:cNvPr id="9" name="ヘッダー プレースホルダー 5"/>
          <p:cNvSpPr txBox="1"/>
          <p:nvPr/>
        </p:nvSpPr>
        <p:spPr>
          <a:xfrm>
            <a:off x="660346" y="1203609"/>
            <a:ext cx="3076365" cy="513510"/>
          </a:xfrm>
          <a:prstGeom prst="rect">
            <a:avLst/>
          </a:prstGeom>
        </p:spPr>
        <p:txBody>
          <a:bodyPr lIns="87968" tIns="43985" rIns="87968" bIns="43985"/>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スライド４</a:t>
            </a:r>
            <a:r>
              <a:rPr lang="en-US" altLang="ja-JP" sz="2000" dirty="0">
                <a:latin typeface="+mj-ea"/>
                <a:ea typeface="+mj-ea"/>
              </a:rPr>
              <a:t>】</a:t>
            </a:r>
            <a:r>
              <a:rPr lang="ja-JP" altLang="en-US" sz="2000" dirty="0">
                <a:latin typeface="+mj-ea"/>
                <a:ea typeface="+mj-ea"/>
              </a:rPr>
              <a:t>（</a:t>
            </a:r>
            <a:r>
              <a:rPr lang="en-US" altLang="ja-JP" sz="2000" dirty="0">
                <a:latin typeface="+mj-ea"/>
                <a:ea typeface="+mj-ea"/>
              </a:rPr>
              <a:t>30</a:t>
            </a:r>
            <a:r>
              <a:rPr lang="ja-JP" altLang="en-US" sz="2000" dirty="0">
                <a:latin typeface="+mj-ea"/>
                <a:ea typeface="+mj-ea"/>
              </a:rPr>
              <a:t>秒）</a:t>
            </a:r>
            <a:endParaRPr lang="en-US" altLang="ja-JP" sz="2000" dirty="0">
              <a:latin typeface="+mj-ea"/>
              <a:ea typeface="+mj-ea"/>
            </a:endParaRPr>
          </a:p>
        </p:txBody>
      </p:sp>
    </p:spTree>
    <p:extLst>
      <p:ext uri="{BB962C8B-B14F-4D97-AF65-F5344CB8AC3E}">
        <p14:creationId xmlns:p14="http://schemas.microsoft.com/office/powerpoint/2010/main" val="2511238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TextEdit="1"/>
          </p:cNvSpPr>
          <p:nvPr>
            <p:ph type="sldImg"/>
          </p:nvPr>
        </p:nvSpPr>
        <p:spPr>
          <a:xfrm>
            <a:off x="661988" y="1604963"/>
            <a:ext cx="5337175" cy="3003550"/>
          </a:xfrm>
        </p:spPr>
      </p:sp>
      <p:sp>
        <p:nvSpPr>
          <p:cNvPr id="3" name="ノート プレースホルダー 2"/>
          <p:cNvSpPr>
            <a:spLocks noGrp="1"/>
          </p:cNvSpPr>
          <p:nvPr>
            <p:ph type="body" idx="1"/>
          </p:nvPr>
        </p:nvSpPr>
        <p:spPr>
          <a:xfrm>
            <a:off x="678499" y="4628964"/>
            <a:ext cx="5321728" cy="5001096"/>
          </a:xfrm>
        </p:spPr>
        <p:txBody>
          <a:bodyPr/>
          <a:lstStyle/>
          <a:p>
            <a:pPr lvl="0">
              <a:defRPr lang="ja-JP" altLang="en-US"/>
            </a:pPr>
            <a:endParaRPr lang="en-US" altLang="ja-JP" sz="1400" dirty="0">
              <a:latin typeface="+mn-ea"/>
            </a:endParaRPr>
          </a:p>
          <a:p>
            <a:pPr lvl="0">
              <a:defRPr lang="ja-JP" altLang="en-US"/>
            </a:pPr>
            <a:r>
              <a:rPr lang="ja-JP" altLang="en-US" sz="1400" dirty="0">
                <a:latin typeface="+mn-ea"/>
              </a:rPr>
              <a:t>今日の交流活動は「</a:t>
            </a:r>
            <a:r>
              <a:rPr lang="en-US" altLang="ja-JP" sz="1400" dirty="0">
                <a:latin typeface="+mn-ea"/>
              </a:rPr>
              <a:t>Treasure</a:t>
            </a:r>
            <a:r>
              <a:rPr lang="ja-JP" altLang="en-US" sz="1400" dirty="0">
                <a:latin typeface="+mn-ea"/>
              </a:rPr>
              <a:t> </a:t>
            </a:r>
            <a:r>
              <a:rPr lang="en-US" altLang="ja-JP" sz="1400" dirty="0">
                <a:latin typeface="+mn-ea"/>
              </a:rPr>
              <a:t>Webbing</a:t>
            </a:r>
            <a:r>
              <a:rPr lang="ja-JP" altLang="en-US" sz="1400" dirty="0">
                <a:latin typeface="+mn-ea"/>
              </a:rPr>
              <a:t>　～</a:t>
            </a:r>
            <a:r>
              <a:rPr lang="en-US" altLang="ja-JP" sz="1400" dirty="0">
                <a:latin typeface="+mn-ea"/>
              </a:rPr>
              <a:t>『</a:t>
            </a:r>
            <a:r>
              <a:rPr lang="ja-JP" altLang="en-US" sz="1400" dirty="0">
                <a:latin typeface="+mn-ea"/>
              </a:rPr>
              <a:t>強み</a:t>
            </a:r>
            <a:r>
              <a:rPr lang="en-US" altLang="ja-JP" sz="1400" dirty="0">
                <a:latin typeface="+mn-ea"/>
              </a:rPr>
              <a:t>』</a:t>
            </a:r>
            <a:r>
              <a:rPr lang="ja-JP" altLang="en-US" sz="1400" dirty="0">
                <a:latin typeface="+mn-ea"/>
              </a:rPr>
              <a:t>の宝箱～ 」と</a:t>
            </a:r>
            <a:endParaRPr lang="en-US" altLang="ja-JP" sz="1400" dirty="0">
              <a:latin typeface="+mn-ea"/>
            </a:endParaRPr>
          </a:p>
          <a:p>
            <a:r>
              <a:rPr lang="ja-JP" altLang="en-US" sz="1400" dirty="0">
                <a:latin typeface="+mn-ea"/>
              </a:rPr>
              <a:t>「これがあれば大丈夫！」です。</a:t>
            </a:r>
            <a:endParaRPr lang="en-US" altLang="ja-JP" sz="1400" dirty="0">
              <a:latin typeface="+mn-ea"/>
            </a:endParaRPr>
          </a:p>
          <a:p>
            <a:r>
              <a:rPr lang="ja-JP" altLang="en-US" sz="1400" dirty="0">
                <a:latin typeface="+mn-ea"/>
              </a:rPr>
              <a:t>今日もグループの友達と協力して取り組んでください。</a:t>
            </a:r>
            <a:endParaRPr lang="en-US" altLang="ja-JP" sz="1400" dirty="0">
              <a:latin typeface="+mn-ea"/>
            </a:endParaRPr>
          </a:p>
          <a:p>
            <a:endParaRPr lang="en-US" altLang="ja-JP" sz="1400" dirty="0">
              <a:latin typeface="+mn-ea"/>
            </a:endParaRPr>
          </a:p>
        </p:txBody>
      </p:sp>
      <p:sp>
        <p:nvSpPr>
          <p:cNvPr id="10" name="ヘッダー プレースホルダー 5"/>
          <p:cNvSpPr txBox="1"/>
          <p:nvPr/>
        </p:nvSpPr>
        <p:spPr>
          <a:xfrm>
            <a:off x="660346" y="1203609"/>
            <a:ext cx="3076365" cy="513510"/>
          </a:xfrm>
          <a:prstGeom prst="rect">
            <a:avLst/>
          </a:prstGeom>
        </p:spPr>
        <p:txBody>
          <a:bodyPr lIns="87968" tIns="43985" rIns="87968" bIns="43985"/>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スライド５</a:t>
            </a:r>
            <a:r>
              <a:rPr lang="en-US" altLang="ja-JP" sz="2000" dirty="0">
                <a:latin typeface="+mj-ea"/>
                <a:ea typeface="+mj-ea"/>
              </a:rPr>
              <a:t>】</a:t>
            </a:r>
            <a:r>
              <a:rPr lang="ja-JP" altLang="en-US" sz="2000" dirty="0">
                <a:latin typeface="+mj-ea"/>
                <a:ea typeface="+mj-ea"/>
              </a:rPr>
              <a:t>（</a:t>
            </a:r>
            <a:r>
              <a:rPr lang="en-US" altLang="ja-JP" sz="2000" dirty="0">
                <a:latin typeface="+mj-ea"/>
                <a:ea typeface="+mj-ea"/>
              </a:rPr>
              <a:t>15</a:t>
            </a:r>
            <a:r>
              <a:rPr lang="ja-JP" altLang="en-US" sz="2000" dirty="0">
                <a:latin typeface="+mj-ea"/>
                <a:ea typeface="+mj-ea"/>
              </a:rPr>
              <a:t>秒）</a:t>
            </a:r>
            <a:endParaRPr lang="en-US" altLang="ja-JP" sz="2000" dirty="0">
              <a:latin typeface="+mj-ea"/>
              <a:ea typeface="+mj-ea"/>
            </a:endParaRPr>
          </a:p>
        </p:txBody>
      </p:sp>
    </p:spTree>
    <p:extLst>
      <p:ext uri="{BB962C8B-B14F-4D97-AF65-F5344CB8AC3E}">
        <p14:creationId xmlns:p14="http://schemas.microsoft.com/office/powerpoint/2010/main" val="3948065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TextEdit="1"/>
          </p:cNvSpPr>
          <p:nvPr>
            <p:ph type="sldImg"/>
          </p:nvPr>
        </p:nvSpPr>
        <p:spPr>
          <a:xfrm>
            <a:off x="679450" y="1636713"/>
            <a:ext cx="5319713" cy="2994025"/>
          </a:xfrm>
        </p:spPr>
      </p:sp>
      <p:sp>
        <p:nvSpPr>
          <p:cNvPr id="3" name="ノート プレースホルダー 2"/>
          <p:cNvSpPr>
            <a:spLocks noGrp="1"/>
          </p:cNvSpPr>
          <p:nvPr>
            <p:ph type="body" idx="1"/>
          </p:nvPr>
        </p:nvSpPr>
        <p:spPr>
          <a:xfrm>
            <a:off x="671804" y="4664968"/>
            <a:ext cx="5328423" cy="5001096"/>
          </a:xfrm>
        </p:spPr>
        <p:txBody>
          <a:bodyPr/>
          <a:lstStyle/>
          <a:p>
            <a:pPr lvl="0">
              <a:defRPr lang="ja-JP" altLang="en-US"/>
            </a:pPr>
            <a:endParaRPr lang="en-US" altLang="ja-JP" sz="1400" dirty="0">
              <a:latin typeface="+mn-ea"/>
            </a:endParaRPr>
          </a:p>
          <a:p>
            <a:pPr lvl="0">
              <a:defRPr lang="ja-JP" altLang="en-US"/>
            </a:pPr>
            <a:r>
              <a:rPr lang="ja-JP" altLang="en-US" sz="1400" dirty="0">
                <a:latin typeface="+mn-ea"/>
              </a:rPr>
              <a:t>１つ目の「</a:t>
            </a:r>
            <a:r>
              <a:rPr lang="en-US" altLang="ja-JP" sz="1400" dirty="0">
                <a:latin typeface="+mn-ea"/>
              </a:rPr>
              <a:t>Treasure</a:t>
            </a:r>
            <a:r>
              <a:rPr lang="ja-JP" altLang="en-US" sz="1400" dirty="0">
                <a:latin typeface="+mn-ea"/>
              </a:rPr>
              <a:t> </a:t>
            </a:r>
            <a:r>
              <a:rPr lang="en-US" altLang="ja-JP" sz="1400" dirty="0">
                <a:latin typeface="+mn-ea"/>
              </a:rPr>
              <a:t>Webbing</a:t>
            </a:r>
            <a:r>
              <a:rPr lang="ja-JP" altLang="en-US" sz="1400" dirty="0">
                <a:latin typeface="+mn-ea"/>
              </a:rPr>
              <a:t>　～</a:t>
            </a:r>
            <a:r>
              <a:rPr lang="en-US" altLang="ja-JP" sz="1400" dirty="0">
                <a:latin typeface="+mn-ea"/>
              </a:rPr>
              <a:t>『</a:t>
            </a:r>
            <a:r>
              <a:rPr lang="ja-JP" altLang="en-US" sz="1400" dirty="0">
                <a:latin typeface="+mn-ea"/>
              </a:rPr>
              <a:t>強み</a:t>
            </a:r>
            <a:r>
              <a:rPr lang="en-US" altLang="ja-JP" sz="1400" dirty="0">
                <a:latin typeface="+mn-ea"/>
              </a:rPr>
              <a:t>』</a:t>
            </a:r>
            <a:r>
              <a:rPr lang="ja-JP" altLang="en-US" sz="1400" dirty="0">
                <a:latin typeface="+mn-ea"/>
              </a:rPr>
              <a:t>の宝箱～ 」を始めます。</a:t>
            </a:r>
            <a:endParaRPr lang="en-US" altLang="ja-JP" sz="1400" dirty="0">
              <a:latin typeface="+mn-ea"/>
            </a:endParaRPr>
          </a:p>
          <a:p>
            <a:pPr lvl="0">
              <a:defRPr lang="ja-JP" altLang="en-US"/>
            </a:pPr>
            <a:r>
              <a:rPr lang="ja-JP" altLang="en-US" sz="1400" dirty="0">
                <a:latin typeface="+mn-ea"/>
              </a:rPr>
              <a:t>ワークシートを配付します。</a:t>
            </a:r>
            <a:endParaRPr lang="en-US" altLang="ja-JP" sz="1400" dirty="0">
              <a:latin typeface="+mn-ea"/>
            </a:endParaRPr>
          </a:p>
          <a:p>
            <a:pPr lvl="0">
              <a:defRPr lang="ja-JP" altLang="en-US"/>
            </a:pPr>
            <a:endParaRPr lang="en-US" altLang="ja-JP" sz="1400" dirty="0">
              <a:latin typeface="+mn-ea"/>
            </a:endParaRPr>
          </a:p>
          <a:p>
            <a:pPr lvl="0">
              <a:defRPr lang="ja-JP" altLang="en-US"/>
            </a:pPr>
            <a:r>
              <a:rPr lang="en-US" altLang="ja-JP" sz="1400" dirty="0">
                <a:latin typeface="+mn-ea"/>
              </a:rPr>
              <a:t>【</a:t>
            </a:r>
            <a:r>
              <a:rPr lang="ja-JP" altLang="en-US" sz="1400" dirty="0">
                <a:latin typeface="+mn-ea"/>
              </a:rPr>
              <a:t>ワークシートを配付する</a:t>
            </a:r>
            <a:r>
              <a:rPr lang="en-US" altLang="ja-JP" sz="1400" dirty="0">
                <a:latin typeface="+mn-ea"/>
              </a:rPr>
              <a:t>】</a:t>
            </a:r>
          </a:p>
        </p:txBody>
      </p:sp>
      <p:sp>
        <p:nvSpPr>
          <p:cNvPr id="10" name="ヘッダー プレースホルダー 5"/>
          <p:cNvSpPr txBox="1"/>
          <p:nvPr/>
        </p:nvSpPr>
        <p:spPr>
          <a:xfrm>
            <a:off x="660346" y="1203609"/>
            <a:ext cx="3076365" cy="513510"/>
          </a:xfrm>
          <a:prstGeom prst="rect">
            <a:avLst/>
          </a:prstGeom>
        </p:spPr>
        <p:txBody>
          <a:bodyPr lIns="87968" tIns="43985" rIns="87968" bIns="43985"/>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スライド６</a:t>
            </a:r>
            <a:r>
              <a:rPr lang="en-US" altLang="ja-JP" sz="2000" dirty="0">
                <a:latin typeface="+mj-ea"/>
                <a:ea typeface="+mj-ea"/>
              </a:rPr>
              <a:t>】</a:t>
            </a:r>
            <a:r>
              <a:rPr lang="ja-JP" altLang="en-US" sz="2000" dirty="0">
                <a:latin typeface="+mj-ea"/>
                <a:ea typeface="+mj-ea"/>
              </a:rPr>
              <a:t>（２分）</a:t>
            </a:r>
            <a:endParaRPr lang="en-US" altLang="ja-JP" sz="2000" dirty="0">
              <a:latin typeface="+mj-ea"/>
              <a:ea typeface="+mj-ea"/>
            </a:endParaRPr>
          </a:p>
        </p:txBody>
      </p:sp>
    </p:spTree>
    <p:extLst>
      <p:ext uri="{BB962C8B-B14F-4D97-AF65-F5344CB8AC3E}">
        <p14:creationId xmlns:p14="http://schemas.microsoft.com/office/powerpoint/2010/main" val="148167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9450" y="1604963"/>
            <a:ext cx="5319713" cy="2994025"/>
          </a:xfrm>
        </p:spPr>
      </p:sp>
      <p:sp>
        <p:nvSpPr>
          <p:cNvPr id="3" name="ノート プレースホルダー 2"/>
          <p:cNvSpPr>
            <a:spLocks noGrp="1"/>
          </p:cNvSpPr>
          <p:nvPr>
            <p:ph type="body" idx="1"/>
          </p:nvPr>
        </p:nvSpPr>
        <p:spPr>
          <a:xfrm>
            <a:off x="678199" y="4628964"/>
            <a:ext cx="5339882" cy="4608512"/>
          </a:xfrm>
        </p:spPr>
        <p:txBody>
          <a:bodyPr/>
          <a:lstStyle/>
          <a:p>
            <a:pPr defTabSz="879946">
              <a:defRPr lang="ja-JP" altLang="en-US"/>
            </a:pPr>
            <a:endParaRPr lang="en-US" altLang="ja-JP" sz="1400" dirty="0">
              <a:latin typeface="+mn-ea"/>
            </a:endParaRPr>
          </a:p>
          <a:p>
            <a:pPr defTabSz="879946">
              <a:defRPr lang="ja-JP" altLang="en-US"/>
            </a:pPr>
            <a:r>
              <a:rPr lang="ja-JP" altLang="en-US" sz="1400" dirty="0">
                <a:latin typeface="+mn-ea"/>
              </a:rPr>
              <a:t>皆さんは、１時目の「自分</a:t>
            </a:r>
            <a:r>
              <a:rPr lang="en-US" altLang="ja-JP" sz="1400" dirty="0">
                <a:latin typeface="+mn-ea"/>
              </a:rPr>
              <a:t>Webbing</a:t>
            </a:r>
            <a:r>
              <a:rPr lang="ja-JP" altLang="en-US" sz="1400" dirty="0">
                <a:latin typeface="+mn-ea"/>
              </a:rPr>
              <a:t>」、</a:t>
            </a:r>
            <a:endParaRPr lang="en-US" altLang="ja-JP" sz="1400" dirty="0">
              <a:latin typeface="+mn-ea"/>
            </a:endParaRPr>
          </a:p>
          <a:p>
            <a:pPr lvl="0">
              <a:defRPr lang="ja-JP" altLang="en-US"/>
            </a:pPr>
            <a:r>
              <a:rPr lang="ja-JP" altLang="en-US" sz="1400" dirty="0">
                <a:latin typeface="+mn-ea"/>
              </a:rPr>
              <a:t>２時目の「星☆いくつ」や「</a:t>
            </a:r>
            <a:r>
              <a:rPr lang="en-US" altLang="ja-JP" sz="1400" dirty="0">
                <a:latin typeface="+mn-ea"/>
              </a:rPr>
              <a:t>Step</a:t>
            </a:r>
            <a:r>
              <a:rPr lang="ja-JP" altLang="en-US" sz="1400" dirty="0">
                <a:latin typeface="+mn-ea"/>
              </a:rPr>
              <a:t>　</a:t>
            </a:r>
            <a:r>
              <a:rPr lang="en-US" altLang="ja-JP" sz="1400" dirty="0">
                <a:latin typeface="+mn-ea"/>
              </a:rPr>
              <a:t>Up</a:t>
            </a:r>
            <a:r>
              <a:rPr lang="ja-JP" altLang="en-US" sz="1400" dirty="0">
                <a:latin typeface="+mn-ea"/>
              </a:rPr>
              <a:t>　</a:t>
            </a:r>
            <a:r>
              <a:rPr lang="en-US" altLang="ja-JP" sz="1400" dirty="0">
                <a:latin typeface="+mn-ea"/>
              </a:rPr>
              <a:t>Webbing</a:t>
            </a:r>
            <a:r>
              <a:rPr lang="ja-JP" altLang="en-US" sz="1400" dirty="0">
                <a:latin typeface="+mn-ea"/>
              </a:rPr>
              <a:t>　～解決への一歩～　」で、自分や友達の「強み」を見付けました。</a:t>
            </a:r>
            <a:endParaRPr lang="en-US" altLang="ja-JP" sz="1400" dirty="0">
              <a:latin typeface="+mn-ea"/>
            </a:endParaRPr>
          </a:p>
          <a:p>
            <a:pPr defTabSz="913727">
              <a:defRPr lang="ja-JP" altLang="en-US"/>
            </a:pPr>
            <a:r>
              <a:rPr lang="ja-JP" altLang="en-US" sz="1400" dirty="0">
                <a:latin typeface="+mn-ea"/>
              </a:rPr>
              <a:t>今日は、その見付けた「強み」を整理して、宝箱に収めます。</a:t>
            </a:r>
            <a:endParaRPr lang="en-US" altLang="ja-JP" sz="1400" dirty="0">
              <a:latin typeface="+mn-ea"/>
            </a:endParaRPr>
          </a:p>
          <a:p>
            <a:pPr lvl="0">
              <a:defRPr lang="ja-JP" altLang="en-US"/>
            </a:pPr>
            <a:endParaRPr lang="en-US" altLang="ja-JP" sz="1400" dirty="0">
              <a:latin typeface="+mn-ea"/>
            </a:endParaRPr>
          </a:p>
        </p:txBody>
      </p:sp>
      <p:sp>
        <p:nvSpPr>
          <p:cNvPr id="5" name="ヘッダー プレースホルダー 5"/>
          <p:cNvSpPr txBox="1"/>
          <p:nvPr/>
        </p:nvSpPr>
        <p:spPr>
          <a:xfrm>
            <a:off x="660347" y="1203610"/>
            <a:ext cx="3076365" cy="513510"/>
          </a:xfrm>
          <a:prstGeom prst="rect">
            <a:avLst/>
          </a:prstGeom>
        </p:spPr>
        <p:txBody>
          <a:bodyPr lIns="87959" tIns="43980" rIns="87959" bIns="43980"/>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スライド７</a:t>
            </a:r>
            <a:r>
              <a:rPr lang="en-US" altLang="ja-JP" sz="2000" dirty="0">
                <a:latin typeface="+mj-ea"/>
                <a:ea typeface="+mj-ea"/>
              </a:rPr>
              <a:t>】</a:t>
            </a:r>
            <a:r>
              <a:rPr lang="ja-JP" altLang="en-US" sz="2000" dirty="0">
                <a:latin typeface="+mj-ea"/>
                <a:ea typeface="+mj-ea"/>
              </a:rPr>
              <a:t>（１分）</a:t>
            </a:r>
            <a:endParaRPr lang="en-US" altLang="ja-JP" sz="2000" dirty="0">
              <a:latin typeface="+mj-ea"/>
              <a:ea typeface="+mj-ea"/>
            </a:endParaRPr>
          </a:p>
        </p:txBody>
      </p:sp>
    </p:spTree>
    <p:extLst>
      <p:ext uri="{BB962C8B-B14F-4D97-AF65-F5344CB8AC3E}">
        <p14:creationId xmlns:p14="http://schemas.microsoft.com/office/powerpoint/2010/main" val="4105779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9450" y="1604963"/>
            <a:ext cx="5319713" cy="2994025"/>
          </a:xfrm>
        </p:spPr>
      </p:sp>
      <p:sp>
        <p:nvSpPr>
          <p:cNvPr id="3" name="ノート プレースホルダー 2"/>
          <p:cNvSpPr>
            <a:spLocks noGrp="1"/>
          </p:cNvSpPr>
          <p:nvPr>
            <p:ph type="body" idx="1"/>
          </p:nvPr>
        </p:nvSpPr>
        <p:spPr>
          <a:xfrm>
            <a:off x="660347" y="4628965"/>
            <a:ext cx="5339881" cy="3900487"/>
          </a:xfrm>
        </p:spPr>
        <p:txBody>
          <a:bodyPr/>
          <a:lstStyle/>
          <a:p>
            <a:pPr defTabSz="890911">
              <a:defRPr lang="ja-JP" altLang="en-US"/>
            </a:pPr>
            <a:endParaRPr lang="en-US" altLang="ja-JP" sz="1400" dirty="0">
              <a:latin typeface="+mn-ea"/>
            </a:endParaRPr>
          </a:p>
          <a:p>
            <a:pPr defTabSz="890911">
              <a:defRPr lang="ja-JP" altLang="en-US"/>
            </a:pPr>
            <a:r>
              <a:rPr lang="ja-JP" altLang="ja-JP" sz="1400" dirty="0">
                <a:latin typeface="+mn-ea"/>
              </a:rPr>
              <a:t>「</a:t>
            </a:r>
            <a:r>
              <a:rPr lang="en-US" altLang="ja-JP" sz="1400" dirty="0">
                <a:latin typeface="+mn-ea"/>
              </a:rPr>
              <a:t>Treasure Webbing</a:t>
            </a:r>
            <a:r>
              <a:rPr lang="ja-JP" altLang="ja-JP" sz="1400" dirty="0">
                <a:latin typeface="+mn-ea"/>
              </a:rPr>
              <a:t>」の活動は２つです。</a:t>
            </a:r>
            <a:endParaRPr lang="en-US" altLang="ja-JP" sz="1400" dirty="0">
              <a:latin typeface="+mn-ea"/>
            </a:endParaRPr>
          </a:p>
          <a:p>
            <a:pPr lvl="0">
              <a:defRPr lang="ja-JP" altLang="en-US"/>
            </a:pPr>
            <a:r>
              <a:rPr lang="ja-JP" altLang="ja-JP" sz="1400" dirty="0">
                <a:latin typeface="+mn-ea"/>
              </a:rPr>
              <a:t>まず、活動①です。</a:t>
            </a:r>
            <a:endParaRPr lang="en-US" altLang="ja-JP" sz="1400" dirty="0">
              <a:latin typeface="+mn-ea"/>
            </a:endParaRPr>
          </a:p>
          <a:p>
            <a:pPr lvl="0">
              <a:defRPr lang="ja-JP" altLang="en-US"/>
            </a:pPr>
            <a:r>
              <a:rPr lang="ja-JP" altLang="ja-JP" sz="1400" dirty="0">
                <a:latin typeface="+mn-ea"/>
              </a:rPr>
              <a:t>ファイルに入っているこれまでのワークシートや振り返りシートを</a:t>
            </a:r>
            <a:endParaRPr lang="en-US" altLang="ja-JP" sz="1400" dirty="0">
              <a:latin typeface="+mn-ea"/>
            </a:endParaRPr>
          </a:p>
          <a:p>
            <a:pPr lvl="0">
              <a:defRPr lang="ja-JP" altLang="en-US"/>
            </a:pPr>
            <a:r>
              <a:rPr lang="ja-JP" altLang="ja-JP" sz="1400" dirty="0">
                <a:latin typeface="+mn-ea"/>
              </a:rPr>
              <a:t>見て、</a:t>
            </a:r>
            <a:endParaRPr lang="en-US" altLang="ja-JP" sz="1400" dirty="0">
              <a:latin typeface="+mn-ea"/>
            </a:endParaRPr>
          </a:p>
          <a:p>
            <a:pPr lvl="0">
              <a:defRPr lang="ja-JP" altLang="en-US"/>
            </a:pPr>
            <a:r>
              <a:rPr lang="ja-JP" altLang="en-US" sz="1400" dirty="0">
                <a:latin typeface="+mn-ea"/>
              </a:rPr>
              <a:t>●</a:t>
            </a:r>
            <a:r>
              <a:rPr lang="ja-JP" altLang="ja-JP" sz="1400" dirty="0">
                <a:latin typeface="+mn-ea"/>
              </a:rPr>
              <a:t>このように自分の「強み」をどんどん書いていきましょう。</a:t>
            </a:r>
            <a:endParaRPr lang="en-US" altLang="ja-JP" sz="1400" dirty="0">
              <a:latin typeface="+mn-ea"/>
            </a:endParaRPr>
          </a:p>
          <a:p>
            <a:pPr lvl="0">
              <a:defRPr lang="ja-JP" altLang="en-US"/>
            </a:pPr>
            <a:r>
              <a:rPr lang="ja-JP" altLang="ja-JP" sz="1400" dirty="0">
                <a:latin typeface="+mn-ea"/>
              </a:rPr>
              <a:t>また、関連のあるものはつなげます。</a:t>
            </a:r>
            <a:endParaRPr lang="en-US" altLang="ja-JP" sz="1400" dirty="0">
              <a:latin typeface="+mn-ea"/>
            </a:endParaRPr>
          </a:p>
          <a:p>
            <a:pPr lvl="0">
              <a:defRPr lang="ja-JP" altLang="en-US"/>
            </a:pPr>
            <a:r>
              <a:rPr lang="ja-JP" altLang="ja-JP" sz="1400" dirty="0">
                <a:latin typeface="+mn-ea"/>
              </a:rPr>
              <a:t>書きながら、新しい「強み」を発見した人は、それも付け加えて</a:t>
            </a:r>
            <a:endParaRPr lang="en-US" altLang="ja-JP" sz="1400">
              <a:latin typeface="+mn-ea"/>
            </a:endParaRPr>
          </a:p>
          <a:p>
            <a:pPr lvl="0">
              <a:defRPr lang="ja-JP" altLang="en-US"/>
            </a:pPr>
            <a:r>
              <a:rPr lang="ja-JP" altLang="ja-JP" sz="1400">
                <a:latin typeface="+mn-ea"/>
              </a:rPr>
              <a:t>ください</a:t>
            </a:r>
            <a:r>
              <a:rPr lang="ja-JP" altLang="ja-JP" sz="1400" dirty="0">
                <a:latin typeface="+mn-ea"/>
              </a:rPr>
              <a:t>。</a:t>
            </a:r>
            <a:endParaRPr lang="en-US" altLang="ja-JP" sz="1400" dirty="0">
              <a:latin typeface="+mn-ea"/>
            </a:endParaRPr>
          </a:p>
          <a:p>
            <a:pPr lvl="0">
              <a:defRPr lang="ja-JP" altLang="en-US"/>
            </a:pPr>
            <a:r>
              <a:rPr lang="ja-JP" altLang="ja-JP" sz="1400" dirty="0">
                <a:latin typeface="+mn-ea"/>
              </a:rPr>
              <a:t>時間を</a:t>
            </a:r>
            <a:r>
              <a:rPr lang="ja-JP" altLang="en-US" sz="1400" dirty="0">
                <a:latin typeface="+mn-ea"/>
              </a:rPr>
              <a:t>５</a:t>
            </a:r>
            <a:r>
              <a:rPr lang="ja-JP" altLang="ja-JP" sz="1400" dirty="0">
                <a:latin typeface="+mn-ea"/>
              </a:rPr>
              <a:t>分</a:t>
            </a:r>
            <a:r>
              <a:rPr lang="ja-JP" altLang="en-US" sz="1400" dirty="0">
                <a:latin typeface="+mn-ea"/>
              </a:rPr>
              <a:t>取り</a:t>
            </a:r>
            <a:r>
              <a:rPr lang="ja-JP" altLang="ja-JP" sz="1400" dirty="0">
                <a:latin typeface="+mn-ea"/>
              </a:rPr>
              <a:t>ます。</a:t>
            </a:r>
            <a:endParaRPr lang="en-US" altLang="ja-JP" sz="1400" dirty="0">
              <a:latin typeface="+mn-ea"/>
            </a:endParaRPr>
          </a:p>
          <a:p>
            <a:pPr lvl="0">
              <a:defRPr lang="ja-JP" altLang="en-US"/>
            </a:pPr>
            <a:endParaRPr lang="en-US" altLang="ja-JP" sz="1400" dirty="0">
              <a:latin typeface="+mn-ea"/>
            </a:endParaRPr>
          </a:p>
          <a:p>
            <a:pPr lvl="0">
              <a:defRPr lang="ja-JP" altLang="en-US"/>
            </a:pPr>
            <a:r>
              <a:rPr lang="ja-JP" altLang="en-US" sz="1400" dirty="0">
                <a:latin typeface="+mn-ea"/>
              </a:rPr>
              <a:t>時間です。</a:t>
            </a:r>
            <a:endParaRPr lang="en-US" altLang="ja-JP" sz="1400" dirty="0">
              <a:latin typeface="+mn-ea"/>
            </a:endParaRPr>
          </a:p>
        </p:txBody>
      </p:sp>
      <p:sp>
        <p:nvSpPr>
          <p:cNvPr id="5" name="ヘッダー プレースホルダー 5"/>
          <p:cNvSpPr txBox="1"/>
          <p:nvPr/>
        </p:nvSpPr>
        <p:spPr>
          <a:xfrm>
            <a:off x="660347" y="1203610"/>
            <a:ext cx="3076365" cy="513510"/>
          </a:xfrm>
          <a:prstGeom prst="rect">
            <a:avLst/>
          </a:prstGeom>
        </p:spPr>
        <p:txBody>
          <a:bodyPr lIns="87959" tIns="43980" rIns="87959" bIns="43980"/>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スライド８</a:t>
            </a:r>
            <a:r>
              <a:rPr lang="en-US" altLang="ja-JP" sz="2000" dirty="0">
                <a:latin typeface="+mj-ea"/>
                <a:ea typeface="+mj-ea"/>
              </a:rPr>
              <a:t>】</a:t>
            </a:r>
            <a:r>
              <a:rPr lang="ja-JP" altLang="en-US" sz="2000" dirty="0">
                <a:latin typeface="+mj-ea"/>
                <a:ea typeface="+mj-ea"/>
              </a:rPr>
              <a:t>（６分）</a:t>
            </a:r>
            <a:endParaRPr lang="en-US" altLang="ja-JP" sz="2000" dirty="0">
              <a:latin typeface="+mj-ea"/>
              <a:ea typeface="+mj-ea"/>
            </a:endParaRPr>
          </a:p>
        </p:txBody>
      </p:sp>
    </p:spTree>
    <p:extLst>
      <p:ext uri="{BB962C8B-B14F-4D97-AF65-F5344CB8AC3E}">
        <p14:creationId xmlns:p14="http://schemas.microsoft.com/office/powerpoint/2010/main" val="4100982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9450" y="1600200"/>
            <a:ext cx="5319713" cy="2994025"/>
          </a:xfrm>
        </p:spPr>
      </p:sp>
      <p:sp>
        <p:nvSpPr>
          <p:cNvPr id="3" name="ノート プレースホルダー 2"/>
          <p:cNvSpPr>
            <a:spLocks noGrp="1"/>
          </p:cNvSpPr>
          <p:nvPr>
            <p:ph type="body" idx="1"/>
          </p:nvPr>
        </p:nvSpPr>
        <p:spPr>
          <a:xfrm>
            <a:off x="660346" y="4628964"/>
            <a:ext cx="5339881" cy="5000722"/>
          </a:xfrm>
        </p:spPr>
        <p:txBody>
          <a:bodyPr/>
          <a:lstStyle/>
          <a:p>
            <a:pPr defTabSz="879946">
              <a:defRPr lang="ja-JP" altLang="en-US"/>
            </a:pPr>
            <a:endParaRPr lang="en-US" altLang="ja-JP" sz="1400" dirty="0">
              <a:latin typeface="+mn-ea"/>
            </a:endParaRPr>
          </a:p>
          <a:p>
            <a:pPr defTabSz="879946">
              <a:defRPr lang="ja-JP" altLang="en-US"/>
            </a:pPr>
            <a:r>
              <a:rPr lang="ja-JP" altLang="ja-JP" sz="1400" dirty="0">
                <a:latin typeface="+mn-ea"/>
              </a:rPr>
              <a:t>次に、活動②です。</a:t>
            </a:r>
            <a:endParaRPr lang="en-US" altLang="ja-JP" sz="1400" dirty="0">
              <a:latin typeface="+mn-ea"/>
            </a:endParaRPr>
          </a:p>
          <a:p>
            <a:r>
              <a:rPr lang="ja-JP" altLang="ja-JP" sz="1400" dirty="0">
                <a:latin typeface="+mn-ea"/>
              </a:rPr>
              <a:t>今度は、グループの友達の「</a:t>
            </a:r>
            <a:r>
              <a:rPr lang="en-US" altLang="ja-JP" sz="1400" dirty="0">
                <a:latin typeface="+mn-ea"/>
              </a:rPr>
              <a:t>Treasure Webbing</a:t>
            </a:r>
            <a:r>
              <a:rPr lang="ja-JP" altLang="ja-JP" sz="1400" dirty="0">
                <a:latin typeface="+mn-ea"/>
              </a:rPr>
              <a:t>」にその人の</a:t>
            </a:r>
            <a:endParaRPr lang="en-US" altLang="ja-JP" sz="1400" dirty="0">
              <a:latin typeface="+mn-ea"/>
            </a:endParaRPr>
          </a:p>
          <a:p>
            <a:r>
              <a:rPr lang="ja-JP" altLang="ja-JP" sz="1400" dirty="0">
                <a:latin typeface="+mn-ea"/>
              </a:rPr>
              <a:t>「強み」だと思うことを書き加えます。</a:t>
            </a:r>
          </a:p>
          <a:p>
            <a:r>
              <a:rPr lang="ja-JP" altLang="en-US" sz="1400" dirty="0">
                <a:latin typeface="+mn-ea"/>
              </a:rPr>
              <a:t>●</a:t>
            </a:r>
            <a:r>
              <a:rPr lang="ja-JP" altLang="ja-JP" sz="1400" dirty="0">
                <a:latin typeface="+mn-ea"/>
              </a:rPr>
              <a:t>例えば、</a:t>
            </a:r>
            <a:r>
              <a:rPr lang="ja-JP" altLang="en-US" sz="1400" dirty="0">
                <a:latin typeface="+mn-ea"/>
              </a:rPr>
              <a:t>･･･</a:t>
            </a:r>
            <a:r>
              <a:rPr lang="en-US" altLang="ja-JP" sz="1400" dirty="0">
                <a:latin typeface="+mn-ea"/>
              </a:rPr>
              <a:t>【</a:t>
            </a:r>
            <a:r>
              <a:rPr lang="ja-JP" altLang="ja-JP" sz="1400" dirty="0">
                <a:latin typeface="+mn-ea"/>
              </a:rPr>
              <a:t>アニメーションに沿って読み上げる</a:t>
            </a:r>
            <a:r>
              <a:rPr lang="en-US" altLang="ja-JP" sz="1400" dirty="0">
                <a:latin typeface="+mn-ea"/>
              </a:rPr>
              <a:t>】</a:t>
            </a:r>
          </a:p>
          <a:p>
            <a:r>
              <a:rPr lang="ja-JP" altLang="en-US" sz="1400" dirty="0">
                <a:latin typeface="+mn-ea"/>
              </a:rPr>
              <a:t>このように、</a:t>
            </a:r>
            <a:r>
              <a:rPr lang="ja-JP" altLang="ja-JP" sz="1400" dirty="0">
                <a:latin typeface="+mn-ea"/>
              </a:rPr>
              <a:t>同じ学級で毎日一緒に過ごしているからこそ</a:t>
            </a:r>
            <a:endParaRPr lang="en-US" altLang="ja-JP" sz="1400" dirty="0">
              <a:latin typeface="+mn-ea"/>
            </a:endParaRPr>
          </a:p>
          <a:p>
            <a:r>
              <a:rPr lang="ja-JP" altLang="ja-JP" sz="1400" dirty="0">
                <a:latin typeface="+mn-ea"/>
              </a:rPr>
              <a:t>気付くことができる、その人の「強み」があると思います。</a:t>
            </a:r>
          </a:p>
        </p:txBody>
      </p:sp>
      <p:sp>
        <p:nvSpPr>
          <p:cNvPr id="5" name="ヘッダー プレースホルダー 5"/>
          <p:cNvSpPr txBox="1"/>
          <p:nvPr/>
        </p:nvSpPr>
        <p:spPr>
          <a:xfrm>
            <a:off x="660347" y="1203610"/>
            <a:ext cx="3076365" cy="513510"/>
          </a:xfrm>
          <a:prstGeom prst="rect">
            <a:avLst/>
          </a:prstGeom>
        </p:spPr>
        <p:txBody>
          <a:bodyPr lIns="87959" tIns="43980" rIns="87959" bIns="43980"/>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スライド９</a:t>
            </a:r>
            <a:r>
              <a:rPr lang="en-US" altLang="ja-JP" sz="2000" dirty="0">
                <a:latin typeface="+mj-ea"/>
                <a:ea typeface="+mj-ea"/>
              </a:rPr>
              <a:t>】</a:t>
            </a:r>
            <a:r>
              <a:rPr lang="ja-JP" altLang="en-US" sz="2000" dirty="0">
                <a:latin typeface="+mj-ea"/>
                <a:ea typeface="+mj-ea"/>
              </a:rPr>
              <a:t>（１分）</a:t>
            </a:r>
            <a:endParaRPr lang="en-US" altLang="ja-JP" sz="2000" dirty="0">
              <a:latin typeface="+mj-ea"/>
              <a:ea typeface="+mj-ea"/>
            </a:endParaRPr>
          </a:p>
        </p:txBody>
      </p:sp>
    </p:spTree>
    <p:extLst>
      <p:ext uri="{BB962C8B-B14F-4D97-AF65-F5344CB8AC3E}">
        <p14:creationId xmlns:p14="http://schemas.microsoft.com/office/powerpoint/2010/main" val="2937284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2CC4B59-BA13-45EA-8E36-AF612F592AE2}" type="datetime1">
              <a:rPr kumimoji="1" lang="ja-JP" altLang="en-US" smtClean="0"/>
              <a:t>2019/3/12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33F41E6-70BA-4557-AF80-EDAF79D4A597}" type="slidenum">
              <a:rPr kumimoji="1" lang="ja-JP" altLang="en-US" smtClean="0"/>
              <a:t>‹#›</a:t>
            </a:fld>
            <a:endParaRPr kumimoji="1" lang="ja-JP" altLang="en-US"/>
          </a:p>
        </p:txBody>
      </p:sp>
    </p:spTree>
    <p:extLst>
      <p:ext uri="{BB962C8B-B14F-4D97-AF65-F5344CB8AC3E}">
        <p14:creationId xmlns:p14="http://schemas.microsoft.com/office/powerpoint/2010/main" val="1189074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31F2CED-8D52-4126-8858-1D5EC99B2AF5}" type="datetime1">
              <a:rPr kumimoji="1" lang="ja-JP" altLang="en-US" smtClean="0"/>
              <a:t>2019/3/12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33F41E6-70BA-4557-AF80-EDAF79D4A597}" type="slidenum">
              <a:rPr kumimoji="1" lang="ja-JP" altLang="en-US" smtClean="0"/>
              <a:t>‹#›</a:t>
            </a:fld>
            <a:endParaRPr kumimoji="1" lang="ja-JP" altLang="en-US"/>
          </a:p>
        </p:txBody>
      </p:sp>
    </p:spTree>
    <p:extLst>
      <p:ext uri="{BB962C8B-B14F-4D97-AF65-F5344CB8AC3E}">
        <p14:creationId xmlns:p14="http://schemas.microsoft.com/office/powerpoint/2010/main" val="2225898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02CD609-3FC6-45C6-A638-AABCD6775621}" type="datetime1">
              <a:rPr kumimoji="1" lang="ja-JP" altLang="en-US" smtClean="0"/>
              <a:t>2019/3/12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33F41E6-70BA-4557-AF80-EDAF79D4A597}" type="slidenum">
              <a:rPr kumimoji="1" lang="ja-JP" altLang="en-US" smtClean="0"/>
              <a:t>‹#›</a:t>
            </a:fld>
            <a:endParaRPr kumimoji="1" lang="ja-JP" altLang="en-US"/>
          </a:p>
        </p:txBody>
      </p:sp>
    </p:spTree>
    <p:extLst>
      <p:ext uri="{BB962C8B-B14F-4D97-AF65-F5344CB8AC3E}">
        <p14:creationId xmlns:p14="http://schemas.microsoft.com/office/powerpoint/2010/main" val="2498636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838200" y="6356350"/>
            <a:ext cx="2743200" cy="365125"/>
          </a:xfrm>
          <a:prstGeom prst="rect">
            <a:avLst/>
          </a:prstGeom>
        </p:spPr>
        <p:txBody>
          <a:bodyPr/>
          <a:lstStyle/>
          <a:p>
            <a:fld id="{994059D9-0FFA-42C6-89AF-2A9DAF532A9A}" type="datetime1">
              <a:rPr kumimoji="1" lang="ja-JP" altLang="en-US" smtClean="0"/>
              <a:t>2019/3/12</a:t>
            </a:fld>
            <a:endParaRPr kumimoji="1" lang="ja-JP" altLang="en-US"/>
          </a:p>
        </p:txBody>
      </p:sp>
      <p:sp>
        <p:nvSpPr>
          <p:cNvPr id="5" name="フッター プレースホルダー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8610600" y="6356350"/>
            <a:ext cx="2743200" cy="365125"/>
          </a:xfrm>
          <a:prstGeom prst="rect">
            <a:avLst/>
          </a:prstGeom>
        </p:spPr>
        <p:txBody>
          <a:bodyPr/>
          <a:lstStyle/>
          <a:p>
            <a:fld id="{A3F3AAD8-0F56-49B3-A74F-38086400EBF3}" type="slidenum">
              <a:rPr kumimoji="1" lang="ja-JP" altLang="en-US" smtClean="0"/>
              <a:t>‹#›</a:t>
            </a:fld>
            <a:endParaRPr kumimoji="1" lang="ja-JP" altLang="en-US"/>
          </a:p>
        </p:txBody>
      </p:sp>
    </p:spTree>
    <p:extLst>
      <p:ext uri="{BB962C8B-B14F-4D97-AF65-F5344CB8AC3E}">
        <p14:creationId xmlns:p14="http://schemas.microsoft.com/office/powerpoint/2010/main" val="1180889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838200" y="6356350"/>
            <a:ext cx="2743200" cy="365125"/>
          </a:xfrm>
          <a:prstGeom prst="rect">
            <a:avLst/>
          </a:prstGeom>
        </p:spPr>
        <p:txBody>
          <a:bodyPr/>
          <a:lstStyle/>
          <a:p>
            <a:fld id="{3658502F-A3D2-49CD-B85F-DC37DF512B9D}" type="datetime1">
              <a:rPr kumimoji="1" lang="ja-JP" altLang="en-US" smtClean="0"/>
              <a:t>2019/3/12</a:t>
            </a:fld>
            <a:endParaRPr kumimoji="1" lang="ja-JP" altLang="en-US"/>
          </a:p>
        </p:txBody>
      </p:sp>
      <p:sp>
        <p:nvSpPr>
          <p:cNvPr id="5" name="フッター プレースホルダー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8610600" y="6356350"/>
            <a:ext cx="2743200" cy="365125"/>
          </a:xfrm>
          <a:prstGeom prst="rect">
            <a:avLst/>
          </a:prstGeom>
        </p:spPr>
        <p:txBody>
          <a:bodyPr/>
          <a:lstStyle/>
          <a:p>
            <a:fld id="{A3F3AAD8-0F56-49B3-A74F-38086400EBF3}" type="slidenum">
              <a:rPr kumimoji="1" lang="ja-JP" altLang="en-US" smtClean="0"/>
              <a:t>‹#›</a:t>
            </a:fld>
            <a:endParaRPr kumimoji="1" lang="ja-JP" altLang="en-US"/>
          </a:p>
        </p:txBody>
      </p:sp>
    </p:spTree>
    <p:extLst>
      <p:ext uri="{BB962C8B-B14F-4D97-AF65-F5344CB8AC3E}">
        <p14:creationId xmlns:p14="http://schemas.microsoft.com/office/powerpoint/2010/main" val="3615589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a:xfrm>
            <a:off x="838200" y="6356350"/>
            <a:ext cx="2743200" cy="365125"/>
          </a:xfrm>
          <a:prstGeom prst="rect">
            <a:avLst/>
          </a:prstGeom>
        </p:spPr>
        <p:txBody>
          <a:bodyPr/>
          <a:lstStyle/>
          <a:p>
            <a:fld id="{0ADAF1D1-6C8A-4C0F-BF17-F03CF331E707}" type="datetime1">
              <a:rPr kumimoji="1" lang="ja-JP" altLang="en-US" smtClean="0"/>
              <a:t>2019/3/12</a:t>
            </a:fld>
            <a:endParaRPr kumimoji="1" lang="ja-JP" altLang="en-US"/>
          </a:p>
        </p:txBody>
      </p:sp>
      <p:sp>
        <p:nvSpPr>
          <p:cNvPr id="5" name="フッター プレースホルダー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8610600" y="6356350"/>
            <a:ext cx="2743200" cy="365125"/>
          </a:xfrm>
          <a:prstGeom prst="rect">
            <a:avLst/>
          </a:prstGeom>
        </p:spPr>
        <p:txBody>
          <a:bodyPr/>
          <a:lstStyle/>
          <a:p>
            <a:fld id="{A3F3AAD8-0F56-49B3-A74F-38086400EBF3}" type="slidenum">
              <a:rPr kumimoji="1" lang="ja-JP" altLang="en-US" smtClean="0"/>
              <a:t>‹#›</a:t>
            </a:fld>
            <a:endParaRPr kumimoji="1" lang="ja-JP" altLang="en-US"/>
          </a:p>
        </p:txBody>
      </p:sp>
    </p:spTree>
    <p:extLst>
      <p:ext uri="{BB962C8B-B14F-4D97-AF65-F5344CB8AC3E}">
        <p14:creationId xmlns:p14="http://schemas.microsoft.com/office/powerpoint/2010/main" val="2850871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838200" y="6356350"/>
            <a:ext cx="2743200" cy="365125"/>
          </a:xfrm>
          <a:prstGeom prst="rect">
            <a:avLst/>
          </a:prstGeom>
        </p:spPr>
        <p:txBody>
          <a:bodyPr/>
          <a:lstStyle/>
          <a:p>
            <a:fld id="{63234B0D-6849-4281-B511-CF0F80F63AEF}" type="datetime1">
              <a:rPr kumimoji="1" lang="ja-JP" altLang="en-US" smtClean="0"/>
              <a:t>2019/3/12</a:t>
            </a:fld>
            <a:endParaRPr kumimoji="1" lang="ja-JP" altLang="en-US"/>
          </a:p>
        </p:txBody>
      </p:sp>
      <p:sp>
        <p:nvSpPr>
          <p:cNvPr id="6" name="フッター プレースホルダー 5"/>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8610600" y="6356350"/>
            <a:ext cx="2743200" cy="365125"/>
          </a:xfrm>
          <a:prstGeom prst="rect">
            <a:avLst/>
          </a:prstGeom>
        </p:spPr>
        <p:txBody>
          <a:bodyPr/>
          <a:lstStyle/>
          <a:p>
            <a:fld id="{A3F3AAD8-0F56-49B3-A74F-38086400EBF3}" type="slidenum">
              <a:rPr kumimoji="1" lang="ja-JP" altLang="en-US" smtClean="0"/>
              <a:t>‹#›</a:t>
            </a:fld>
            <a:endParaRPr kumimoji="1" lang="ja-JP" altLang="en-US"/>
          </a:p>
        </p:txBody>
      </p:sp>
    </p:spTree>
    <p:extLst>
      <p:ext uri="{BB962C8B-B14F-4D97-AF65-F5344CB8AC3E}">
        <p14:creationId xmlns:p14="http://schemas.microsoft.com/office/powerpoint/2010/main" val="1193718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838200" y="6356350"/>
            <a:ext cx="2743200" cy="365125"/>
          </a:xfrm>
          <a:prstGeom prst="rect">
            <a:avLst/>
          </a:prstGeom>
        </p:spPr>
        <p:txBody>
          <a:bodyPr/>
          <a:lstStyle/>
          <a:p>
            <a:fld id="{FA4DA3DF-90F0-4FC0-8760-D69988B001BA}" type="datetime1">
              <a:rPr kumimoji="1" lang="ja-JP" altLang="en-US" smtClean="0"/>
              <a:t>2019/3/12</a:t>
            </a:fld>
            <a:endParaRPr kumimoji="1" lang="ja-JP" altLang="en-US"/>
          </a:p>
        </p:txBody>
      </p:sp>
      <p:sp>
        <p:nvSpPr>
          <p:cNvPr id="8" name="フッター プレースホルダー 7"/>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a:xfrm>
            <a:off x="8610600" y="6356350"/>
            <a:ext cx="2743200" cy="365125"/>
          </a:xfrm>
          <a:prstGeom prst="rect">
            <a:avLst/>
          </a:prstGeom>
        </p:spPr>
        <p:txBody>
          <a:bodyPr/>
          <a:lstStyle/>
          <a:p>
            <a:fld id="{A3F3AAD8-0F56-49B3-A74F-38086400EBF3}" type="slidenum">
              <a:rPr kumimoji="1" lang="ja-JP" altLang="en-US" smtClean="0"/>
              <a:t>‹#›</a:t>
            </a:fld>
            <a:endParaRPr kumimoji="1" lang="ja-JP" altLang="en-US"/>
          </a:p>
        </p:txBody>
      </p:sp>
    </p:spTree>
    <p:extLst>
      <p:ext uri="{BB962C8B-B14F-4D97-AF65-F5344CB8AC3E}">
        <p14:creationId xmlns:p14="http://schemas.microsoft.com/office/powerpoint/2010/main" val="2857332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a:xfrm>
            <a:off x="838200" y="6356350"/>
            <a:ext cx="2743200" cy="365125"/>
          </a:xfrm>
          <a:prstGeom prst="rect">
            <a:avLst/>
          </a:prstGeom>
        </p:spPr>
        <p:txBody>
          <a:bodyPr/>
          <a:lstStyle/>
          <a:p>
            <a:fld id="{9E0D7CA1-BA1F-4E74-A2F5-8E7CCA41A4E8}" type="datetime1">
              <a:rPr kumimoji="1" lang="ja-JP" altLang="en-US" smtClean="0"/>
              <a:t>2019/3/12</a:t>
            </a:fld>
            <a:endParaRPr kumimoji="1" lang="ja-JP" altLang="en-US"/>
          </a:p>
        </p:txBody>
      </p:sp>
      <p:sp>
        <p:nvSpPr>
          <p:cNvPr id="4" name="フッター プレースホルダー 3"/>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a:xfrm>
            <a:off x="8610600" y="6356350"/>
            <a:ext cx="2743200" cy="365125"/>
          </a:xfrm>
          <a:prstGeom prst="rect">
            <a:avLst/>
          </a:prstGeom>
        </p:spPr>
        <p:txBody>
          <a:bodyPr/>
          <a:lstStyle/>
          <a:p>
            <a:fld id="{A3F3AAD8-0F56-49B3-A74F-38086400EBF3}" type="slidenum">
              <a:rPr kumimoji="1" lang="ja-JP" altLang="en-US" smtClean="0"/>
              <a:t>‹#›</a:t>
            </a:fld>
            <a:endParaRPr kumimoji="1" lang="ja-JP" altLang="en-US"/>
          </a:p>
        </p:txBody>
      </p:sp>
    </p:spTree>
    <p:extLst>
      <p:ext uri="{BB962C8B-B14F-4D97-AF65-F5344CB8AC3E}">
        <p14:creationId xmlns:p14="http://schemas.microsoft.com/office/powerpoint/2010/main" val="3884181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838200" y="6356350"/>
            <a:ext cx="2743200" cy="365125"/>
          </a:xfrm>
          <a:prstGeom prst="rect">
            <a:avLst/>
          </a:prstGeom>
        </p:spPr>
        <p:txBody>
          <a:bodyPr/>
          <a:lstStyle/>
          <a:p>
            <a:fld id="{68E77B8C-37AF-4304-BBB0-FFF6BAA362E3}" type="datetime1">
              <a:rPr kumimoji="1" lang="ja-JP" altLang="en-US" smtClean="0"/>
              <a:t>2019/3/12</a:t>
            </a:fld>
            <a:endParaRPr kumimoji="1" lang="ja-JP" altLang="en-US"/>
          </a:p>
        </p:txBody>
      </p:sp>
      <p:sp>
        <p:nvSpPr>
          <p:cNvPr id="3" name="フッター プレースホルダー 2"/>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4" name="スライド番号プレースホルダー 3"/>
          <p:cNvSpPr>
            <a:spLocks noGrp="1"/>
          </p:cNvSpPr>
          <p:nvPr>
            <p:ph type="sldNum" sz="quarter" idx="12"/>
          </p:nvPr>
        </p:nvSpPr>
        <p:spPr>
          <a:xfrm>
            <a:off x="8610600" y="6356350"/>
            <a:ext cx="2743200" cy="365125"/>
          </a:xfrm>
          <a:prstGeom prst="rect">
            <a:avLst/>
          </a:prstGeom>
        </p:spPr>
        <p:txBody>
          <a:bodyPr/>
          <a:lstStyle/>
          <a:p>
            <a:fld id="{A3F3AAD8-0F56-49B3-A74F-38086400EBF3}" type="slidenum">
              <a:rPr kumimoji="1" lang="ja-JP" altLang="en-US" smtClean="0"/>
              <a:t>‹#›</a:t>
            </a:fld>
            <a:endParaRPr kumimoji="1" lang="ja-JP" altLang="en-US"/>
          </a:p>
        </p:txBody>
      </p:sp>
    </p:spTree>
    <p:extLst>
      <p:ext uri="{BB962C8B-B14F-4D97-AF65-F5344CB8AC3E}">
        <p14:creationId xmlns:p14="http://schemas.microsoft.com/office/powerpoint/2010/main" val="1108805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838200" y="6356350"/>
            <a:ext cx="2743200" cy="365125"/>
          </a:xfrm>
          <a:prstGeom prst="rect">
            <a:avLst/>
          </a:prstGeom>
        </p:spPr>
        <p:txBody>
          <a:bodyPr/>
          <a:lstStyle/>
          <a:p>
            <a:fld id="{05FF9044-B451-4EF4-B364-87FFED5D130C}" type="datetime1">
              <a:rPr kumimoji="1" lang="ja-JP" altLang="en-US" smtClean="0"/>
              <a:t>2019/3/12</a:t>
            </a:fld>
            <a:endParaRPr kumimoji="1" lang="ja-JP" altLang="en-US"/>
          </a:p>
        </p:txBody>
      </p:sp>
      <p:sp>
        <p:nvSpPr>
          <p:cNvPr id="6" name="フッター プレースホルダー 5"/>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8610600" y="6356350"/>
            <a:ext cx="2743200" cy="365125"/>
          </a:xfrm>
          <a:prstGeom prst="rect">
            <a:avLst/>
          </a:prstGeom>
        </p:spPr>
        <p:txBody>
          <a:bodyPr/>
          <a:lstStyle/>
          <a:p>
            <a:fld id="{A3F3AAD8-0F56-49B3-A74F-38086400EBF3}" type="slidenum">
              <a:rPr kumimoji="1" lang="ja-JP" altLang="en-US" smtClean="0"/>
              <a:t>‹#›</a:t>
            </a:fld>
            <a:endParaRPr kumimoji="1" lang="ja-JP" altLang="en-US"/>
          </a:p>
        </p:txBody>
      </p:sp>
    </p:spTree>
    <p:extLst>
      <p:ext uri="{BB962C8B-B14F-4D97-AF65-F5344CB8AC3E}">
        <p14:creationId xmlns:p14="http://schemas.microsoft.com/office/powerpoint/2010/main" val="2474490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051F17B-C326-4029-8859-55D2748B5133}" type="datetime1">
              <a:rPr kumimoji="1" lang="ja-JP" altLang="en-US" smtClean="0"/>
              <a:t>2019/3/12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33F41E6-70BA-4557-AF80-EDAF79D4A597}" type="slidenum">
              <a:rPr kumimoji="1" lang="ja-JP" altLang="en-US" smtClean="0"/>
              <a:t>‹#›</a:t>
            </a:fld>
            <a:endParaRPr kumimoji="1" lang="ja-JP" altLang="en-US"/>
          </a:p>
        </p:txBody>
      </p:sp>
    </p:spTree>
    <p:extLst>
      <p:ext uri="{BB962C8B-B14F-4D97-AF65-F5344CB8AC3E}">
        <p14:creationId xmlns:p14="http://schemas.microsoft.com/office/powerpoint/2010/main" val="26390981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838200" y="6356350"/>
            <a:ext cx="2743200" cy="365125"/>
          </a:xfrm>
          <a:prstGeom prst="rect">
            <a:avLst/>
          </a:prstGeom>
        </p:spPr>
        <p:txBody>
          <a:bodyPr/>
          <a:lstStyle/>
          <a:p>
            <a:fld id="{DEC023A2-E2D0-47E1-8868-7FE1BBA28334}" type="datetime1">
              <a:rPr kumimoji="1" lang="ja-JP" altLang="en-US" smtClean="0"/>
              <a:t>2019/3/12</a:t>
            </a:fld>
            <a:endParaRPr kumimoji="1" lang="ja-JP" altLang="en-US"/>
          </a:p>
        </p:txBody>
      </p:sp>
      <p:sp>
        <p:nvSpPr>
          <p:cNvPr id="6" name="フッター プレースホルダー 5"/>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8610600" y="6356350"/>
            <a:ext cx="2743200" cy="365125"/>
          </a:xfrm>
          <a:prstGeom prst="rect">
            <a:avLst/>
          </a:prstGeom>
        </p:spPr>
        <p:txBody>
          <a:bodyPr/>
          <a:lstStyle/>
          <a:p>
            <a:fld id="{A3F3AAD8-0F56-49B3-A74F-38086400EBF3}" type="slidenum">
              <a:rPr kumimoji="1" lang="ja-JP" altLang="en-US" smtClean="0"/>
              <a:t>‹#›</a:t>
            </a:fld>
            <a:endParaRPr kumimoji="1" lang="ja-JP" altLang="en-US"/>
          </a:p>
        </p:txBody>
      </p:sp>
    </p:spTree>
    <p:extLst>
      <p:ext uri="{BB962C8B-B14F-4D97-AF65-F5344CB8AC3E}">
        <p14:creationId xmlns:p14="http://schemas.microsoft.com/office/powerpoint/2010/main" val="1203966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838200" y="6356350"/>
            <a:ext cx="2743200" cy="365125"/>
          </a:xfrm>
          <a:prstGeom prst="rect">
            <a:avLst/>
          </a:prstGeom>
        </p:spPr>
        <p:txBody>
          <a:bodyPr/>
          <a:lstStyle/>
          <a:p>
            <a:fld id="{E44880EC-97AB-4746-9B8A-E1D9821C6817}" type="datetime1">
              <a:rPr kumimoji="1" lang="ja-JP" altLang="en-US" smtClean="0"/>
              <a:t>2019/3/12</a:t>
            </a:fld>
            <a:endParaRPr kumimoji="1" lang="ja-JP" altLang="en-US"/>
          </a:p>
        </p:txBody>
      </p:sp>
      <p:sp>
        <p:nvSpPr>
          <p:cNvPr id="5" name="フッター プレースホルダー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8610600" y="6356350"/>
            <a:ext cx="2743200" cy="365125"/>
          </a:xfrm>
          <a:prstGeom prst="rect">
            <a:avLst/>
          </a:prstGeom>
        </p:spPr>
        <p:txBody>
          <a:bodyPr/>
          <a:lstStyle/>
          <a:p>
            <a:fld id="{A3F3AAD8-0F56-49B3-A74F-38086400EBF3}" type="slidenum">
              <a:rPr kumimoji="1" lang="ja-JP" altLang="en-US" smtClean="0"/>
              <a:t>‹#›</a:t>
            </a:fld>
            <a:endParaRPr kumimoji="1" lang="ja-JP" altLang="en-US"/>
          </a:p>
        </p:txBody>
      </p:sp>
    </p:spTree>
    <p:extLst>
      <p:ext uri="{BB962C8B-B14F-4D97-AF65-F5344CB8AC3E}">
        <p14:creationId xmlns:p14="http://schemas.microsoft.com/office/powerpoint/2010/main" val="126827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838200" y="6356350"/>
            <a:ext cx="2743200" cy="365125"/>
          </a:xfrm>
          <a:prstGeom prst="rect">
            <a:avLst/>
          </a:prstGeom>
        </p:spPr>
        <p:txBody>
          <a:bodyPr/>
          <a:lstStyle/>
          <a:p>
            <a:fld id="{56092F8D-A9C8-4C83-832C-C92C5C2A636B}" type="datetime1">
              <a:rPr kumimoji="1" lang="ja-JP" altLang="en-US" smtClean="0"/>
              <a:t>2019/3/12</a:t>
            </a:fld>
            <a:endParaRPr kumimoji="1" lang="ja-JP" altLang="en-US"/>
          </a:p>
        </p:txBody>
      </p:sp>
      <p:sp>
        <p:nvSpPr>
          <p:cNvPr id="5" name="フッター プレースホルダー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8610600" y="6356350"/>
            <a:ext cx="2743200" cy="365125"/>
          </a:xfrm>
          <a:prstGeom prst="rect">
            <a:avLst/>
          </a:prstGeom>
        </p:spPr>
        <p:txBody>
          <a:bodyPr/>
          <a:lstStyle/>
          <a:p>
            <a:fld id="{A3F3AAD8-0F56-49B3-A74F-38086400EBF3}" type="slidenum">
              <a:rPr kumimoji="1" lang="ja-JP" altLang="en-US" smtClean="0"/>
              <a:t>‹#›</a:t>
            </a:fld>
            <a:endParaRPr kumimoji="1" lang="ja-JP" altLang="en-US"/>
          </a:p>
        </p:txBody>
      </p:sp>
    </p:spTree>
    <p:extLst>
      <p:ext uri="{BB962C8B-B14F-4D97-AF65-F5344CB8AC3E}">
        <p14:creationId xmlns:p14="http://schemas.microsoft.com/office/powerpoint/2010/main" val="2602426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9E4063A-B5BF-4182-9E79-E5169C215B9A}" type="datetime1">
              <a:rPr kumimoji="1" lang="ja-JP" altLang="en-US" smtClean="0"/>
              <a:t>2019/3/12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FDD9D81-1D88-4063-B263-FC56C2328CBE}" type="slidenum">
              <a:rPr kumimoji="1" lang="ja-JP" altLang="en-US" smtClean="0"/>
              <a:t>‹#›</a:t>
            </a:fld>
            <a:endParaRPr kumimoji="1" lang="ja-JP" altLang="en-US"/>
          </a:p>
        </p:txBody>
      </p:sp>
    </p:spTree>
    <p:extLst>
      <p:ext uri="{BB962C8B-B14F-4D97-AF65-F5344CB8AC3E}">
        <p14:creationId xmlns:p14="http://schemas.microsoft.com/office/powerpoint/2010/main" val="28237019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7DCC48E-DB3E-404E-9ED1-C30C5678B6F8}" type="datetime1">
              <a:rPr kumimoji="1" lang="ja-JP" altLang="en-US" smtClean="0"/>
              <a:t>2019/3/12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FDD9D81-1D88-4063-B263-FC56C2328CBE}" type="slidenum">
              <a:rPr kumimoji="1" lang="ja-JP" altLang="en-US" smtClean="0"/>
              <a:t>‹#›</a:t>
            </a:fld>
            <a:endParaRPr kumimoji="1" lang="ja-JP" altLang="en-US"/>
          </a:p>
        </p:txBody>
      </p:sp>
    </p:spTree>
    <p:extLst>
      <p:ext uri="{BB962C8B-B14F-4D97-AF65-F5344CB8AC3E}">
        <p14:creationId xmlns:p14="http://schemas.microsoft.com/office/powerpoint/2010/main" val="38965051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C62913C-DA62-4A60-AECE-4AFBC23276CD}" type="datetime1">
              <a:rPr kumimoji="1" lang="ja-JP" altLang="en-US" smtClean="0"/>
              <a:t>2019/3/12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FDD9D81-1D88-4063-B263-FC56C2328CBE}" type="slidenum">
              <a:rPr kumimoji="1" lang="ja-JP" altLang="en-US" smtClean="0"/>
              <a:t>‹#›</a:t>
            </a:fld>
            <a:endParaRPr kumimoji="1" lang="ja-JP" altLang="en-US"/>
          </a:p>
        </p:txBody>
      </p:sp>
    </p:spTree>
    <p:extLst>
      <p:ext uri="{BB962C8B-B14F-4D97-AF65-F5344CB8AC3E}">
        <p14:creationId xmlns:p14="http://schemas.microsoft.com/office/powerpoint/2010/main" val="14757948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E5DB0FE-8829-4C33-B08B-6F45916A6607}" type="datetime1">
              <a:rPr kumimoji="1" lang="ja-JP" altLang="en-US" smtClean="0"/>
              <a:t>2019/3/12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FDD9D81-1D88-4063-B263-FC56C2328CBE}" type="slidenum">
              <a:rPr kumimoji="1" lang="ja-JP" altLang="en-US" smtClean="0"/>
              <a:t>‹#›</a:t>
            </a:fld>
            <a:endParaRPr kumimoji="1" lang="ja-JP" altLang="en-US"/>
          </a:p>
        </p:txBody>
      </p:sp>
    </p:spTree>
    <p:extLst>
      <p:ext uri="{BB962C8B-B14F-4D97-AF65-F5344CB8AC3E}">
        <p14:creationId xmlns:p14="http://schemas.microsoft.com/office/powerpoint/2010/main" val="9677226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3808707-EDE3-4075-8EEE-AEF3A0C848F7}" type="datetime1">
              <a:rPr kumimoji="1" lang="ja-JP" altLang="en-US" smtClean="0"/>
              <a:t>2019/3/12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FDD9D81-1D88-4063-B263-FC56C2328CBE}" type="slidenum">
              <a:rPr kumimoji="1" lang="ja-JP" altLang="en-US" smtClean="0"/>
              <a:t>‹#›</a:t>
            </a:fld>
            <a:endParaRPr kumimoji="1" lang="ja-JP" altLang="en-US"/>
          </a:p>
        </p:txBody>
      </p:sp>
    </p:spTree>
    <p:extLst>
      <p:ext uri="{BB962C8B-B14F-4D97-AF65-F5344CB8AC3E}">
        <p14:creationId xmlns:p14="http://schemas.microsoft.com/office/powerpoint/2010/main" val="1052376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B6FAAD4-6AD7-4EE0-A0C2-EE3273C7D72E}" type="datetime1">
              <a:rPr kumimoji="1" lang="ja-JP" altLang="en-US" smtClean="0"/>
              <a:t>2019/3/12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FDD9D81-1D88-4063-B263-FC56C2328CBE}" type="slidenum">
              <a:rPr kumimoji="1" lang="ja-JP" altLang="en-US" smtClean="0"/>
              <a:t>‹#›</a:t>
            </a:fld>
            <a:endParaRPr kumimoji="1" lang="ja-JP" altLang="en-US"/>
          </a:p>
        </p:txBody>
      </p:sp>
    </p:spTree>
    <p:extLst>
      <p:ext uri="{BB962C8B-B14F-4D97-AF65-F5344CB8AC3E}">
        <p14:creationId xmlns:p14="http://schemas.microsoft.com/office/powerpoint/2010/main" val="6690935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2BAF8B6-3DBD-4688-AA97-18B628439E1A}" type="datetime1">
              <a:rPr kumimoji="1" lang="ja-JP" altLang="en-US" smtClean="0"/>
              <a:t>2019/3/12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FDD9D81-1D88-4063-B263-FC56C2328CBE}" type="slidenum">
              <a:rPr kumimoji="1" lang="ja-JP" altLang="en-US" smtClean="0"/>
              <a:t>‹#›</a:t>
            </a:fld>
            <a:endParaRPr kumimoji="1" lang="ja-JP" altLang="en-US"/>
          </a:p>
        </p:txBody>
      </p:sp>
    </p:spTree>
    <p:extLst>
      <p:ext uri="{BB962C8B-B14F-4D97-AF65-F5344CB8AC3E}">
        <p14:creationId xmlns:p14="http://schemas.microsoft.com/office/powerpoint/2010/main" val="2645361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B87C6B7-F9D3-40B9-A0AF-E5EE3334BB24}" type="datetime1">
              <a:rPr kumimoji="1" lang="ja-JP" altLang="en-US" smtClean="0"/>
              <a:t>2019/3/12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33F41E6-70BA-4557-AF80-EDAF79D4A597}" type="slidenum">
              <a:rPr kumimoji="1" lang="ja-JP" altLang="en-US" smtClean="0"/>
              <a:t>‹#›</a:t>
            </a:fld>
            <a:endParaRPr kumimoji="1" lang="ja-JP" altLang="en-US"/>
          </a:p>
        </p:txBody>
      </p:sp>
    </p:spTree>
    <p:extLst>
      <p:ext uri="{BB962C8B-B14F-4D97-AF65-F5344CB8AC3E}">
        <p14:creationId xmlns:p14="http://schemas.microsoft.com/office/powerpoint/2010/main" val="29624141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7B4561D-1A82-4B15-9208-C2012624CED2}" type="datetime1">
              <a:rPr kumimoji="1" lang="ja-JP" altLang="en-US" smtClean="0"/>
              <a:t>2019/3/12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FDD9D81-1D88-4063-B263-FC56C2328CBE}" type="slidenum">
              <a:rPr kumimoji="1" lang="ja-JP" altLang="en-US" smtClean="0"/>
              <a:t>‹#›</a:t>
            </a:fld>
            <a:endParaRPr kumimoji="1" lang="ja-JP" altLang="en-US"/>
          </a:p>
        </p:txBody>
      </p:sp>
    </p:spTree>
    <p:extLst>
      <p:ext uri="{BB962C8B-B14F-4D97-AF65-F5344CB8AC3E}">
        <p14:creationId xmlns:p14="http://schemas.microsoft.com/office/powerpoint/2010/main" val="7957191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BAB3D4A-202E-4112-B078-654D8ECEBF02}" type="datetime1">
              <a:rPr kumimoji="1" lang="ja-JP" altLang="en-US" smtClean="0"/>
              <a:t>2019/3/12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FDD9D81-1D88-4063-B263-FC56C2328CBE}" type="slidenum">
              <a:rPr kumimoji="1" lang="ja-JP" altLang="en-US" smtClean="0"/>
              <a:t>‹#›</a:t>
            </a:fld>
            <a:endParaRPr kumimoji="1" lang="ja-JP" altLang="en-US"/>
          </a:p>
        </p:txBody>
      </p:sp>
    </p:spTree>
    <p:extLst>
      <p:ext uri="{BB962C8B-B14F-4D97-AF65-F5344CB8AC3E}">
        <p14:creationId xmlns:p14="http://schemas.microsoft.com/office/powerpoint/2010/main" val="20151168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B914549-9CDE-40DA-A0DF-420D95E4C993}" type="datetime1">
              <a:rPr kumimoji="1" lang="ja-JP" altLang="en-US" smtClean="0"/>
              <a:t>2019/3/12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FDD9D81-1D88-4063-B263-FC56C2328CBE}" type="slidenum">
              <a:rPr kumimoji="1" lang="ja-JP" altLang="en-US" smtClean="0"/>
              <a:t>‹#›</a:t>
            </a:fld>
            <a:endParaRPr kumimoji="1" lang="ja-JP" altLang="en-US"/>
          </a:p>
        </p:txBody>
      </p:sp>
    </p:spTree>
    <p:extLst>
      <p:ext uri="{BB962C8B-B14F-4D97-AF65-F5344CB8AC3E}">
        <p14:creationId xmlns:p14="http://schemas.microsoft.com/office/powerpoint/2010/main" val="3719166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AC476A6-41F0-43C7-A1E5-AB50D98567A3}" type="datetime1">
              <a:rPr kumimoji="1" lang="ja-JP" altLang="en-US" smtClean="0"/>
              <a:t>2019/3/12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FDD9D81-1D88-4063-B263-FC56C2328CBE}" type="slidenum">
              <a:rPr kumimoji="1" lang="ja-JP" altLang="en-US" smtClean="0"/>
              <a:t>‹#›</a:t>
            </a:fld>
            <a:endParaRPr kumimoji="1" lang="ja-JP" altLang="en-US"/>
          </a:p>
        </p:txBody>
      </p:sp>
    </p:spTree>
    <p:extLst>
      <p:ext uri="{BB962C8B-B14F-4D97-AF65-F5344CB8AC3E}">
        <p14:creationId xmlns:p14="http://schemas.microsoft.com/office/powerpoint/2010/main" val="117021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ACE50C2-8B94-4E45-B735-862E263D27ED}" type="datetime1">
              <a:rPr kumimoji="1" lang="ja-JP" altLang="en-US" smtClean="0"/>
              <a:t>2019/3/12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33F41E6-70BA-4557-AF80-EDAF79D4A597}" type="slidenum">
              <a:rPr kumimoji="1" lang="ja-JP" altLang="en-US" smtClean="0"/>
              <a:t>‹#›</a:t>
            </a:fld>
            <a:endParaRPr kumimoji="1" lang="ja-JP" altLang="en-US"/>
          </a:p>
        </p:txBody>
      </p:sp>
    </p:spTree>
    <p:extLst>
      <p:ext uri="{BB962C8B-B14F-4D97-AF65-F5344CB8AC3E}">
        <p14:creationId xmlns:p14="http://schemas.microsoft.com/office/powerpoint/2010/main" val="2435648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7CA235C-7AAA-4203-ABD9-1DDE712C1938}" type="datetime1">
              <a:rPr kumimoji="1" lang="ja-JP" altLang="en-US" smtClean="0"/>
              <a:t>2019/3/12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33F41E6-70BA-4557-AF80-EDAF79D4A597}" type="slidenum">
              <a:rPr kumimoji="1" lang="ja-JP" altLang="en-US" smtClean="0"/>
              <a:t>‹#›</a:t>
            </a:fld>
            <a:endParaRPr kumimoji="1" lang="ja-JP" altLang="en-US"/>
          </a:p>
        </p:txBody>
      </p:sp>
    </p:spTree>
    <p:extLst>
      <p:ext uri="{BB962C8B-B14F-4D97-AF65-F5344CB8AC3E}">
        <p14:creationId xmlns:p14="http://schemas.microsoft.com/office/powerpoint/2010/main" val="2574992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88B9A19-53AB-4213-8FAE-72D39AC6B679}" type="datetime1">
              <a:rPr kumimoji="1" lang="ja-JP" altLang="en-US" smtClean="0"/>
              <a:t>2019/3/12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33F41E6-70BA-4557-AF80-EDAF79D4A597}" type="slidenum">
              <a:rPr kumimoji="1" lang="ja-JP" altLang="en-US" smtClean="0"/>
              <a:t>‹#›</a:t>
            </a:fld>
            <a:endParaRPr kumimoji="1" lang="ja-JP" altLang="en-US"/>
          </a:p>
        </p:txBody>
      </p:sp>
    </p:spTree>
    <p:extLst>
      <p:ext uri="{BB962C8B-B14F-4D97-AF65-F5344CB8AC3E}">
        <p14:creationId xmlns:p14="http://schemas.microsoft.com/office/powerpoint/2010/main" val="518290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C4F036C-4CC9-41B4-AA6F-35117A399728}" type="datetime1">
              <a:rPr kumimoji="1" lang="ja-JP" altLang="en-US" smtClean="0"/>
              <a:t>2019/3/12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33F41E6-70BA-4557-AF80-EDAF79D4A597}" type="slidenum">
              <a:rPr kumimoji="1" lang="ja-JP" altLang="en-US" smtClean="0"/>
              <a:t>‹#›</a:t>
            </a:fld>
            <a:endParaRPr kumimoji="1" lang="ja-JP" altLang="en-US"/>
          </a:p>
        </p:txBody>
      </p:sp>
    </p:spTree>
    <p:extLst>
      <p:ext uri="{BB962C8B-B14F-4D97-AF65-F5344CB8AC3E}">
        <p14:creationId xmlns:p14="http://schemas.microsoft.com/office/powerpoint/2010/main" val="2327955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0AB9AFC-5A90-4319-BAB4-D317186F49E1}" type="datetime1">
              <a:rPr kumimoji="1" lang="ja-JP" altLang="en-US" smtClean="0"/>
              <a:t>2019/3/12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33F41E6-70BA-4557-AF80-EDAF79D4A597}" type="slidenum">
              <a:rPr kumimoji="1" lang="ja-JP" altLang="en-US" smtClean="0"/>
              <a:t>‹#›</a:t>
            </a:fld>
            <a:endParaRPr kumimoji="1" lang="ja-JP" altLang="en-US"/>
          </a:p>
        </p:txBody>
      </p:sp>
    </p:spTree>
    <p:extLst>
      <p:ext uri="{BB962C8B-B14F-4D97-AF65-F5344CB8AC3E}">
        <p14:creationId xmlns:p14="http://schemas.microsoft.com/office/powerpoint/2010/main" val="3215419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20B7E54-B4C7-4B09-8A6E-A2285D5E8BDE}" type="datetime1">
              <a:rPr kumimoji="1" lang="ja-JP" altLang="en-US" smtClean="0"/>
              <a:t>2019/3/12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33F41E6-70BA-4557-AF80-EDAF79D4A597}" type="slidenum">
              <a:rPr kumimoji="1" lang="ja-JP" altLang="en-US" smtClean="0"/>
              <a:t>‹#›</a:t>
            </a:fld>
            <a:endParaRPr kumimoji="1" lang="ja-JP" altLang="en-US"/>
          </a:p>
        </p:txBody>
      </p:sp>
    </p:spTree>
    <p:extLst>
      <p:ext uri="{BB962C8B-B14F-4D97-AF65-F5344CB8AC3E}">
        <p14:creationId xmlns:p14="http://schemas.microsoft.com/office/powerpoint/2010/main" val="4254909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9192344" y="249238"/>
            <a:ext cx="2390056" cy="407454"/>
          </a:xfrm>
          <a:prstGeom prst="rect">
            <a:avLst/>
          </a:prstGeom>
        </p:spPr>
        <p:txBody>
          <a:bodyPr vert="horz" lIns="91440" tIns="45720" rIns="91440" bIns="45720" rtlCol="0" anchor="ctr">
            <a:normAutofit/>
          </a:bodyPr>
          <a:lstStyle/>
          <a:p>
            <a:r>
              <a:rPr lang="ja-JP" altLang="en-US" sz="800" b="0" i="0" u="none" strike="noStrike" baseline="0" dirty="0">
                <a:solidFill>
                  <a:srgbClr val="000000"/>
                </a:solidFill>
                <a:latin typeface="ＭＳ 明朝" panose="02020609040205080304" pitchFamily="17" charset="-128"/>
                <a:ea typeface="ＭＳ ゴシック" panose="020B0609070205080204" pitchFamily="49" charset="-128"/>
              </a:rPr>
              <a:t>平成</a:t>
            </a:r>
            <a:r>
              <a:rPr lang="en-US" altLang="ja-JP" sz="800" b="0" i="0" u="none" strike="noStrike" baseline="0" dirty="0">
                <a:solidFill>
                  <a:srgbClr val="000000"/>
                </a:solidFill>
                <a:latin typeface="ＭＳ ゴシック" panose="020B0609070205080204" pitchFamily="49" charset="-128"/>
                <a:ea typeface="ＭＳ 明朝" panose="02020609040205080304" pitchFamily="17" charset="-128"/>
              </a:rPr>
              <a:t>26</a:t>
            </a:r>
            <a:r>
              <a:rPr lang="ja-JP" altLang="en-US" sz="800" b="0" i="0" u="none" strike="noStrike" baseline="0" dirty="0">
                <a:solidFill>
                  <a:srgbClr val="000000"/>
                </a:solidFill>
                <a:latin typeface="ＭＳ 明朝" panose="02020609040205080304" pitchFamily="17" charset="-128"/>
                <a:ea typeface="ＭＳ ゴシック" panose="020B0609070205080204" pitchFamily="49" charset="-128"/>
              </a:rPr>
              <a:t>・</a:t>
            </a:r>
            <a:r>
              <a:rPr lang="en-US" altLang="ja-JP" sz="800" b="0" i="0" u="none" strike="noStrike" baseline="0" dirty="0">
                <a:solidFill>
                  <a:srgbClr val="000000"/>
                </a:solidFill>
                <a:latin typeface="ＭＳ ゴシック" panose="020B0609070205080204" pitchFamily="49" charset="-128"/>
                <a:ea typeface="ＭＳ 明朝" panose="02020609040205080304" pitchFamily="17" charset="-128"/>
              </a:rPr>
              <a:t>27</a:t>
            </a:r>
            <a:r>
              <a:rPr lang="ja-JP" altLang="en-US" sz="800" b="0" i="0" u="none" strike="noStrike" baseline="0" dirty="0">
                <a:solidFill>
                  <a:srgbClr val="000000"/>
                </a:solidFill>
                <a:latin typeface="ＭＳ 明朝" panose="02020609040205080304" pitchFamily="17" charset="-128"/>
                <a:ea typeface="ＭＳ ゴシック" panose="020B0609070205080204" pitchFamily="49" charset="-128"/>
              </a:rPr>
              <a:t>年度　小・中・高等学校教育相談</a:t>
            </a:r>
            <a:endParaRPr kumimoji="1" lang="ja-JP" altLang="en-US" dirty="0"/>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19928B-5B2B-4B44-8981-3DA4E5857CAD}" type="datetime1">
              <a:rPr kumimoji="1" lang="ja-JP" altLang="en-US" smtClean="0"/>
              <a:t>2019/3/12</a:t>
            </a:fld>
            <a:endParaRPr kumimoji="1" lang="ja-JP" altLang="en-US"/>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3F41E6-70BA-4557-AF80-EDAF79D4A597}" type="slidenum">
              <a:rPr kumimoji="1" lang="ja-JP" altLang="en-US" smtClean="0"/>
              <a:t>‹#›</a:t>
            </a:fld>
            <a:endParaRPr kumimoji="1" lang="ja-JP" altLang="en-US"/>
          </a:p>
        </p:txBody>
      </p:sp>
    </p:spTree>
    <p:extLst>
      <p:ext uri="{BB962C8B-B14F-4D97-AF65-F5344CB8AC3E}">
        <p14:creationId xmlns:p14="http://schemas.microsoft.com/office/powerpoint/2010/main" val="4122175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spcBef>
          <a:spcPct val="0"/>
        </a:spcBef>
        <a:buNone/>
        <a:defRPr kumimoji="1" lang="ja-JP" altLang="en-US" sz="800" b="0" i="0" u="none" strike="noStrike" kern="1200" baseline="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dirty="0"/>
              <a:t>平成２６・２７年度　佐賀県教育センタープロジェクト研究　小・中・高等学校教育相談研究委員会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193539243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l" defTabSz="914400" rtl="0" eaLnBrk="1" latinLnBrk="0" hangingPunct="1">
        <a:lnSpc>
          <a:spcPct val="90000"/>
        </a:lnSpc>
        <a:spcBef>
          <a:spcPct val="0"/>
        </a:spcBef>
        <a:buNone/>
        <a:defRPr kumimoji="1" sz="2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68643A-1117-439F-B697-5CDAE004E7C5}" type="datetime1">
              <a:rPr kumimoji="1" lang="ja-JP" altLang="en-US" smtClean="0"/>
              <a:t>2019/3/12</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DD9D81-1D88-4063-B263-FC56C2328CBE}" type="slidenum">
              <a:rPr kumimoji="1" lang="ja-JP" altLang="en-US" smtClean="0"/>
              <a:t>‹#›</a:t>
            </a:fld>
            <a:endParaRPr kumimoji="1" lang="ja-JP" altLang="en-US"/>
          </a:p>
        </p:txBody>
      </p:sp>
    </p:spTree>
    <p:extLst>
      <p:ext uri="{BB962C8B-B14F-4D97-AF65-F5344CB8AC3E}">
        <p14:creationId xmlns:p14="http://schemas.microsoft.com/office/powerpoint/2010/main" val="201999344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20.gif"/><Relationship Id="rId4" Type="http://schemas.openxmlformats.org/officeDocument/2006/relationships/image" Target="../media/image21.gif"/></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12.png"/><Relationship Id="rId5" Type="http://schemas.openxmlformats.org/officeDocument/2006/relationships/image" Target="../media/image15.pn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2.gif"/><Relationship Id="rId4" Type="http://schemas.openxmlformats.org/officeDocument/2006/relationships/image" Target="../media/image2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68"/>
            <a:ext cx="12189060" cy="6858000"/>
          </a:xfrm>
          <a:prstGeom prst="rect">
            <a:avLst/>
          </a:prstGeom>
        </p:spPr>
      </p:pic>
      <p:sp>
        <p:nvSpPr>
          <p:cNvPr id="4" name="タイトル 1"/>
          <p:cNvSpPr txBox="1">
            <a:spLocks/>
          </p:cNvSpPr>
          <p:nvPr/>
        </p:nvSpPr>
        <p:spPr>
          <a:xfrm>
            <a:off x="3035660" y="1124744"/>
            <a:ext cx="8928992" cy="1944216"/>
          </a:xfrm>
          <a:prstGeom prst="rect">
            <a:avLst/>
          </a:prstGeom>
          <a:no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Autofit/>
          </a:bodyPr>
          <a:lstStyle>
            <a:lvl1pPr algn="r" defTabSz="685800" rtl="0" eaLnBrk="1" latinLnBrk="0" hangingPunct="1">
              <a:spcBef>
                <a:spcPct val="0"/>
              </a:spcBef>
              <a:buNone/>
              <a:defRPr kumimoji="1" lang="ja-JP" altLang="en-US" sz="6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ja-JP" altLang="en-US" sz="4800" dirty="0">
                <a:solidFill>
                  <a:schemeClr val="tx1"/>
                </a:solidFill>
              </a:rPr>
              <a:t>Ｓｔｒｅｎｇｔｈ　Ｓｔｏｒｙ</a:t>
            </a:r>
            <a:endParaRPr lang="en-US" altLang="ja-JP" sz="4800" dirty="0">
              <a:solidFill>
                <a:schemeClr val="tx1"/>
              </a:solidFill>
            </a:endParaRPr>
          </a:p>
          <a:p>
            <a:pPr algn="ctr"/>
            <a:r>
              <a:rPr lang="ja-JP" altLang="en-US" sz="4800" dirty="0">
                <a:solidFill>
                  <a:schemeClr val="tx1"/>
                </a:solidFill>
              </a:rPr>
              <a:t>～あなたの「強み」に出会う物語～</a:t>
            </a:r>
          </a:p>
        </p:txBody>
      </p:sp>
    </p:spTree>
    <p:extLst>
      <p:ext uri="{BB962C8B-B14F-4D97-AF65-F5344CB8AC3E}">
        <p14:creationId xmlns:p14="http://schemas.microsoft.com/office/powerpoint/2010/main" val="78904079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6321208" y="2093387"/>
            <a:ext cx="5259377" cy="1513885"/>
            <a:chOff x="5389721" y="153946"/>
            <a:chExt cx="5259377" cy="1513885"/>
          </a:xfrm>
        </p:grpSpPr>
        <p:cxnSp>
          <p:nvCxnSpPr>
            <p:cNvPr id="44" name="直線コネクタ 43"/>
            <p:cNvCxnSpPr/>
            <p:nvPr/>
          </p:nvCxnSpPr>
          <p:spPr>
            <a:xfrm flipH="1">
              <a:off x="5389721" y="758630"/>
              <a:ext cx="3149823" cy="909201"/>
            </a:xfrm>
            <a:prstGeom prst="line">
              <a:avLst/>
            </a:prstGeom>
            <a:solidFill>
              <a:srgbClr val="99FFCC"/>
            </a:solid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円/楕円 35"/>
            <p:cNvSpPr/>
            <p:nvPr/>
          </p:nvSpPr>
          <p:spPr>
            <a:xfrm>
              <a:off x="8539544" y="153946"/>
              <a:ext cx="2109554" cy="983078"/>
            </a:xfrm>
            <a:prstGeom prst="ellipse">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笑顔が素敵</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（森永）</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8" name="グループ化 7"/>
          <p:cNvGrpSpPr/>
          <p:nvPr/>
        </p:nvGrpSpPr>
        <p:grpSpPr>
          <a:xfrm>
            <a:off x="5311758" y="2333313"/>
            <a:ext cx="2561713" cy="1277411"/>
            <a:chOff x="4627479" y="1829149"/>
            <a:chExt cx="1792567" cy="1120112"/>
          </a:xfrm>
          <a:noFill/>
        </p:grpSpPr>
        <p:cxnSp>
          <p:nvCxnSpPr>
            <p:cNvPr id="6" name="直線コネクタ 5"/>
            <p:cNvCxnSpPr/>
            <p:nvPr/>
          </p:nvCxnSpPr>
          <p:spPr>
            <a:xfrm flipV="1">
              <a:off x="4636394" y="2408349"/>
              <a:ext cx="425003" cy="540912"/>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円/楕円 6"/>
            <p:cNvSpPr/>
            <p:nvPr/>
          </p:nvSpPr>
          <p:spPr>
            <a:xfrm>
              <a:off x="4627479" y="1829149"/>
              <a:ext cx="1792567" cy="63968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正直・素直</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41" name="グループ化 40"/>
          <p:cNvGrpSpPr/>
          <p:nvPr/>
        </p:nvGrpSpPr>
        <p:grpSpPr>
          <a:xfrm>
            <a:off x="6373871" y="4359891"/>
            <a:ext cx="4653901" cy="1718217"/>
            <a:chOff x="1779011" y="2966303"/>
            <a:chExt cx="2822809" cy="1718217"/>
          </a:xfrm>
          <a:noFill/>
        </p:grpSpPr>
        <p:cxnSp>
          <p:nvCxnSpPr>
            <p:cNvPr id="39" name="直線コネクタ 38"/>
            <p:cNvCxnSpPr>
              <a:endCxn id="71" idx="3"/>
            </p:cNvCxnSpPr>
            <p:nvPr/>
          </p:nvCxnSpPr>
          <p:spPr>
            <a:xfrm flipV="1">
              <a:off x="2709105" y="2966303"/>
              <a:ext cx="96731" cy="457695"/>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円/楕円 39"/>
            <p:cNvSpPr/>
            <p:nvPr/>
          </p:nvSpPr>
          <p:spPr>
            <a:xfrm>
              <a:off x="1779011" y="3399672"/>
              <a:ext cx="2822809" cy="128484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自分がやりたいことに</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挑戦して実現していること</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50" name="グループ化 49"/>
          <p:cNvGrpSpPr/>
          <p:nvPr/>
        </p:nvGrpSpPr>
        <p:grpSpPr>
          <a:xfrm>
            <a:off x="278789" y="3506593"/>
            <a:ext cx="4436762" cy="1051960"/>
            <a:chOff x="6782252" y="2863698"/>
            <a:chExt cx="5203058" cy="818611"/>
          </a:xfrm>
          <a:noFill/>
        </p:grpSpPr>
        <p:sp>
          <p:nvSpPr>
            <p:cNvPr id="48" name="円/楕円 47"/>
            <p:cNvSpPr/>
            <p:nvPr/>
          </p:nvSpPr>
          <p:spPr>
            <a:xfrm>
              <a:off x="6782252" y="2863698"/>
              <a:ext cx="3634903" cy="81861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優しい・</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思いやりがある</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p:txBody>
        </p:sp>
        <p:cxnSp>
          <p:nvCxnSpPr>
            <p:cNvPr id="49" name="直線コネクタ 48"/>
            <p:cNvCxnSpPr/>
            <p:nvPr/>
          </p:nvCxnSpPr>
          <p:spPr>
            <a:xfrm flipV="1">
              <a:off x="10417155" y="3007147"/>
              <a:ext cx="1568155" cy="173982"/>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 name="グループ化 73"/>
          <p:cNvGrpSpPr/>
          <p:nvPr/>
        </p:nvGrpSpPr>
        <p:grpSpPr>
          <a:xfrm>
            <a:off x="2573699" y="2426271"/>
            <a:ext cx="2399014" cy="1184453"/>
            <a:chOff x="6800043" y="1687132"/>
            <a:chExt cx="1977817" cy="1184453"/>
          </a:xfrm>
          <a:noFill/>
        </p:grpSpPr>
        <p:cxnSp>
          <p:nvCxnSpPr>
            <p:cNvPr id="75" name="直線コネクタ 74"/>
            <p:cNvCxnSpPr>
              <a:endCxn id="77" idx="5"/>
            </p:cNvCxnSpPr>
            <p:nvPr/>
          </p:nvCxnSpPr>
          <p:spPr>
            <a:xfrm flipH="1" flipV="1">
              <a:off x="8394000" y="2533578"/>
              <a:ext cx="383860" cy="338007"/>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円/楕円 76"/>
            <p:cNvSpPr/>
            <p:nvPr/>
          </p:nvSpPr>
          <p:spPr>
            <a:xfrm>
              <a:off x="6800043" y="1687132"/>
              <a:ext cx="1867437" cy="99167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物事を</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よく考える</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52" name="グループ化 51"/>
          <p:cNvGrpSpPr/>
          <p:nvPr/>
        </p:nvGrpSpPr>
        <p:grpSpPr>
          <a:xfrm>
            <a:off x="2923519" y="1506441"/>
            <a:ext cx="3924436" cy="2100831"/>
            <a:chOff x="-2363190" y="5419390"/>
            <a:chExt cx="3924436" cy="2100831"/>
          </a:xfrm>
          <a:noFill/>
        </p:grpSpPr>
        <p:sp>
          <p:nvSpPr>
            <p:cNvPr id="46" name="円/楕円 45"/>
            <p:cNvSpPr/>
            <p:nvPr/>
          </p:nvSpPr>
          <p:spPr>
            <a:xfrm>
              <a:off x="-2363190" y="5419390"/>
              <a:ext cx="3924436" cy="64913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英語がたくさん話せる</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p:txBody>
        </p:sp>
        <p:cxnSp>
          <p:nvCxnSpPr>
            <p:cNvPr id="87" name="直線コネクタ 86"/>
            <p:cNvCxnSpPr/>
            <p:nvPr/>
          </p:nvCxnSpPr>
          <p:spPr>
            <a:xfrm flipH="1" flipV="1">
              <a:off x="-393283" y="6088461"/>
              <a:ext cx="243478" cy="1431760"/>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90" name="図 8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3024" y="145087"/>
            <a:ext cx="1154930" cy="1043901"/>
          </a:xfrm>
          <a:prstGeom prst="rect">
            <a:avLst/>
          </a:prstGeom>
        </p:spPr>
      </p:pic>
      <p:sp>
        <p:nvSpPr>
          <p:cNvPr id="73" name="タイトル 2"/>
          <p:cNvSpPr txBox="1">
            <a:spLocks/>
          </p:cNvSpPr>
          <p:nvPr/>
        </p:nvSpPr>
        <p:spPr>
          <a:xfrm>
            <a:off x="142858" y="100045"/>
            <a:ext cx="6279206" cy="1134989"/>
          </a:xfrm>
          <a:prstGeom prst="rect">
            <a:avLst/>
          </a:prstGeom>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ja-JP" altLang="en-US" sz="5400" dirty="0">
                <a:latin typeface="+mj-ea"/>
                <a:ea typeface="+mj-ea"/>
              </a:rPr>
              <a:t>Ｔ</a:t>
            </a:r>
            <a:r>
              <a:rPr lang="en-US" altLang="ja-JP" sz="5400" dirty="0" err="1">
                <a:latin typeface="+mj-ea"/>
                <a:ea typeface="+mj-ea"/>
              </a:rPr>
              <a:t>reasure</a:t>
            </a:r>
            <a:r>
              <a:rPr lang="ja-JP" altLang="en-US" sz="5400" dirty="0">
                <a:latin typeface="+mj-ea"/>
                <a:ea typeface="+mj-ea"/>
              </a:rPr>
              <a:t> Ｗｅｂｂｉｎｇ</a:t>
            </a:r>
            <a:endParaRPr lang="en-US" altLang="ja-JP" sz="5400" dirty="0">
              <a:latin typeface="+mj-ea"/>
              <a:ea typeface="+mj-ea"/>
            </a:endParaRPr>
          </a:p>
        </p:txBody>
      </p:sp>
      <p:grpSp>
        <p:nvGrpSpPr>
          <p:cNvPr id="76" name="グループ化 75"/>
          <p:cNvGrpSpPr/>
          <p:nvPr/>
        </p:nvGrpSpPr>
        <p:grpSpPr>
          <a:xfrm>
            <a:off x="4719420" y="3610724"/>
            <a:ext cx="1631964" cy="1792474"/>
            <a:chOff x="-2016684" y="2600908"/>
            <a:chExt cx="1631964" cy="1792474"/>
          </a:xfrm>
        </p:grpSpPr>
        <p:sp>
          <p:nvSpPr>
            <p:cNvPr id="78" name="AutoShape 2"/>
            <p:cNvSpPr>
              <a:spLocks noChangeArrowheads="1"/>
            </p:cNvSpPr>
            <p:nvPr/>
          </p:nvSpPr>
          <p:spPr bwMode="auto">
            <a:xfrm>
              <a:off x="-2007461" y="2600908"/>
              <a:ext cx="1622741" cy="288032"/>
            </a:xfrm>
            <a:prstGeom prst="roundRect">
              <a:avLst>
                <a:gd name="adj" fmla="val 16667"/>
              </a:avLst>
            </a:prstGeom>
            <a:solidFill>
              <a:srgbClr val="FFFF99"/>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私の「強み」</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pic>
          <p:nvPicPr>
            <p:cNvPr id="79" name="図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6684" y="2924944"/>
              <a:ext cx="1601788"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9" name="グループ化 88"/>
          <p:cNvGrpSpPr/>
          <p:nvPr/>
        </p:nvGrpSpPr>
        <p:grpSpPr>
          <a:xfrm>
            <a:off x="194779" y="3869056"/>
            <a:ext cx="4497207" cy="2104159"/>
            <a:chOff x="1815924" y="2628486"/>
            <a:chExt cx="3541208" cy="2227396"/>
          </a:xfrm>
          <a:noFill/>
        </p:grpSpPr>
        <p:cxnSp>
          <p:nvCxnSpPr>
            <p:cNvPr id="91" name="直線コネクタ 90"/>
            <p:cNvCxnSpPr/>
            <p:nvPr/>
          </p:nvCxnSpPr>
          <p:spPr>
            <a:xfrm flipV="1">
              <a:off x="4359112" y="2628486"/>
              <a:ext cx="998020" cy="119489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円/楕円 91"/>
            <p:cNvSpPr/>
            <p:nvPr/>
          </p:nvSpPr>
          <p:spPr>
            <a:xfrm>
              <a:off x="1815924" y="3571034"/>
              <a:ext cx="2822809" cy="128484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無理のない範囲で</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頑張ることができる</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53" name="グループ化 52"/>
          <p:cNvGrpSpPr/>
          <p:nvPr/>
        </p:nvGrpSpPr>
        <p:grpSpPr>
          <a:xfrm>
            <a:off x="6422064" y="3202002"/>
            <a:ext cx="4862213" cy="1356551"/>
            <a:chOff x="116609" y="2838771"/>
            <a:chExt cx="3920888" cy="1356551"/>
          </a:xfrm>
          <a:noFill/>
        </p:grpSpPr>
        <p:cxnSp>
          <p:nvCxnSpPr>
            <p:cNvPr id="54" name="直線コネクタ 53"/>
            <p:cNvCxnSpPr/>
            <p:nvPr/>
          </p:nvCxnSpPr>
          <p:spPr>
            <a:xfrm flipH="1">
              <a:off x="116609" y="3420257"/>
              <a:ext cx="881132" cy="96789"/>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円/楕円 70"/>
            <p:cNvSpPr/>
            <p:nvPr/>
          </p:nvSpPr>
          <p:spPr>
            <a:xfrm>
              <a:off x="997741" y="2838771"/>
              <a:ext cx="3039756" cy="135655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自分の好きなことがよく分かっていて、実践できていること</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p:txBody>
        </p:sp>
      </p:grpSp>
      <p:cxnSp>
        <p:nvCxnSpPr>
          <p:cNvPr id="93" name="直線コネクタ 92"/>
          <p:cNvCxnSpPr/>
          <p:nvPr/>
        </p:nvCxnSpPr>
        <p:spPr>
          <a:xfrm flipH="1" flipV="1">
            <a:off x="7777956" y="2872453"/>
            <a:ext cx="288818" cy="592551"/>
          </a:xfrm>
          <a:prstGeom prst="line">
            <a:avLst/>
          </a:prstGeom>
          <a:solidFill>
            <a:srgbClr val="99FFCC"/>
          </a:solidFill>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5" name="グループ化 64"/>
          <p:cNvGrpSpPr/>
          <p:nvPr/>
        </p:nvGrpSpPr>
        <p:grpSpPr>
          <a:xfrm>
            <a:off x="3706262" y="3931308"/>
            <a:ext cx="2348667" cy="2578519"/>
            <a:chOff x="1256511" y="2227571"/>
            <a:chExt cx="2348667" cy="2578519"/>
          </a:xfrm>
          <a:noFill/>
        </p:grpSpPr>
        <p:cxnSp>
          <p:nvCxnSpPr>
            <p:cNvPr id="69" name="直線コネクタ 68"/>
            <p:cNvCxnSpPr/>
            <p:nvPr/>
          </p:nvCxnSpPr>
          <p:spPr>
            <a:xfrm flipH="1">
              <a:off x="1518508" y="2227571"/>
              <a:ext cx="863953" cy="2003131"/>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円/楕円 69"/>
            <p:cNvSpPr/>
            <p:nvPr/>
          </p:nvSpPr>
          <p:spPr>
            <a:xfrm>
              <a:off x="1256511" y="4082602"/>
              <a:ext cx="2348667" cy="72348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強い意志</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p:txBody>
        </p:sp>
      </p:grpSp>
      <p:cxnSp>
        <p:nvCxnSpPr>
          <p:cNvPr id="96" name="直線コネクタ 95"/>
          <p:cNvCxnSpPr/>
          <p:nvPr/>
        </p:nvCxnSpPr>
        <p:spPr>
          <a:xfrm flipH="1">
            <a:off x="6054929" y="5973215"/>
            <a:ext cx="1260920" cy="190232"/>
          </a:xfrm>
          <a:prstGeom prst="line">
            <a:avLst/>
          </a:prstGeom>
          <a:solidFill>
            <a:srgbClr val="99FFCC"/>
          </a:solidFill>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グループ化 11"/>
          <p:cNvGrpSpPr/>
          <p:nvPr/>
        </p:nvGrpSpPr>
        <p:grpSpPr>
          <a:xfrm>
            <a:off x="6847955" y="667539"/>
            <a:ext cx="5150573" cy="1665774"/>
            <a:chOff x="6763624" y="1496124"/>
            <a:chExt cx="5150573" cy="1665774"/>
          </a:xfrm>
        </p:grpSpPr>
        <p:sp>
          <p:nvSpPr>
            <p:cNvPr id="35" name="円/楕円 34"/>
            <p:cNvSpPr/>
            <p:nvPr/>
          </p:nvSpPr>
          <p:spPr>
            <a:xfrm>
              <a:off x="7619487" y="1496124"/>
              <a:ext cx="4294710" cy="1201946"/>
            </a:xfrm>
            <a:prstGeom prst="ellipse">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器用じゃないけど</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一生懸命なところが誠実</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（木下）</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p:txBody>
        </p:sp>
        <p:cxnSp>
          <p:nvCxnSpPr>
            <p:cNvPr id="45" name="直線コネクタ 44"/>
            <p:cNvCxnSpPr/>
            <p:nvPr/>
          </p:nvCxnSpPr>
          <p:spPr>
            <a:xfrm flipV="1">
              <a:off x="6763624" y="2335026"/>
              <a:ext cx="1025516" cy="826872"/>
            </a:xfrm>
            <a:prstGeom prst="line">
              <a:avLst/>
            </a:prstGeom>
            <a:solidFill>
              <a:srgbClr val="99FFCC"/>
            </a:solidFill>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グループ化 13"/>
          <p:cNvGrpSpPr/>
          <p:nvPr/>
        </p:nvGrpSpPr>
        <p:grpSpPr>
          <a:xfrm>
            <a:off x="142858" y="1773656"/>
            <a:ext cx="2992780" cy="1148452"/>
            <a:chOff x="142858" y="1773656"/>
            <a:chExt cx="2992780" cy="1148452"/>
          </a:xfrm>
        </p:grpSpPr>
        <p:sp>
          <p:nvSpPr>
            <p:cNvPr id="37" name="円/楕円 36"/>
            <p:cNvSpPr/>
            <p:nvPr/>
          </p:nvSpPr>
          <p:spPr>
            <a:xfrm>
              <a:off x="142858" y="1773656"/>
              <a:ext cx="2992780" cy="903425"/>
            </a:xfrm>
            <a:prstGeom prst="ellipse">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発想がユニーク</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（永島）</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p:txBody>
        </p:sp>
        <p:cxnSp>
          <p:nvCxnSpPr>
            <p:cNvPr id="51" name="直線コネクタ 50"/>
            <p:cNvCxnSpPr>
              <a:stCxn id="77" idx="2"/>
            </p:cNvCxnSpPr>
            <p:nvPr/>
          </p:nvCxnSpPr>
          <p:spPr>
            <a:xfrm flipH="1" flipV="1">
              <a:off x="2012408" y="2698071"/>
              <a:ext cx="561291" cy="224037"/>
            </a:xfrm>
            <a:prstGeom prst="line">
              <a:avLst/>
            </a:prstGeom>
            <a:solidFill>
              <a:srgbClr val="99FFCC"/>
            </a:solidFill>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5" name="円/楕円 54"/>
          <p:cNvSpPr/>
          <p:nvPr/>
        </p:nvSpPr>
        <p:spPr>
          <a:xfrm>
            <a:off x="8633663" y="2086612"/>
            <a:ext cx="3354994" cy="1017776"/>
          </a:xfrm>
          <a:prstGeom prst="ellipse">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笑顔が素敵</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（森永）（木下）</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91809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500"/>
                                        <p:tgtEl>
                                          <p:spTgt spid="14"/>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wipe(left)">
                                      <p:cBhvr>
                                        <p:cTn id="20" dur="1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5341" y="188640"/>
            <a:ext cx="11822742" cy="1476164"/>
          </a:xfrm>
        </p:spPr>
        <p:style>
          <a:lnRef idx="1">
            <a:schemeClr val="accent1"/>
          </a:lnRef>
          <a:fillRef idx="2">
            <a:schemeClr val="accent1"/>
          </a:fillRef>
          <a:effectRef idx="1">
            <a:schemeClr val="accent1"/>
          </a:effectRef>
          <a:fontRef idx="minor">
            <a:schemeClr val="dk1"/>
          </a:fontRef>
        </p:style>
        <p:txBody>
          <a:bodyPr>
            <a:noAutofit/>
          </a:bodyPr>
          <a:lstStyle/>
          <a:p>
            <a:pPr algn="ctr">
              <a:defRPr lang="ja-JP" altLang="en-US"/>
            </a:pPr>
            <a:r>
              <a:rPr lang="ja-JP" altLang="en-US" sz="4800" dirty="0"/>
              <a:t>友達に「強み」を書いたり、書いてもらったり</a:t>
            </a:r>
            <a:br>
              <a:rPr lang="en-US" altLang="ja-JP" sz="4800" dirty="0"/>
            </a:br>
            <a:r>
              <a:rPr lang="ja-JP" altLang="en-US" sz="4800" dirty="0"/>
              <a:t>した気付きや感想をグループで伝え合おう</a:t>
            </a:r>
          </a:p>
        </p:txBody>
      </p:sp>
      <p:grpSp>
        <p:nvGrpSpPr>
          <p:cNvPr id="3" name="グループ化 2"/>
          <p:cNvGrpSpPr/>
          <p:nvPr/>
        </p:nvGrpSpPr>
        <p:grpSpPr>
          <a:xfrm>
            <a:off x="6096000" y="1916832"/>
            <a:ext cx="6048553" cy="4752529"/>
            <a:chOff x="5403273" y="1700808"/>
            <a:chExt cx="6713688" cy="4968553"/>
          </a:xfrm>
        </p:grpSpPr>
        <p:sp>
          <p:nvSpPr>
            <p:cNvPr id="4" name="Rectangle 2"/>
            <p:cNvSpPr txBox="1">
              <a:spLocks noChangeArrowheads="1"/>
            </p:cNvSpPr>
            <p:nvPr/>
          </p:nvSpPr>
          <p:spPr bwMode="auto">
            <a:xfrm>
              <a:off x="5403273" y="1700808"/>
              <a:ext cx="6574812" cy="1135964"/>
            </a:xfrm>
            <a:prstGeom prst="rect">
              <a:avLst/>
            </a:prstGeom>
            <a:ln/>
          </p:spPr>
          <p:style>
            <a:lnRef idx="1">
              <a:schemeClr val="accent3"/>
            </a:lnRef>
            <a:fillRef idx="2">
              <a:schemeClr val="accent3"/>
            </a:fillRef>
            <a:effectRef idx="1">
              <a:schemeClr val="accent3"/>
            </a:effectRef>
            <a:fontRef idx="minor">
              <a:schemeClr val="dk1"/>
            </a:fontRef>
          </p:style>
          <p:txBody>
            <a:bodyPr anchor="ct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eaLnBrk="1" hangingPunct="1">
                <a:defRPr/>
              </a:pPr>
              <a:r>
                <a:rPr lang="en-US" altLang="ja-JP" sz="5400" dirty="0">
                  <a:latin typeface="+mn-ea"/>
                  <a:ea typeface="+mn-ea"/>
                </a:rPr>
                <a:t>【</a:t>
              </a:r>
              <a:r>
                <a:rPr lang="ja-JP" altLang="en-US" sz="5400" dirty="0">
                  <a:latin typeface="+mn-ea"/>
                  <a:ea typeface="+mn-ea"/>
                </a:rPr>
                <a:t>聴き方のポイント</a:t>
              </a:r>
              <a:r>
                <a:rPr lang="en-US" altLang="ja-JP" sz="5400" dirty="0">
                  <a:latin typeface="+mn-ea"/>
                  <a:ea typeface="+mn-ea"/>
                </a:rPr>
                <a:t>】</a:t>
              </a:r>
              <a:endParaRPr lang="ja-JP" altLang="en-US" sz="5400" dirty="0">
                <a:latin typeface="+mn-ea"/>
                <a:ea typeface="+mn-ea"/>
              </a:endParaRPr>
            </a:p>
          </p:txBody>
        </p:sp>
        <p:sp>
          <p:nvSpPr>
            <p:cNvPr id="5" name="角丸四角形 4"/>
            <p:cNvSpPr/>
            <p:nvPr/>
          </p:nvSpPr>
          <p:spPr>
            <a:xfrm>
              <a:off x="5627948" y="3160809"/>
              <a:ext cx="6081644" cy="988272"/>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eaLnBrk="1" hangingPunct="1">
                <a:defRPr/>
              </a:pPr>
              <a:r>
                <a:rPr lang="ja-JP" altLang="en-US" sz="4800" b="1" dirty="0">
                  <a:solidFill>
                    <a:schemeClr val="tx1"/>
                  </a:solidFill>
                  <a:latin typeface="HG丸ｺﾞｼｯｸM-PRO" panose="020F0600000000000000" pitchFamily="50" charset="-128"/>
                  <a:ea typeface="HG丸ｺﾞｼｯｸM-PRO" panose="020F0600000000000000" pitchFamily="50" charset="-128"/>
                </a:rPr>
                <a:t>①　相手を見る</a:t>
              </a:r>
            </a:p>
          </p:txBody>
        </p:sp>
        <p:sp>
          <p:nvSpPr>
            <p:cNvPr id="6" name="角丸四角形 5"/>
            <p:cNvSpPr/>
            <p:nvPr/>
          </p:nvSpPr>
          <p:spPr>
            <a:xfrm>
              <a:off x="5627948" y="4402583"/>
              <a:ext cx="6489013" cy="1006638"/>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eaLnBrk="1" hangingPunct="1">
                <a:defRPr/>
              </a:pPr>
              <a:r>
                <a:rPr lang="ja-JP" altLang="en-US" sz="4800" b="1" dirty="0">
                  <a:solidFill>
                    <a:schemeClr val="tx1"/>
                  </a:solidFill>
                  <a:latin typeface="HG丸ｺﾞｼｯｸM-PRO" panose="020F0600000000000000" pitchFamily="50" charset="-128"/>
                  <a:ea typeface="HG丸ｺﾞｼｯｸM-PRO" panose="020F0600000000000000" pitchFamily="50" charset="-128"/>
                </a:rPr>
                <a:t>②</a:t>
              </a:r>
              <a:r>
                <a:rPr lang="ja-JP" altLang="en-US" sz="4000" b="1" dirty="0">
                  <a:solidFill>
                    <a:schemeClr val="tx1"/>
                  </a:solidFill>
                  <a:latin typeface="HG丸ｺﾞｼｯｸM-PRO" panose="020F0600000000000000" pitchFamily="50" charset="-128"/>
                  <a:ea typeface="HG丸ｺﾞｼｯｸM-PRO" panose="020F0600000000000000" pitchFamily="50" charset="-128"/>
                </a:rPr>
                <a:t>　</a:t>
              </a:r>
              <a:r>
                <a:rPr lang="ja-JP" altLang="en-US" sz="3800" b="1" dirty="0">
                  <a:solidFill>
                    <a:schemeClr val="tx1"/>
                  </a:solidFill>
                  <a:latin typeface="HG丸ｺﾞｼｯｸM-PRO" panose="020F0600000000000000" pitchFamily="50" charset="-128"/>
                  <a:ea typeface="HG丸ｺﾞｼｯｸM-PRO" panose="020F0600000000000000" pitchFamily="50" charset="-128"/>
                </a:rPr>
                <a:t>うなずきながら聴く</a:t>
              </a:r>
            </a:p>
          </p:txBody>
        </p:sp>
        <p:sp>
          <p:nvSpPr>
            <p:cNvPr id="7" name="角丸四角形 6"/>
            <p:cNvSpPr/>
            <p:nvPr/>
          </p:nvSpPr>
          <p:spPr>
            <a:xfrm>
              <a:off x="5627948" y="5662723"/>
              <a:ext cx="6275097" cy="1006638"/>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eaLnBrk="1" hangingPunct="1">
                <a:defRPr/>
              </a:pPr>
              <a:r>
                <a:rPr lang="ja-JP" altLang="en-US" sz="4800" b="1" dirty="0">
                  <a:solidFill>
                    <a:schemeClr val="tx1"/>
                  </a:solidFill>
                  <a:latin typeface="HG丸ｺﾞｼｯｸM-PRO" panose="020F0600000000000000" pitchFamily="50" charset="-128"/>
                  <a:ea typeface="HG丸ｺﾞｼｯｸM-PRO" panose="020F0600000000000000" pitchFamily="50" charset="-128"/>
                </a:rPr>
                <a:t>③　最後まで聴く</a:t>
              </a:r>
            </a:p>
          </p:txBody>
        </p:sp>
      </p:grpSp>
      <p:grpSp>
        <p:nvGrpSpPr>
          <p:cNvPr id="9" name="グループ化 8"/>
          <p:cNvGrpSpPr/>
          <p:nvPr/>
        </p:nvGrpSpPr>
        <p:grpSpPr>
          <a:xfrm>
            <a:off x="47328" y="1916832"/>
            <a:ext cx="5997728" cy="4720640"/>
            <a:chOff x="5403273" y="1700808"/>
            <a:chExt cx="6713688" cy="4968553"/>
          </a:xfrm>
        </p:grpSpPr>
        <p:sp>
          <p:nvSpPr>
            <p:cNvPr id="10" name="Rectangle 2"/>
            <p:cNvSpPr txBox="1">
              <a:spLocks noChangeArrowheads="1"/>
            </p:cNvSpPr>
            <p:nvPr/>
          </p:nvSpPr>
          <p:spPr bwMode="auto">
            <a:xfrm>
              <a:off x="5403273" y="1700808"/>
              <a:ext cx="6574812" cy="1135964"/>
            </a:xfrm>
            <a:prstGeom prst="rect">
              <a:avLst/>
            </a:prstGeom>
            <a:ln/>
          </p:spPr>
          <p:style>
            <a:lnRef idx="1">
              <a:schemeClr val="accent3"/>
            </a:lnRef>
            <a:fillRef idx="2">
              <a:schemeClr val="accent3"/>
            </a:fillRef>
            <a:effectRef idx="1">
              <a:schemeClr val="accent3"/>
            </a:effectRef>
            <a:fontRef idx="minor">
              <a:schemeClr val="dk1"/>
            </a:fontRef>
          </p:style>
          <p:txBody>
            <a:bodyPr anchor="ct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eaLnBrk="1" hangingPunct="1">
                <a:defRPr/>
              </a:pPr>
              <a:r>
                <a:rPr lang="en-US" altLang="ja-JP" sz="5400" dirty="0">
                  <a:latin typeface="+mn-ea"/>
                  <a:ea typeface="+mn-ea"/>
                </a:rPr>
                <a:t>【</a:t>
              </a:r>
              <a:r>
                <a:rPr lang="ja-JP" altLang="en-US" sz="5400" dirty="0">
                  <a:latin typeface="+mn-ea"/>
                  <a:ea typeface="+mn-ea"/>
                </a:rPr>
                <a:t>話し方のポイント</a:t>
              </a:r>
              <a:r>
                <a:rPr lang="en-US" altLang="ja-JP" sz="5400" dirty="0">
                  <a:latin typeface="+mn-ea"/>
                  <a:ea typeface="+mn-ea"/>
                </a:rPr>
                <a:t>】</a:t>
              </a:r>
              <a:endParaRPr lang="ja-JP" altLang="en-US" sz="5400" dirty="0">
                <a:latin typeface="+mn-ea"/>
                <a:ea typeface="+mn-ea"/>
              </a:endParaRPr>
            </a:p>
          </p:txBody>
        </p:sp>
        <p:sp>
          <p:nvSpPr>
            <p:cNvPr id="11" name="角丸四角形 10"/>
            <p:cNvSpPr/>
            <p:nvPr/>
          </p:nvSpPr>
          <p:spPr>
            <a:xfrm>
              <a:off x="5627948" y="3160809"/>
              <a:ext cx="6081644" cy="988272"/>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eaLnBrk="1" hangingPunct="1">
                <a:defRPr/>
              </a:pPr>
              <a:r>
                <a:rPr lang="ja-JP" altLang="en-US" sz="4800" b="1" dirty="0">
                  <a:solidFill>
                    <a:schemeClr val="tx1"/>
                  </a:solidFill>
                  <a:latin typeface="HG丸ｺﾞｼｯｸM-PRO" panose="020F0600000000000000" pitchFamily="50" charset="-128"/>
                  <a:ea typeface="HG丸ｺﾞｼｯｸM-PRO" panose="020F0600000000000000" pitchFamily="50" charset="-128"/>
                </a:rPr>
                <a:t>①　相手を見る</a:t>
              </a:r>
            </a:p>
          </p:txBody>
        </p:sp>
        <p:sp>
          <p:nvSpPr>
            <p:cNvPr id="12" name="角丸四角形 11"/>
            <p:cNvSpPr/>
            <p:nvPr/>
          </p:nvSpPr>
          <p:spPr>
            <a:xfrm>
              <a:off x="5627948" y="4402583"/>
              <a:ext cx="6489013" cy="1006638"/>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eaLnBrk="1" hangingPunct="1">
                <a:defRPr/>
              </a:pPr>
              <a:r>
                <a:rPr lang="ja-JP" altLang="en-US" sz="4800" b="1" dirty="0">
                  <a:solidFill>
                    <a:schemeClr val="tx1"/>
                  </a:solidFill>
                  <a:latin typeface="HG丸ｺﾞｼｯｸM-PRO" panose="020F0600000000000000" pitchFamily="50" charset="-128"/>
                  <a:ea typeface="HG丸ｺﾞｼｯｸM-PRO" panose="020F0600000000000000" pitchFamily="50" charset="-128"/>
                </a:rPr>
                <a:t>②</a:t>
              </a:r>
              <a:r>
                <a:rPr lang="ja-JP" altLang="en-US" sz="4000" b="1" dirty="0">
                  <a:solidFill>
                    <a:schemeClr val="tx1"/>
                  </a:solidFill>
                  <a:latin typeface="HG丸ｺﾞｼｯｸM-PRO" panose="020F0600000000000000" pitchFamily="50" charset="-128"/>
                  <a:ea typeface="HG丸ｺﾞｼｯｸM-PRO" panose="020F0600000000000000" pitchFamily="50" charset="-128"/>
                </a:rPr>
                <a:t>　</a:t>
              </a:r>
              <a:r>
                <a:rPr lang="ja-JP" altLang="en-US" sz="3800" b="1" dirty="0">
                  <a:solidFill>
                    <a:schemeClr val="tx1"/>
                  </a:solidFill>
                  <a:latin typeface="HG丸ｺﾞｼｯｸM-PRO" panose="020F0600000000000000" pitchFamily="50" charset="-128"/>
                  <a:ea typeface="HG丸ｺﾞｼｯｸM-PRO" panose="020F0600000000000000" pitchFamily="50" charset="-128"/>
                </a:rPr>
                <a:t>聞こえる声で話す</a:t>
              </a:r>
            </a:p>
          </p:txBody>
        </p:sp>
        <p:sp>
          <p:nvSpPr>
            <p:cNvPr id="13" name="角丸四角形 12"/>
            <p:cNvSpPr/>
            <p:nvPr/>
          </p:nvSpPr>
          <p:spPr>
            <a:xfrm>
              <a:off x="5627948" y="5662723"/>
              <a:ext cx="6275097" cy="1006638"/>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eaLnBrk="1" hangingPunct="1">
                <a:defRPr/>
              </a:pPr>
              <a:r>
                <a:rPr lang="ja-JP" altLang="en-US" sz="4800" b="1" dirty="0">
                  <a:solidFill>
                    <a:schemeClr val="tx1"/>
                  </a:solidFill>
                  <a:latin typeface="HG丸ｺﾞｼｯｸM-PRO" panose="020F0600000000000000" pitchFamily="50" charset="-128"/>
                  <a:ea typeface="HG丸ｺﾞｼｯｸM-PRO" panose="020F0600000000000000" pitchFamily="50" charset="-128"/>
                </a:rPr>
                <a:t>③　はっきり話す</a:t>
              </a:r>
            </a:p>
          </p:txBody>
        </p:sp>
      </p:grpSp>
    </p:spTree>
    <p:extLst>
      <p:ext uri="{BB962C8B-B14F-4D97-AF65-F5344CB8AC3E}">
        <p14:creationId xmlns:p14="http://schemas.microsoft.com/office/powerpoint/2010/main" val="274198290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2"/>
          <p:cNvSpPr txBox="1">
            <a:spLocks/>
          </p:cNvSpPr>
          <p:nvPr/>
        </p:nvSpPr>
        <p:spPr>
          <a:xfrm>
            <a:off x="1276062" y="1458474"/>
            <a:ext cx="9613068" cy="1294706"/>
          </a:xfrm>
          <a:prstGeom prst="rect">
            <a:avLst/>
          </a:prstGeom>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ja-JP" altLang="en-US" sz="7200" dirty="0">
                <a:latin typeface="+mj-ea"/>
                <a:ea typeface="+mj-ea"/>
              </a:rPr>
              <a:t>これがあれば大丈夫！</a:t>
            </a:r>
            <a:endParaRPr lang="en-US" altLang="ja-JP" sz="7200" dirty="0">
              <a:latin typeface="+mj-ea"/>
              <a:ea typeface="+mj-ea"/>
            </a:endParaRPr>
          </a:p>
        </p:txBody>
      </p:sp>
      <p:grpSp>
        <p:nvGrpSpPr>
          <p:cNvPr id="2" name="Group 2"/>
          <p:cNvGrpSpPr>
            <a:grpSpLocks/>
          </p:cNvGrpSpPr>
          <p:nvPr/>
        </p:nvGrpSpPr>
        <p:grpSpPr bwMode="auto">
          <a:xfrm>
            <a:off x="2459596" y="2904220"/>
            <a:ext cx="4212468" cy="3909156"/>
            <a:chOff x="7520" y="16452"/>
            <a:chExt cx="2391" cy="2698"/>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0" y="16452"/>
              <a:ext cx="2391" cy="2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グループ化 1"/>
            <p:cNvGrpSpPr>
              <a:grpSpLocks/>
            </p:cNvGrpSpPr>
            <p:nvPr/>
          </p:nvGrpSpPr>
          <p:grpSpPr bwMode="auto">
            <a:xfrm>
              <a:off x="8043" y="18149"/>
              <a:ext cx="1186" cy="957"/>
              <a:chOff x="0" y="0"/>
              <a:chExt cx="1094740" cy="890270"/>
            </a:xfrm>
          </p:grpSpPr>
          <p:pic>
            <p:nvPicPr>
              <p:cNvPr id="2053" name="Picture 1" descr="C:\Users\PC USER\Desktop\d0094245_1557313.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94740" cy="890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星 5 4"/>
              <p:cNvSpPr>
                <a:spLocks/>
              </p:cNvSpPr>
              <p:nvPr/>
            </p:nvSpPr>
            <p:spPr bwMode="auto">
              <a:xfrm>
                <a:off x="266700" y="66675"/>
                <a:ext cx="761365" cy="647700"/>
              </a:xfrm>
              <a:custGeom>
                <a:avLst/>
                <a:gdLst>
                  <a:gd name="T0" fmla="*/ 1 w 761365"/>
                  <a:gd name="T1" fmla="*/ 247399 h 647700"/>
                  <a:gd name="T2" fmla="*/ 290817 w 761365"/>
                  <a:gd name="T3" fmla="*/ 247400 h 647700"/>
                  <a:gd name="T4" fmla="*/ 380683 w 761365"/>
                  <a:gd name="T5" fmla="*/ 0 h 647700"/>
                  <a:gd name="T6" fmla="*/ 470548 w 761365"/>
                  <a:gd name="T7" fmla="*/ 247400 h 647700"/>
                  <a:gd name="T8" fmla="*/ 761364 w 761365"/>
                  <a:gd name="T9" fmla="*/ 247399 h 647700"/>
                  <a:gd name="T10" fmla="*/ 526088 w 761365"/>
                  <a:gd name="T11" fmla="*/ 400299 h 647700"/>
                  <a:gd name="T12" fmla="*/ 615957 w 761365"/>
                  <a:gd name="T13" fmla="*/ 647698 h 647700"/>
                  <a:gd name="T14" fmla="*/ 380683 w 761365"/>
                  <a:gd name="T15" fmla="*/ 494795 h 647700"/>
                  <a:gd name="T16" fmla="*/ 145408 w 761365"/>
                  <a:gd name="T17" fmla="*/ 647698 h 647700"/>
                  <a:gd name="T18" fmla="*/ 235277 w 761365"/>
                  <a:gd name="T19" fmla="*/ 400299 h 647700"/>
                  <a:gd name="T20" fmla="*/ 1 w 761365"/>
                  <a:gd name="T21" fmla="*/ 247399 h 647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1365" h="647700">
                    <a:moveTo>
                      <a:pt x="1" y="247399"/>
                    </a:moveTo>
                    <a:lnTo>
                      <a:pt x="290817" y="247400"/>
                    </a:lnTo>
                    <a:lnTo>
                      <a:pt x="380683" y="0"/>
                    </a:lnTo>
                    <a:lnTo>
                      <a:pt x="470548" y="247400"/>
                    </a:lnTo>
                    <a:lnTo>
                      <a:pt x="761364" y="247399"/>
                    </a:lnTo>
                    <a:lnTo>
                      <a:pt x="526088" y="400299"/>
                    </a:lnTo>
                    <a:lnTo>
                      <a:pt x="615957" y="647698"/>
                    </a:lnTo>
                    <a:lnTo>
                      <a:pt x="380683" y="494795"/>
                    </a:lnTo>
                    <a:lnTo>
                      <a:pt x="145408" y="647698"/>
                    </a:lnTo>
                    <a:lnTo>
                      <a:pt x="235277" y="400299"/>
                    </a:lnTo>
                    <a:lnTo>
                      <a:pt x="1" y="247399"/>
                    </a:lnTo>
                    <a:close/>
                  </a:path>
                </a:pathLst>
              </a:custGeom>
              <a:noFill/>
              <a:ln w="28575" cap="flat" cmpd="sng" algn="ctr">
                <a:solidFill>
                  <a:srgbClr val="9933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grpSp>
      <p:pic>
        <p:nvPicPr>
          <p:cNvPr id="2055" name="オブジェクト 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32104" y="3341970"/>
            <a:ext cx="2792466" cy="3304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タイトル 1"/>
          <p:cNvSpPr>
            <a:spLocks noGrp="1"/>
          </p:cNvSpPr>
          <p:nvPr>
            <p:ph type="title"/>
          </p:nvPr>
        </p:nvSpPr>
        <p:spPr>
          <a:xfrm>
            <a:off x="407368" y="188640"/>
            <a:ext cx="11377264" cy="1027500"/>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ja-JP" altLang="en-US" sz="5200" dirty="0"/>
              <a:t>自分や友達の「強み」を生かしていこう</a:t>
            </a:r>
          </a:p>
        </p:txBody>
      </p:sp>
    </p:spTree>
    <p:extLst>
      <p:ext uri="{BB962C8B-B14F-4D97-AF65-F5344CB8AC3E}">
        <p14:creationId xmlns:p14="http://schemas.microsoft.com/office/powerpoint/2010/main" val="4278655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2027548" y="152636"/>
            <a:ext cx="9901100" cy="2719049"/>
          </a:xfrm>
          <a:prstGeom prst="rect">
            <a:avLst/>
          </a:prstGeom>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defRPr/>
            </a:pPr>
            <a:r>
              <a:rPr lang="ja-JP" altLang="en-US" sz="4200" dirty="0">
                <a:solidFill>
                  <a:sysClr val="windowText" lastClr="000000"/>
                </a:solidFill>
                <a:ea typeface="ＭＳ Ｐゴシック" panose="020B0600070205080204" pitchFamily="50" charset="-128"/>
              </a:rPr>
              <a:t>今後、困ったときや落ち込んだとき、何かにチャレンジしたいと思ったときに、これがあれば大丈夫だと思える「強み」を３つ選んで、その理由を書こう</a:t>
            </a:r>
            <a:endParaRPr sz="4200" dirty="0">
              <a:solidFill>
                <a:sysClr val="windowText" lastClr="000000"/>
              </a:solidFill>
              <a:ea typeface="ＭＳ Ｐゴシック" panose="020B0600070205080204" pitchFamily="50" charset="-128"/>
            </a:endParaRPr>
          </a:p>
        </p:txBody>
      </p:sp>
      <p:sp>
        <p:nvSpPr>
          <p:cNvPr id="8" name="AutoShape 8"/>
          <p:cNvSpPr>
            <a:spLocks noChangeArrowheads="1"/>
          </p:cNvSpPr>
          <p:nvPr/>
        </p:nvSpPr>
        <p:spPr bwMode="auto">
          <a:xfrm>
            <a:off x="412045" y="5657131"/>
            <a:ext cx="11256692" cy="830518"/>
          </a:xfrm>
          <a:prstGeom prst="roundRect">
            <a:avLst>
              <a:gd name="adj" fmla="val 10606"/>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28398" dir="3806097" algn="ctr" rotWithShape="0">
                    <a:srgbClr val="7F7F7F">
                      <a:alpha val="50000"/>
                    </a:srgbClr>
                  </a:outerShdw>
                </a:effectLst>
              </a14:hiddenEffects>
            </a:ext>
          </a:extLst>
        </p:spPr>
        <p:txBody>
          <a:bodyPr vert="horz" wrap="square" lIns="74295" tIns="8890" rIns="74295" bIns="8890"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ja-JP"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a:t>
            </a:r>
            <a:r>
              <a:rPr kumimoji="0" lang="ja-JP" altLang="en-US"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選んだ理由</a:t>
            </a:r>
            <a:r>
              <a:rPr kumimoji="0" lang="en-US" altLang="ja-JP"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a:t>
            </a: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ja-JP" sz="12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ja-JP" altLang="ja-JP" b="0" i="0" u="none" strike="noStrike" cap="none" normalizeH="0" baseline="0">
              <a:ln>
                <a:noFill/>
              </a:ln>
              <a:solidFill>
                <a:schemeClr val="tx1"/>
              </a:solidFill>
              <a:effectLst/>
              <a:latin typeface="Arial" panose="020B0604020202020204" pitchFamily="34" charset="0"/>
            </a:endParaRPr>
          </a:p>
        </p:txBody>
      </p:sp>
      <p:grpSp>
        <p:nvGrpSpPr>
          <p:cNvPr id="9" name="グループ化 8"/>
          <p:cNvGrpSpPr/>
          <p:nvPr/>
        </p:nvGrpSpPr>
        <p:grpSpPr>
          <a:xfrm>
            <a:off x="911424" y="3327061"/>
            <a:ext cx="10621180" cy="1950061"/>
            <a:chOff x="911424" y="3327061"/>
            <a:chExt cx="10621180" cy="1950061"/>
          </a:xfrm>
        </p:grpSpPr>
        <p:grpSp>
          <p:nvGrpSpPr>
            <p:cNvPr id="2" name="Group 2"/>
            <p:cNvGrpSpPr>
              <a:grpSpLocks/>
            </p:cNvGrpSpPr>
            <p:nvPr/>
          </p:nvGrpSpPr>
          <p:grpSpPr bwMode="auto">
            <a:xfrm>
              <a:off x="911424" y="3346627"/>
              <a:ext cx="2160240" cy="1930495"/>
              <a:chOff x="7520" y="16452"/>
              <a:chExt cx="2391" cy="2698"/>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0" y="16452"/>
                <a:ext cx="2391" cy="2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グループ化 1"/>
              <p:cNvGrpSpPr>
                <a:grpSpLocks/>
              </p:cNvGrpSpPr>
              <p:nvPr/>
            </p:nvGrpSpPr>
            <p:grpSpPr bwMode="auto">
              <a:xfrm>
                <a:off x="8043" y="18149"/>
                <a:ext cx="1186" cy="957"/>
                <a:chOff x="0" y="0"/>
                <a:chExt cx="1094740" cy="890270"/>
              </a:xfrm>
            </p:grpSpPr>
            <p:pic>
              <p:nvPicPr>
                <p:cNvPr id="2053" name="Picture 1" descr="C:\Users\PC USER\Desktop\d0094245_1557313.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094740" cy="890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星 5 4"/>
                <p:cNvSpPr>
                  <a:spLocks/>
                </p:cNvSpPr>
                <p:nvPr/>
              </p:nvSpPr>
              <p:spPr bwMode="auto">
                <a:xfrm>
                  <a:off x="266700" y="66675"/>
                  <a:ext cx="761365" cy="647700"/>
                </a:xfrm>
                <a:custGeom>
                  <a:avLst/>
                  <a:gdLst>
                    <a:gd name="T0" fmla="*/ 1 w 761365"/>
                    <a:gd name="T1" fmla="*/ 247399 h 647700"/>
                    <a:gd name="T2" fmla="*/ 290817 w 761365"/>
                    <a:gd name="T3" fmla="*/ 247400 h 647700"/>
                    <a:gd name="T4" fmla="*/ 380683 w 761365"/>
                    <a:gd name="T5" fmla="*/ 0 h 647700"/>
                    <a:gd name="T6" fmla="*/ 470548 w 761365"/>
                    <a:gd name="T7" fmla="*/ 247400 h 647700"/>
                    <a:gd name="T8" fmla="*/ 761364 w 761365"/>
                    <a:gd name="T9" fmla="*/ 247399 h 647700"/>
                    <a:gd name="T10" fmla="*/ 526088 w 761365"/>
                    <a:gd name="T11" fmla="*/ 400299 h 647700"/>
                    <a:gd name="T12" fmla="*/ 615957 w 761365"/>
                    <a:gd name="T13" fmla="*/ 647698 h 647700"/>
                    <a:gd name="T14" fmla="*/ 380683 w 761365"/>
                    <a:gd name="T15" fmla="*/ 494795 h 647700"/>
                    <a:gd name="T16" fmla="*/ 145408 w 761365"/>
                    <a:gd name="T17" fmla="*/ 647698 h 647700"/>
                    <a:gd name="T18" fmla="*/ 235277 w 761365"/>
                    <a:gd name="T19" fmla="*/ 400299 h 647700"/>
                    <a:gd name="T20" fmla="*/ 1 w 761365"/>
                    <a:gd name="T21" fmla="*/ 247399 h 647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1365" h="647700">
                      <a:moveTo>
                        <a:pt x="1" y="247399"/>
                      </a:moveTo>
                      <a:lnTo>
                        <a:pt x="290817" y="247400"/>
                      </a:lnTo>
                      <a:lnTo>
                        <a:pt x="380683" y="0"/>
                      </a:lnTo>
                      <a:lnTo>
                        <a:pt x="470548" y="247400"/>
                      </a:lnTo>
                      <a:lnTo>
                        <a:pt x="761364" y="247399"/>
                      </a:lnTo>
                      <a:lnTo>
                        <a:pt x="526088" y="400299"/>
                      </a:lnTo>
                      <a:lnTo>
                        <a:pt x="615957" y="647698"/>
                      </a:lnTo>
                      <a:lnTo>
                        <a:pt x="380683" y="494795"/>
                      </a:lnTo>
                      <a:lnTo>
                        <a:pt x="145408" y="647698"/>
                      </a:lnTo>
                      <a:lnTo>
                        <a:pt x="235277" y="400299"/>
                      </a:lnTo>
                      <a:lnTo>
                        <a:pt x="1" y="247399"/>
                      </a:lnTo>
                      <a:close/>
                    </a:path>
                  </a:pathLst>
                </a:custGeom>
                <a:noFill/>
                <a:ln w="28575" cap="flat" cmpd="sng" algn="ctr">
                  <a:solidFill>
                    <a:srgbClr val="9933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5" name="AutoShape 7"/>
            <p:cNvSpPr>
              <a:spLocks noChangeArrowheads="1"/>
            </p:cNvSpPr>
            <p:nvPr/>
          </p:nvSpPr>
          <p:spPr bwMode="auto">
            <a:xfrm>
              <a:off x="4268383" y="3327061"/>
              <a:ext cx="6039500" cy="1918577"/>
            </a:xfrm>
            <a:prstGeom prst="roundRect">
              <a:avLst>
                <a:gd name="adj" fmla="val 10606"/>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28398" dir="3806097" algn="ctr" rotWithShape="0">
                      <a:srgbClr val="7F7F7F">
                        <a:alpha val="50000"/>
                      </a:srgbClr>
                    </a:outerShdw>
                  </a:effectLst>
                </a14:hiddenEffects>
              </a:ext>
            </a:extLst>
          </p:spPr>
          <p:txBody>
            <a:bodyPr vert="horz" wrap="square" lIns="74295" tIns="8890" rIns="74295" bIns="8890"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ja-JP" sz="20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a:t>
              </a:r>
              <a:r>
                <a:rPr kumimoji="0" lang="ja-JP" altLang="en-US" sz="20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選んだ「強み」</a:t>
              </a:r>
              <a:r>
                <a:rPr kumimoji="0" lang="en-US" altLang="ja-JP" sz="20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a:t>
              </a: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ja-JP" sz="14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1400" dirty="0">
                  <a:latin typeface="HG丸ｺﾞｼｯｸM-PRO" panose="020F0600000000000000" pitchFamily="50" charset="-128"/>
                  <a:ea typeface="HG丸ｺﾞｼｯｸM-PRO" panose="020F0600000000000000" pitchFamily="50" charset="-128"/>
                </a:rPr>
                <a:t>○</a:t>
              </a:r>
              <a:endParaRPr kumimoji="0" lang="ja-JP" altLang="en-US" sz="14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ja-JP" sz="14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1400" dirty="0">
                  <a:latin typeface="HG丸ｺﾞｼｯｸM-PRO" panose="020F0600000000000000" pitchFamily="50" charset="-128"/>
                  <a:ea typeface="HG丸ｺﾞｼｯｸM-PRO" panose="020F0600000000000000" pitchFamily="50" charset="-128"/>
                </a:rPr>
                <a:t>○</a:t>
              </a:r>
              <a:endParaRPr kumimoji="0" lang="ja-JP" altLang="en-US" sz="14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ja-JP" sz="14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1400" dirty="0">
                  <a:latin typeface="HG丸ｺﾞｼｯｸM-PRO" panose="020F0600000000000000" pitchFamily="50" charset="-128"/>
                  <a:ea typeface="HG丸ｺﾞｼｯｸM-PRO" panose="020F0600000000000000" pitchFamily="50" charset="-128"/>
                </a:rPr>
                <a:t>○</a:t>
              </a:r>
              <a:endParaRPr kumimoji="0" lang="ja-JP" altLang="en-US" sz="14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ja-JP" altLang="ja-JP" sz="2000" b="0" i="0" u="none" strike="noStrike" cap="none" normalizeH="0" baseline="0" dirty="0">
                <a:ln>
                  <a:noFill/>
                </a:ln>
                <a:solidFill>
                  <a:schemeClr val="tx1"/>
                </a:solidFill>
                <a:effectLst/>
                <a:latin typeface="Arial" panose="020B0604020202020204" pitchFamily="34" charset="0"/>
              </a:endParaRPr>
            </a:p>
          </p:txBody>
        </p:sp>
        <p:pic>
          <p:nvPicPr>
            <p:cNvPr id="1027" name="オブジェクト 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12424" y="3356992"/>
              <a:ext cx="1620180" cy="191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AutoShape 2"/>
          <p:cNvSpPr>
            <a:spLocks noChangeArrowheads="1"/>
          </p:cNvSpPr>
          <p:nvPr/>
        </p:nvSpPr>
        <p:spPr bwMode="auto">
          <a:xfrm rot="5400000">
            <a:off x="3103115" y="3038229"/>
            <a:ext cx="519113" cy="1146175"/>
          </a:xfrm>
          <a:prstGeom prst="curvedRightArrow">
            <a:avLst>
              <a:gd name="adj1" fmla="val 44159"/>
              <a:gd name="adj2" fmla="val 88318"/>
              <a:gd name="adj3" fmla="val 33333"/>
            </a:avLst>
          </a:prstGeom>
          <a:solidFill>
            <a:srgbClr val="0070C0"/>
          </a:solidFill>
          <a:ln w="38100">
            <a:solidFill>
              <a:srgbClr val="0000FF"/>
            </a:solidFill>
            <a:miter lim="800000"/>
            <a:headEnd/>
            <a:tailEnd/>
          </a:ln>
          <a:effectLst>
            <a:outerShdw dist="28398" dir="3806097" algn="ctr" rotWithShape="0">
              <a:srgbClr val="7F5F00">
                <a:alpha val="50000"/>
              </a:srgbClr>
            </a:outerShdw>
          </a:effectLst>
        </p:spPr>
        <p:txBody>
          <a:bodyPr vert="horz" wrap="square" lIns="74295" tIns="8890" rIns="74295" bIns="8890" numCol="1" anchor="t" anchorCtr="0" compatLnSpc="1">
            <a:prstTxWarp prst="textNoShape">
              <a:avLst/>
            </a:prstTxWarp>
          </a:bodyPr>
          <a:lstStyle/>
          <a:p>
            <a:endParaRPr lang="ja-JP" altLang="en-US"/>
          </a:p>
        </p:txBody>
      </p:sp>
      <p:sp>
        <p:nvSpPr>
          <p:cNvPr id="13" name="タイトル 1">
            <a:extLst>
              <a:ext uri="{FF2B5EF4-FFF2-40B4-BE49-F238E27FC236}">
                <a16:creationId xmlns:a16="http://schemas.microsoft.com/office/drawing/2014/main" id="{A9DFFF96-DCF2-41FF-A965-23032ACD8244}"/>
              </a:ext>
            </a:extLst>
          </p:cNvPr>
          <p:cNvSpPr txBox="1">
            <a:spLocks/>
          </p:cNvSpPr>
          <p:nvPr/>
        </p:nvSpPr>
        <p:spPr>
          <a:xfrm>
            <a:off x="151608" y="136772"/>
            <a:ext cx="1678583" cy="744258"/>
          </a:xfrm>
          <a:prstGeom prst="rect">
            <a:avLst/>
          </a:prstGeom>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ja-JP" altLang="en-US" sz="3600" dirty="0">
                <a:solidFill>
                  <a:sysClr val="windowText" lastClr="000000"/>
                </a:solidFill>
                <a:ea typeface="ＭＳ Ｐゴシック" panose="020B0600070205080204" pitchFamily="50" charset="-128"/>
              </a:rPr>
              <a:t>活動①</a:t>
            </a:r>
            <a:endParaRPr sz="3600" dirty="0">
              <a:solidFill>
                <a:sysClr val="windowText" lastClr="000000"/>
              </a:solidFill>
              <a:ea typeface="ＭＳ Ｐゴシック" panose="020B0600070205080204" pitchFamily="50" charset="-128"/>
            </a:endParaRPr>
          </a:p>
        </p:txBody>
      </p:sp>
    </p:spTree>
    <p:extLst>
      <p:ext uri="{BB962C8B-B14F-4D97-AF65-F5344CB8AC3E}">
        <p14:creationId xmlns:p14="http://schemas.microsoft.com/office/powerpoint/2010/main" val="222213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イラスト 話し...」の画像検索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360" y="1808820"/>
            <a:ext cx="4977172" cy="4977172"/>
          </a:xfrm>
          <a:prstGeom prst="rect">
            <a:avLst/>
          </a:prstGeom>
          <a:noFill/>
          <a:extLst>
            <a:ext uri="{909E8E84-426E-40DD-AFC4-6F175D3DCCD1}">
              <a14:hiddenFill xmlns:a14="http://schemas.microsoft.com/office/drawing/2010/main">
                <a:solidFill>
                  <a:srgbClr val="FFFFFF"/>
                </a:solidFill>
              </a14:hiddenFill>
            </a:ext>
          </a:extLst>
        </p:spPr>
      </p:pic>
      <p:sp>
        <p:nvSpPr>
          <p:cNvPr id="15" name="円形吹き出し 14"/>
          <p:cNvSpPr/>
          <p:nvPr/>
        </p:nvSpPr>
        <p:spPr>
          <a:xfrm>
            <a:off x="5771964" y="1916832"/>
            <a:ext cx="6206119" cy="4725144"/>
          </a:xfrm>
          <a:prstGeom prst="wedgeEllipseCallout">
            <a:avLst>
              <a:gd name="adj1" fmla="val -63984"/>
              <a:gd name="adj2" fmla="val -31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200" dirty="0">
                <a:solidFill>
                  <a:sysClr val="windowText" lastClr="000000"/>
                </a:solidFill>
              </a:rPr>
              <a:t>私が選んだ</a:t>
            </a:r>
            <a:endParaRPr lang="en-US" altLang="ja-JP" sz="4200" dirty="0">
              <a:solidFill>
                <a:sysClr val="windowText" lastClr="000000"/>
              </a:solidFill>
            </a:endParaRPr>
          </a:p>
          <a:p>
            <a:pPr algn="ctr"/>
            <a:r>
              <a:rPr kumimoji="1" lang="ja-JP" altLang="en-US" sz="4200" dirty="0">
                <a:solidFill>
                  <a:sysClr val="windowText" lastClr="000000"/>
                </a:solidFill>
              </a:rPr>
              <a:t>「強み」は・・・と、</a:t>
            </a:r>
            <a:endParaRPr kumimoji="1" lang="en-US" altLang="ja-JP" sz="4200" dirty="0">
              <a:solidFill>
                <a:sysClr val="windowText" lastClr="000000"/>
              </a:solidFill>
            </a:endParaRPr>
          </a:p>
          <a:p>
            <a:pPr algn="ctr"/>
            <a:r>
              <a:rPr kumimoji="1" lang="ja-JP" altLang="en-US" sz="4200" dirty="0">
                <a:solidFill>
                  <a:sysClr val="windowText" lastClr="000000"/>
                </a:solidFill>
              </a:rPr>
              <a:t>・・・と、・・・です。</a:t>
            </a:r>
            <a:endParaRPr kumimoji="1" lang="en-US" altLang="ja-JP" sz="4200" dirty="0">
              <a:solidFill>
                <a:sysClr val="windowText" lastClr="000000"/>
              </a:solidFill>
            </a:endParaRPr>
          </a:p>
          <a:p>
            <a:pPr algn="ctr"/>
            <a:r>
              <a:rPr kumimoji="1" lang="ja-JP" altLang="en-US" sz="4200" dirty="0">
                <a:solidFill>
                  <a:sysClr val="windowText" lastClr="000000"/>
                </a:solidFill>
              </a:rPr>
              <a:t>その理由は</a:t>
            </a:r>
            <a:endParaRPr kumimoji="1" lang="en-US" altLang="ja-JP" sz="4200" dirty="0">
              <a:solidFill>
                <a:sysClr val="windowText" lastClr="000000"/>
              </a:solidFill>
            </a:endParaRPr>
          </a:p>
          <a:p>
            <a:pPr algn="ctr"/>
            <a:r>
              <a:rPr kumimoji="1" lang="ja-JP" altLang="en-US" sz="4200" dirty="0">
                <a:solidFill>
                  <a:sysClr val="windowText" lastClr="000000"/>
                </a:solidFill>
              </a:rPr>
              <a:t>・・・です。</a:t>
            </a:r>
          </a:p>
        </p:txBody>
      </p:sp>
      <p:sp>
        <p:nvSpPr>
          <p:cNvPr id="6" name="タイトル 1">
            <a:extLst>
              <a:ext uri="{FF2B5EF4-FFF2-40B4-BE49-F238E27FC236}">
                <a16:creationId xmlns:a16="http://schemas.microsoft.com/office/drawing/2014/main" id="{8D185C92-6123-4660-9A00-E3BD5B0CA856}"/>
              </a:ext>
            </a:extLst>
          </p:cNvPr>
          <p:cNvSpPr txBox="1">
            <a:spLocks/>
          </p:cNvSpPr>
          <p:nvPr/>
        </p:nvSpPr>
        <p:spPr>
          <a:xfrm>
            <a:off x="151608" y="136772"/>
            <a:ext cx="1678583" cy="744258"/>
          </a:xfrm>
          <a:prstGeom prst="rect">
            <a:avLst/>
          </a:prstGeom>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ja-JP" altLang="en-US" sz="3600" dirty="0">
                <a:solidFill>
                  <a:sysClr val="windowText" lastClr="000000"/>
                </a:solidFill>
                <a:ea typeface="ＭＳ Ｐゴシック" panose="020B0600070205080204" pitchFamily="50" charset="-128"/>
              </a:rPr>
              <a:t>活動②</a:t>
            </a:r>
            <a:endParaRPr sz="3600" dirty="0">
              <a:solidFill>
                <a:sysClr val="windowText" lastClr="000000"/>
              </a:solidFill>
              <a:ea typeface="ＭＳ Ｐゴシック" panose="020B0600070205080204" pitchFamily="50" charset="-128"/>
            </a:endParaRPr>
          </a:p>
        </p:txBody>
      </p:sp>
      <p:sp>
        <p:nvSpPr>
          <p:cNvPr id="7" name="タイトル 1">
            <a:extLst>
              <a:ext uri="{FF2B5EF4-FFF2-40B4-BE49-F238E27FC236}">
                <a16:creationId xmlns:a16="http://schemas.microsoft.com/office/drawing/2014/main" id="{9183FD01-F738-44B4-9D30-14E7A6CBA297}"/>
              </a:ext>
            </a:extLst>
          </p:cNvPr>
          <p:cNvSpPr txBox="1">
            <a:spLocks/>
          </p:cNvSpPr>
          <p:nvPr/>
        </p:nvSpPr>
        <p:spPr>
          <a:xfrm>
            <a:off x="2027547" y="136772"/>
            <a:ext cx="9950535" cy="1203996"/>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lang="ja-JP" altLang="en-US"/>
            </a:pPr>
            <a:r>
              <a:rPr lang="ja-JP" altLang="en-US" sz="4000" dirty="0"/>
              <a:t>選んだ「強み」と選んだ理由を</a:t>
            </a:r>
            <a:endParaRPr lang="en-US" altLang="ja-JP" sz="4000" dirty="0"/>
          </a:p>
          <a:p>
            <a:pPr algn="ctr">
              <a:defRPr lang="ja-JP" altLang="en-US"/>
            </a:pPr>
            <a:r>
              <a:rPr lang="ja-JP" altLang="en-US" sz="4000" dirty="0"/>
              <a:t>グループで伝え合おう</a:t>
            </a:r>
          </a:p>
        </p:txBody>
      </p:sp>
    </p:spTree>
    <p:extLst>
      <p:ext uri="{BB962C8B-B14F-4D97-AF65-F5344CB8AC3E}">
        <p14:creationId xmlns:p14="http://schemas.microsoft.com/office/powerpoint/2010/main" val="65251861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05225" y="548680"/>
            <a:ext cx="10140393" cy="1512000"/>
          </a:xfrm>
        </p:spPr>
        <p:style>
          <a:lnRef idx="1">
            <a:schemeClr val="accent1"/>
          </a:lnRef>
          <a:fillRef idx="2">
            <a:schemeClr val="accent1"/>
          </a:fillRef>
          <a:effectRef idx="1">
            <a:schemeClr val="accent1"/>
          </a:effectRef>
          <a:fontRef idx="minor">
            <a:schemeClr val="dk1"/>
          </a:fontRef>
        </p:style>
        <p:txBody>
          <a:bodyPr>
            <a:noAutofit/>
          </a:bodyPr>
          <a:lstStyle/>
          <a:p>
            <a:pPr algn="ctr">
              <a:defRPr lang="ja-JP" altLang="en-US"/>
            </a:pPr>
            <a:r>
              <a:rPr lang="ja-JP" altLang="en-US" sz="4800" dirty="0"/>
              <a:t>今日の学習を振り返ろう　　　　　　　　</a:t>
            </a:r>
          </a:p>
        </p:txBody>
      </p:sp>
      <p:pic>
        <p:nvPicPr>
          <p:cNvPr id="4" name="図 3"/>
          <p:cNvPicPr>
            <a:picLocks noChangeAspect="1"/>
          </p:cNvPicPr>
          <p:nvPr/>
        </p:nvPicPr>
        <p:blipFill rotWithShape="1">
          <a:blip r:embed="rId3"/>
          <a:stretch>
            <a:fillRect/>
          </a:stretch>
        </p:blipFill>
        <p:spPr>
          <a:xfrm>
            <a:off x="9175451" y="3573000"/>
            <a:ext cx="2425300" cy="2771771"/>
          </a:xfrm>
          <a:prstGeom prst="rect">
            <a:avLst/>
          </a:prstGeom>
        </p:spPr>
      </p:pic>
      <p:pic>
        <p:nvPicPr>
          <p:cNvPr id="5" name="図 4"/>
          <p:cNvPicPr>
            <a:picLocks noChangeAspect="1"/>
          </p:cNvPicPr>
          <p:nvPr/>
        </p:nvPicPr>
        <p:blipFill rotWithShape="1">
          <a:blip r:embed="rId4"/>
          <a:stretch>
            <a:fillRect/>
          </a:stretch>
        </p:blipFill>
        <p:spPr>
          <a:xfrm>
            <a:off x="6391903" y="3573000"/>
            <a:ext cx="2425300" cy="2771771"/>
          </a:xfrm>
          <a:prstGeom prst="rect">
            <a:avLst/>
          </a:prstGeom>
        </p:spPr>
      </p:pic>
      <p:pic>
        <p:nvPicPr>
          <p:cNvPr id="6" name="図 5"/>
          <p:cNvPicPr>
            <a:picLocks noChangeAspect="1"/>
          </p:cNvPicPr>
          <p:nvPr/>
        </p:nvPicPr>
        <p:blipFill rotWithShape="1">
          <a:blip r:embed="rId5"/>
          <a:stretch>
            <a:fillRect/>
          </a:stretch>
        </p:blipFill>
        <p:spPr>
          <a:xfrm>
            <a:off x="3446638" y="3570753"/>
            <a:ext cx="2458636" cy="2809869"/>
          </a:xfrm>
          <a:prstGeom prst="rect">
            <a:avLst/>
          </a:prstGeom>
        </p:spPr>
      </p:pic>
      <p:sp>
        <p:nvSpPr>
          <p:cNvPr id="12" name="雲形吹き出し 11"/>
          <p:cNvSpPr/>
          <p:nvPr/>
        </p:nvSpPr>
        <p:spPr>
          <a:xfrm>
            <a:off x="9774720" y="2425127"/>
            <a:ext cx="1570898" cy="936000"/>
          </a:xfrm>
          <a:prstGeom prst="cloudCallout">
            <a:avLst>
              <a:gd name="adj1" fmla="val -20833"/>
              <a:gd name="adj2" fmla="val 6250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3" name="雲形吹き出し 12"/>
          <p:cNvSpPr/>
          <p:nvPr/>
        </p:nvSpPr>
        <p:spPr>
          <a:xfrm>
            <a:off x="6966720" y="2425127"/>
            <a:ext cx="1570898" cy="936000"/>
          </a:xfrm>
          <a:prstGeom prst="cloudCallout">
            <a:avLst>
              <a:gd name="adj1" fmla="val -20833"/>
              <a:gd name="adj2" fmla="val 62500"/>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4" name="雲形吹き出し 13"/>
          <p:cNvSpPr/>
          <p:nvPr/>
        </p:nvSpPr>
        <p:spPr>
          <a:xfrm>
            <a:off x="4013225" y="2442482"/>
            <a:ext cx="1570898" cy="936000"/>
          </a:xfrm>
          <a:prstGeom prst="cloudCallout">
            <a:avLst>
              <a:gd name="adj1" fmla="val -20833"/>
              <a:gd name="adj2" fmla="val 6250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5" name="雲形吹き出し 14"/>
          <p:cNvSpPr/>
          <p:nvPr/>
        </p:nvSpPr>
        <p:spPr>
          <a:xfrm>
            <a:off x="1205225" y="2442482"/>
            <a:ext cx="1570898" cy="936000"/>
          </a:xfrm>
          <a:prstGeom prst="cloudCallout">
            <a:avLst>
              <a:gd name="adj1" fmla="val -20833"/>
              <a:gd name="adj2" fmla="val 62500"/>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pic>
        <p:nvPicPr>
          <p:cNvPr id="11" name="図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3003" y="3570753"/>
            <a:ext cx="2427266" cy="2774018"/>
          </a:xfrm>
          <a:prstGeom prst="rect">
            <a:avLst/>
          </a:prstGeom>
        </p:spPr>
      </p:pic>
    </p:spTree>
    <p:extLst>
      <p:ext uri="{BB962C8B-B14F-4D97-AF65-F5344CB8AC3E}">
        <p14:creationId xmlns:p14="http://schemas.microsoft.com/office/powerpoint/2010/main" val="133677162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イラスト 話し...」の画像検索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0396" y="116632"/>
            <a:ext cx="2484276" cy="2484276"/>
          </a:xfrm>
          <a:prstGeom prst="rect">
            <a:avLst/>
          </a:prstGeom>
          <a:noFill/>
          <a:extLst>
            <a:ext uri="{909E8E84-426E-40DD-AFC4-6F175D3DCCD1}">
              <a14:hiddenFill xmlns:a14="http://schemas.microsoft.com/office/drawing/2010/main">
                <a:solidFill>
                  <a:srgbClr val="FFFFFF"/>
                </a:solidFill>
              </a14:hiddenFill>
            </a:ext>
          </a:extLst>
        </p:spPr>
      </p:pic>
      <p:sp>
        <p:nvSpPr>
          <p:cNvPr id="4" name="タイトル 1"/>
          <p:cNvSpPr txBox="1">
            <a:spLocks/>
          </p:cNvSpPr>
          <p:nvPr/>
        </p:nvSpPr>
        <p:spPr>
          <a:xfrm>
            <a:off x="206371" y="2525198"/>
            <a:ext cx="9598041" cy="1047818"/>
          </a:xfrm>
          <a:prstGeom prst="rect">
            <a:avLst/>
          </a:prstGeom>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lnSpc>
                <a:spcPct val="120000"/>
              </a:lnSpc>
            </a:pPr>
            <a:r>
              <a:rPr lang="ja-JP" altLang="en-US" sz="5000" dirty="0">
                <a:solidFill>
                  <a:prstClr val="black"/>
                </a:solidFill>
              </a:rPr>
              <a:t>①　自分や友達の「強み」を知ろう</a:t>
            </a:r>
          </a:p>
        </p:txBody>
      </p:sp>
      <p:sp>
        <p:nvSpPr>
          <p:cNvPr id="5" name="タイトル 1"/>
          <p:cNvSpPr txBox="1">
            <a:spLocks/>
          </p:cNvSpPr>
          <p:nvPr/>
        </p:nvSpPr>
        <p:spPr>
          <a:xfrm>
            <a:off x="206371" y="4042294"/>
            <a:ext cx="10402131" cy="1042890"/>
          </a:xfrm>
          <a:prstGeom prst="rect">
            <a:avLst/>
          </a:prstGeom>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lnSpc>
                <a:spcPct val="120000"/>
              </a:lnSpc>
            </a:pPr>
            <a:r>
              <a:rPr lang="ja-JP" altLang="en-US" sz="5000" dirty="0">
                <a:solidFill>
                  <a:prstClr val="black"/>
                </a:solidFill>
              </a:rPr>
              <a:t>②　自分や友達の「強み」を生かそう</a:t>
            </a:r>
          </a:p>
        </p:txBody>
      </p:sp>
      <p:sp>
        <p:nvSpPr>
          <p:cNvPr id="6" name="タイトル 1"/>
          <p:cNvSpPr txBox="1">
            <a:spLocks/>
          </p:cNvSpPr>
          <p:nvPr/>
        </p:nvSpPr>
        <p:spPr>
          <a:xfrm>
            <a:off x="206371" y="5553236"/>
            <a:ext cx="11794285" cy="1008112"/>
          </a:xfrm>
          <a:prstGeom prst="rect">
            <a:avLst/>
          </a:prstGeom>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lnSpc>
                <a:spcPct val="120000"/>
              </a:lnSpc>
            </a:pPr>
            <a:r>
              <a:rPr lang="ja-JP" altLang="en-US" sz="5000" dirty="0">
                <a:solidFill>
                  <a:prstClr val="black"/>
                </a:solidFill>
              </a:rPr>
              <a:t>③　自分や友達の「強み」を生かしていこう</a:t>
            </a:r>
          </a:p>
        </p:txBody>
      </p:sp>
      <p:sp>
        <p:nvSpPr>
          <p:cNvPr id="9" name="タイトル 1"/>
          <p:cNvSpPr>
            <a:spLocks noGrp="1"/>
          </p:cNvSpPr>
          <p:nvPr>
            <p:ph type="title"/>
          </p:nvPr>
        </p:nvSpPr>
        <p:spPr>
          <a:xfrm>
            <a:off x="206371" y="676202"/>
            <a:ext cx="7617821" cy="988602"/>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ja-JP" altLang="en-US" sz="4800" dirty="0"/>
              <a:t>３時間のめあて</a:t>
            </a:r>
            <a:endParaRPr kumimoji="1" lang="ja-JP" altLang="en-US" sz="4800" dirty="0"/>
          </a:p>
        </p:txBody>
      </p:sp>
    </p:spTree>
    <p:extLst>
      <p:ext uri="{BB962C8B-B14F-4D97-AF65-F5344CB8AC3E}">
        <p14:creationId xmlns:p14="http://schemas.microsoft.com/office/powerpoint/2010/main" val="802688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68"/>
            <a:ext cx="12189060" cy="6858000"/>
          </a:xfrm>
          <a:prstGeom prst="rect">
            <a:avLst/>
          </a:prstGeom>
        </p:spPr>
      </p:pic>
      <p:sp>
        <p:nvSpPr>
          <p:cNvPr id="4" name="タイトル 1"/>
          <p:cNvSpPr txBox="1">
            <a:spLocks/>
          </p:cNvSpPr>
          <p:nvPr/>
        </p:nvSpPr>
        <p:spPr>
          <a:xfrm>
            <a:off x="3035660" y="1124744"/>
            <a:ext cx="8928992" cy="1944216"/>
          </a:xfrm>
          <a:prstGeom prst="rect">
            <a:avLst/>
          </a:prstGeom>
          <a:no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Autofit/>
          </a:bodyPr>
          <a:lstStyle>
            <a:lvl1pPr algn="r" defTabSz="685800" rtl="0" eaLnBrk="1" latinLnBrk="0" hangingPunct="1">
              <a:spcBef>
                <a:spcPct val="0"/>
              </a:spcBef>
              <a:buNone/>
              <a:defRPr kumimoji="1" lang="ja-JP" altLang="en-US" sz="6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ja-JP" altLang="en-US" sz="4800" dirty="0">
                <a:solidFill>
                  <a:schemeClr val="tx1"/>
                </a:solidFill>
              </a:rPr>
              <a:t>Ｓｔｒｅｎｇｔｈ　Ｓｔｏｒｙ</a:t>
            </a:r>
            <a:endParaRPr lang="en-US" altLang="ja-JP" sz="4800" dirty="0">
              <a:solidFill>
                <a:schemeClr val="tx1"/>
              </a:solidFill>
            </a:endParaRPr>
          </a:p>
          <a:p>
            <a:pPr algn="ctr"/>
            <a:r>
              <a:rPr lang="ja-JP" altLang="en-US" sz="4800" dirty="0">
                <a:solidFill>
                  <a:schemeClr val="tx1"/>
                </a:solidFill>
              </a:rPr>
              <a:t>～あなたの「強み」に出会う物語～</a:t>
            </a:r>
          </a:p>
        </p:txBody>
      </p:sp>
    </p:spTree>
    <p:extLst>
      <p:ext uri="{BB962C8B-B14F-4D97-AF65-F5344CB8AC3E}">
        <p14:creationId xmlns:p14="http://schemas.microsoft.com/office/powerpoint/2010/main" val="412409486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2486" y="1474010"/>
            <a:ext cx="8083753" cy="1027500"/>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ja-JP" altLang="en-US" sz="4000" dirty="0"/>
              <a:t>②　自分や友達の「強み」を生かそう</a:t>
            </a:r>
          </a:p>
        </p:txBody>
      </p:sp>
      <p:sp>
        <p:nvSpPr>
          <p:cNvPr id="13" name="タイトル 1"/>
          <p:cNvSpPr txBox="1">
            <a:spLocks/>
          </p:cNvSpPr>
          <p:nvPr/>
        </p:nvSpPr>
        <p:spPr>
          <a:xfrm>
            <a:off x="156254" y="190144"/>
            <a:ext cx="7668852" cy="1086103"/>
          </a:xfrm>
          <a:prstGeom prst="rect">
            <a:avLst/>
          </a:prstGeom>
          <a:solidFill>
            <a:srgbClr val="00B050"/>
          </a:soli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Autofit/>
          </a:bodyPr>
          <a:lstStyle>
            <a:lvl1pPr algn="r" defTabSz="685800" rtl="0" eaLnBrk="1" latinLnBrk="0" hangingPunct="1">
              <a:spcBef>
                <a:spcPct val="0"/>
              </a:spcBef>
              <a:buNone/>
              <a:defRPr kumimoji="1" lang="ja-JP" altLang="en-US" sz="6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ja-JP" altLang="en-US" sz="4800" dirty="0">
                <a:solidFill>
                  <a:schemeClr val="bg1"/>
                </a:solidFill>
              </a:rPr>
              <a:t>前時の振り返り</a:t>
            </a:r>
          </a:p>
        </p:txBody>
      </p:sp>
      <p:sp>
        <p:nvSpPr>
          <p:cNvPr id="5" name="タイトル 2"/>
          <p:cNvSpPr txBox="1">
            <a:spLocks/>
          </p:cNvSpPr>
          <p:nvPr/>
        </p:nvSpPr>
        <p:spPr>
          <a:xfrm>
            <a:off x="8659719" y="190144"/>
            <a:ext cx="3367256" cy="823657"/>
          </a:xfrm>
          <a:prstGeom prst="rect">
            <a:avLst/>
          </a:prstGeom>
        </p:spPr>
        <p:style>
          <a:lnRef idx="1">
            <a:schemeClr val="accent1"/>
          </a:lnRef>
          <a:fillRef idx="2">
            <a:schemeClr val="accent1"/>
          </a:fillRef>
          <a:effectRef idx="1">
            <a:schemeClr val="accent1"/>
          </a:effectRef>
          <a:fontRef idx="minor">
            <a:schemeClr val="dk1"/>
          </a:fontRef>
        </p:style>
        <p:txBody>
          <a:bodyPr vert="horz" lIns="68580" tIns="34290" rIns="68580" bIns="3429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ja-JP" altLang="en-US" sz="4000" dirty="0"/>
              <a:t>星☆いくつ</a:t>
            </a:r>
          </a:p>
        </p:txBody>
      </p:sp>
      <p:sp>
        <p:nvSpPr>
          <p:cNvPr id="12" name="タイトル 2"/>
          <p:cNvSpPr txBox="1">
            <a:spLocks/>
          </p:cNvSpPr>
          <p:nvPr/>
        </p:nvSpPr>
        <p:spPr>
          <a:xfrm>
            <a:off x="8658486" y="1276247"/>
            <a:ext cx="3368490" cy="1263931"/>
          </a:xfrm>
          <a:prstGeom prst="rect">
            <a:avLst/>
          </a:prstGeom>
        </p:spPr>
        <p:style>
          <a:lnRef idx="1">
            <a:schemeClr val="accent1"/>
          </a:lnRef>
          <a:fillRef idx="2">
            <a:schemeClr val="accent1"/>
          </a:fillRef>
          <a:effectRef idx="1">
            <a:schemeClr val="accent1"/>
          </a:effectRef>
          <a:fontRef idx="minor">
            <a:schemeClr val="dk1"/>
          </a:fontRef>
        </p:style>
        <p:txBody>
          <a:bodyPr vert="horz" lIns="68580" tIns="34290" rIns="68580" bIns="3429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ja-JP" altLang="en-US" sz="2800" dirty="0"/>
              <a:t>Ｓｔｅｐ Ｕｐ Ｗｅｂｂｉｎｇ</a:t>
            </a:r>
            <a:endParaRPr lang="en-US" altLang="ja-JP" sz="2800" dirty="0"/>
          </a:p>
          <a:p>
            <a:pPr algn="ctr"/>
            <a:r>
              <a:rPr lang="ja-JP" altLang="en-US" sz="2800" dirty="0"/>
              <a:t>～解決への一歩～</a:t>
            </a:r>
            <a:endParaRPr lang="en-US" altLang="ja-JP" sz="2800" dirty="0"/>
          </a:p>
        </p:txBody>
      </p:sp>
      <p:pic>
        <p:nvPicPr>
          <p:cNvPr id="28" name="図 27"/>
          <p:cNvPicPr>
            <a:picLocks noChangeAspect="1"/>
          </p:cNvPicPr>
          <p:nvPr/>
        </p:nvPicPr>
        <p:blipFill>
          <a:blip r:embed="rId3"/>
          <a:stretch>
            <a:fillRect/>
          </a:stretch>
        </p:blipFill>
        <p:spPr>
          <a:xfrm>
            <a:off x="6299087" y="2924944"/>
            <a:ext cx="3946225" cy="2776679"/>
          </a:xfrm>
          <a:prstGeom prst="rect">
            <a:avLst/>
          </a:prstGeom>
          <a:ln>
            <a:solidFill>
              <a:schemeClr val="tx1"/>
            </a:solidFill>
          </a:ln>
        </p:spPr>
      </p:pic>
      <p:pic>
        <p:nvPicPr>
          <p:cNvPr id="2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4583" y="4654701"/>
            <a:ext cx="4236967" cy="180125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2" descr="「イラスト 話し...」の画像検索結果">
            <a:extLst>
              <a:ext uri="{FF2B5EF4-FFF2-40B4-BE49-F238E27FC236}">
                <a16:creationId xmlns:a16="http://schemas.microsoft.com/office/drawing/2014/main" id="{A9508873-6AD0-455D-8DF4-27B3037F0C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7528" y="2789251"/>
            <a:ext cx="3807032" cy="380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098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idx="1"/>
          </p:nvPr>
        </p:nvSpPr>
        <p:spPr>
          <a:xfrm>
            <a:off x="-11324" y="1324676"/>
            <a:ext cx="12192000" cy="2464364"/>
          </a:xfrm>
        </p:spPr>
        <p:txBody>
          <a:bodyPr anchor="ctr">
            <a:noAutofit/>
          </a:bodyPr>
          <a:lstStyle/>
          <a:p>
            <a:pPr algn="ctr" eaLnBrk="1" hangingPunct="1">
              <a:buFont typeface="Arial" panose="020B0604020202020204" pitchFamily="34" charset="0"/>
              <a:buNone/>
            </a:pPr>
            <a:r>
              <a:rPr lang="ja-JP" altLang="en-US" sz="7200" b="1" dirty="0">
                <a:latin typeface="HG丸ｺﾞｼｯｸM-PRO" panose="020F0600000000000000" pitchFamily="50" charset="-128"/>
                <a:ea typeface="HG丸ｺﾞｼｯｸM-PRO" panose="020F0600000000000000" pitchFamily="50" charset="-128"/>
              </a:rPr>
              <a:t>③　自分や友達の</a:t>
            </a:r>
            <a:endParaRPr lang="en-US" altLang="ja-JP" sz="7200" b="1" dirty="0">
              <a:latin typeface="HG丸ｺﾞｼｯｸM-PRO" panose="020F0600000000000000" pitchFamily="50" charset="-128"/>
              <a:ea typeface="HG丸ｺﾞｼｯｸM-PRO" panose="020F0600000000000000" pitchFamily="50" charset="-128"/>
            </a:endParaRPr>
          </a:p>
          <a:p>
            <a:pPr algn="ctr" eaLnBrk="1" hangingPunct="1">
              <a:buFont typeface="Arial" panose="020B0604020202020204" pitchFamily="34" charset="0"/>
              <a:buNone/>
            </a:pPr>
            <a:r>
              <a:rPr lang="ja-JP" altLang="en-US" sz="7200" b="1" dirty="0">
                <a:latin typeface="HG丸ｺﾞｼｯｸM-PRO" panose="020F0600000000000000" pitchFamily="50" charset="-128"/>
                <a:ea typeface="HG丸ｺﾞｼｯｸM-PRO" panose="020F0600000000000000" pitchFamily="50" charset="-128"/>
              </a:rPr>
              <a:t>「強み」を生かしていこう</a:t>
            </a:r>
          </a:p>
        </p:txBody>
      </p:sp>
      <p:grpSp>
        <p:nvGrpSpPr>
          <p:cNvPr id="2" name="グループ化 1"/>
          <p:cNvGrpSpPr/>
          <p:nvPr/>
        </p:nvGrpSpPr>
        <p:grpSpPr>
          <a:xfrm>
            <a:off x="3791744" y="3867472"/>
            <a:ext cx="5223960" cy="2945904"/>
            <a:chOff x="2942270" y="2132856"/>
            <a:chExt cx="6124060" cy="381000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2270" y="2132856"/>
              <a:ext cx="3333750" cy="3810000"/>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2580" y="2132856"/>
              <a:ext cx="3333750" cy="3810000"/>
            </a:xfrm>
            <a:prstGeom prst="rect">
              <a:avLst/>
            </a:prstGeom>
          </p:spPr>
        </p:pic>
      </p:grpSp>
      <p:sp>
        <p:nvSpPr>
          <p:cNvPr id="6" name="タイトル 1"/>
          <p:cNvSpPr txBox="1">
            <a:spLocks/>
          </p:cNvSpPr>
          <p:nvPr/>
        </p:nvSpPr>
        <p:spPr>
          <a:xfrm>
            <a:off x="181482" y="294978"/>
            <a:ext cx="5348974" cy="726974"/>
          </a:xfrm>
          <a:prstGeom prst="rect">
            <a:avLst/>
          </a:prstGeom>
          <a:solidFill>
            <a:srgbClr val="00B050"/>
          </a:soli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Autofit/>
          </a:bodyPr>
          <a:lstStyle>
            <a:lvl1pPr algn="r" defTabSz="685800" rtl="0" eaLnBrk="1" latinLnBrk="0" hangingPunct="1">
              <a:spcBef>
                <a:spcPct val="0"/>
              </a:spcBef>
              <a:buNone/>
              <a:defRPr kumimoji="1" lang="ja-JP" altLang="en-US" sz="6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ja-JP" altLang="en-US" sz="4800" dirty="0">
                <a:solidFill>
                  <a:schemeClr val="bg1"/>
                </a:solidFill>
              </a:rPr>
              <a:t>本時のめあて</a:t>
            </a:r>
          </a:p>
        </p:txBody>
      </p:sp>
    </p:spTree>
    <p:extLst>
      <p:ext uri="{BB962C8B-B14F-4D97-AF65-F5344CB8AC3E}">
        <p14:creationId xmlns:p14="http://schemas.microsoft.com/office/powerpoint/2010/main" val="4223781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407368" y="1988840"/>
            <a:ext cx="11593288" cy="1404156"/>
          </a:xfrm>
          <a:prstGeom prst="rect">
            <a:avLst/>
          </a:prstGeom>
          <a:ln/>
        </p:spPr>
        <p:style>
          <a:lnRef idx="1">
            <a:schemeClr val="accent5"/>
          </a:lnRef>
          <a:fillRef idx="2">
            <a:schemeClr val="accent5"/>
          </a:fillRef>
          <a:effectRef idx="1">
            <a:schemeClr val="accent5"/>
          </a:effectRef>
          <a:fontRef idx="minor">
            <a:schemeClr val="dk1"/>
          </a:fontRef>
        </p:style>
        <p:txBody>
          <a:bodyPr vert="horz" lIns="68580" tIns="34290" rIns="68580" bIns="34290" rtlCol="0" anchor="ctr">
            <a:noAutofit/>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lnSpc>
                <a:spcPct val="120000"/>
              </a:lnSpc>
            </a:pPr>
            <a:r>
              <a:rPr lang="ja-JP" altLang="en-US" sz="5800" dirty="0">
                <a:latin typeface="+mj-ea"/>
                <a:ea typeface="+mj-ea"/>
              </a:rPr>
              <a:t>①　自分の「強み」を整理する</a:t>
            </a:r>
          </a:p>
        </p:txBody>
      </p:sp>
      <p:sp>
        <p:nvSpPr>
          <p:cNvPr id="5" name="タイトル 1"/>
          <p:cNvSpPr txBox="1">
            <a:spLocks/>
          </p:cNvSpPr>
          <p:nvPr/>
        </p:nvSpPr>
        <p:spPr>
          <a:xfrm>
            <a:off x="407368" y="3717032"/>
            <a:ext cx="11593288" cy="1368152"/>
          </a:xfrm>
          <a:prstGeom prst="rect">
            <a:avLst/>
          </a:prstGeom>
          <a:ln/>
        </p:spPr>
        <p:style>
          <a:lnRef idx="1">
            <a:schemeClr val="accent5"/>
          </a:lnRef>
          <a:fillRef idx="2">
            <a:schemeClr val="accent5"/>
          </a:fillRef>
          <a:effectRef idx="1">
            <a:schemeClr val="accent5"/>
          </a:effectRef>
          <a:fontRef idx="minor">
            <a:schemeClr val="dk1"/>
          </a:fontRef>
        </p:style>
        <p:txBody>
          <a:bodyPr vert="horz" lIns="68580" tIns="34290" rIns="68580" bIns="34290" rtlCol="0" anchor="ctr">
            <a:noAutofit/>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lnSpc>
                <a:spcPct val="120000"/>
              </a:lnSpc>
            </a:pPr>
            <a:r>
              <a:rPr lang="ja-JP" altLang="en-US" sz="5800" dirty="0">
                <a:latin typeface="+mn-ea"/>
              </a:rPr>
              <a:t>②　友達の「強み」を見付けて伝える</a:t>
            </a:r>
          </a:p>
        </p:txBody>
      </p:sp>
      <p:sp>
        <p:nvSpPr>
          <p:cNvPr id="6" name="タイトル 1"/>
          <p:cNvSpPr txBox="1">
            <a:spLocks/>
          </p:cNvSpPr>
          <p:nvPr/>
        </p:nvSpPr>
        <p:spPr>
          <a:xfrm>
            <a:off x="407368" y="5409220"/>
            <a:ext cx="11593288" cy="1224136"/>
          </a:xfrm>
          <a:prstGeom prst="rect">
            <a:avLst/>
          </a:prstGeom>
          <a:ln/>
        </p:spPr>
        <p:style>
          <a:lnRef idx="1">
            <a:schemeClr val="accent5"/>
          </a:lnRef>
          <a:fillRef idx="2">
            <a:schemeClr val="accent5"/>
          </a:fillRef>
          <a:effectRef idx="1">
            <a:schemeClr val="accent5"/>
          </a:effectRef>
          <a:fontRef idx="minor">
            <a:schemeClr val="dk1"/>
          </a:fontRef>
        </p:style>
        <p:txBody>
          <a:bodyPr vert="horz" lIns="68580" tIns="34290" rIns="68580" bIns="34290" rtlCol="0" anchor="ctr">
            <a:noAutofit/>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lnSpc>
                <a:spcPct val="120000"/>
              </a:lnSpc>
            </a:pPr>
            <a:r>
              <a:rPr lang="ja-JP" altLang="en-US" sz="5800" dirty="0"/>
              <a:t>③　自分の「強み」を選ぶ</a:t>
            </a:r>
          </a:p>
        </p:txBody>
      </p:sp>
      <p:sp>
        <p:nvSpPr>
          <p:cNvPr id="9" name="タイトル 1"/>
          <p:cNvSpPr>
            <a:spLocks noGrp="1"/>
          </p:cNvSpPr>
          <p:nvPr>
            <p:ph type="title"/>
          </p:nvPr>
        </p:nvSpPr>
        <p:spPr>
          <a:xfrm>
            <a:off x="1858701" y="332656"/>
            <a:ext cx="8269748" cy="1116124"/>
          </a:xfrm>
        </p:spPr>
        <p:style>
          <a:lnRef idx="1">
            <a:schemeClr val="accent5"/>
          </a:lnRef>
          <a:fillRef idx="3">
            <a:schemeClr val="accent5"/>
          </a:fillRef>
          <a:effectRef idx="2">
            <a:schemeClr val="accent5"/>
          </a:effectRef>
          <a:fontRef idx="minor">
            <a:schemeClr val="lt1"/>
          </a:fontRef>
        </p:style>
        <p:txBody>
          <a:bodyPr>
            <a:noAutofit/>
          </a:bodyPr>
          <a:lstStyle/>
          <a:p>
            <a:pPr algn="ctr"/>
            <a:r>
              <a:rPr lang="ja-JP" altLang="en-US" sz="6000" dirty="0"/>
              <a:t>本時の流れ</a:t>
            </a:r>
          </a:p>
        </p:txBody>
      </p:sp>
    </p:spTree>
    <p:extLst>
      <p:ext uri="{BB962C8B-B14F-4D97-AF65-F5344CB8AC3E}">
        <p14:creationId xmlns:p14="http://schemas.microsoft.com/office/powerpoint/2010/main" val="2148128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4536" y="188640"/>
            <a:ext cx="11836120" cy="1027500"/>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ja-JP" altLang="en-US" sz="5200" dirty="0"/>
              <a:t>自分や友達の「強み」を生かしていこう</a:t>
            </a:r>
          </a:p>
        </p:txBody>
      </p:sp>
      <p:sp>
        <p:nvSpPr>
          <p:cNvPr id="13" name="タイトル 1"/>
          <p:cNvSpPr txBox="1">
            <a:spLocks/>
          </p:cNvSpPr>
          <p:nvPr/>
        </p:nvSpPr>
        <p:spPr>
          <a:xfrm>
            <a:off x="767408" y="1606002"/>
            <a:ext cx="6237000" cy="726974"/>
          </a:xfrm>
          <a:prstGeom prst="rect">
            <a:avLst/>
          </a:prstGeom>
          <a:solidFill>
            <a:srgbClr val="00B050"/>
          </a:soli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Autofit/>
          </a:bodyPr>
          <a:lstStyle>
            <a:lvl1pPr algn="r" defTabSz="685800" rtl="0" eaLnBrk="1" latinLnBrk="0" hangingPunct="1">
              <a:spcBef>
                <a:spcPct val="0"/>
              </a:spcBef>
              <a:buNone/>
              <a:defRPr kumimoji="1" lang="ja-JP" altLang="en-US" sz="6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ja-JP" altLang="en-US" sz="4800" dirty="0">
                <a:solidFill>
                  <a:schemeClr val="bg1"/>
                </a:solidFill>
              </a:rPr>
              <a:t>本時の交流活動</a:t>
            </a:r>
          </a:p>
        </p:txBody>
      </p:sp>
      <p:grpSp>
        <p:nvGrpSpPr>
          <p:cNvPr id="3" name="グループ化 2"/>
          <p:cNvGrpSpPr/>
          <p:nvPr/>
        </p:nvGrpSpPr>
        <p:grpSpPr>
          <a:xfrm>
            <a:off x="83332" y="2433995"/>
            <a:ext cx="5969694" cy="4107816"/>
            <a:chOff x="83332" y="2433995"/>
            <a:chExt cx="5969694" cy="4107816"/>
          </a:xfrm>
        </p:grpSpPr>
        <p:sp>
          <p:nvSpPr>
            <p:cNvPr id="5" name="タイトル 2"/>
            <p:cNvSpPr txBox="1">
              <a:spLocks/>
            </p:cNvSpPr>
            <p:nvPr/>
          </p:nvSpPr>
          <p:spPr>
            <a:xfrm>
              <a:off x="731404" y="2630482"/>
              <a:ext cx="5148572" cy="3714842"/>
            </a:xfrm>
            <a:prstGeom prst="rect">
              <a:avLst/>
            </a:prstGeom>
          </p:spPr>
          <p:style>
            <a:lnRef idx="1">
              <a:schemeClr val="accent1"/>
            </a:lnRef>
            <a:fillRef idx="2">
              <a:schemeClr val="accent1"/>
            </a:fillRef>
            <a:effectRef idx="1">
              <a:schemeClr val="accent1"/>
            </a:effectRef>
            <a:fontRef idx="minor">
              <a:schemeClr val="dk1"/>
            </a:fontRef>
          </p:style>
          <p:txBody>
            <a:bodyPr vert="horz" lIns="68580" tIns="34290" rIns="68580" bIns="3429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endParaRPr lang="en-US" altLang="ja-JP" sz="6600" dirty="0">
                <a:latin typeface="+mj-ea"/>
                <a:ea typeface="+mj-ea"/>
              </a:endParaRPr>
            </a:p>
            <a:p>
              <a:pPr algn="ctr"/>
              <a:r>
                <a:rPr lang="ja-JP" altLang="en-US" sz="6600" dirty="0">
                  <a:latin typeface="+mj-ea"/>
                  <a:ea typeface="+mj-ea"/>
                </a:rPr>
                <a:t>Ｔ</a:t>
              </a:r>
              <a:r>
                <a:rPr lang="en-US" altLang="ja-JP" sz="6600" dirty="0" err="1">
                  <a:latin typeface="+mj-ea"/>
                  <a:ea typeface="+mj-ea"/>
                </a:rPr>
                <a:t>reasure</a:t>
              </a:r>
              <a:r>
                <a:rPr lang="ja-JP" altLang="en-US" sz="6600" dirty="0">
                  <a:latin typeface="+mj-ea"/>
                  <a:ea typeface="+mj-ea"/>
                </a:rPr>
                <a:t>　</a:t>
              </a:r>
              <a:r>
                <a:rPr lang="en-US" altLang="ja-JP" sz="6600" dirty="0">
                  <a:latin typeface="+mj-ea"/>
                  <a:ea typeface="+mj-ea"/>
                </a:rPr>
                <a:t>Webbing</a:t>
              </a:r>
            </a:p>
            <a:p>
              <a:pPr algn="ctr"/>
              <a:r>
                <a:rPr lang="ja-JP" altLang="en-US" sz="3600" b="1" dirty="0">
                  <a:latin typeface="+mj-ea"/>
                  <a:ea typeface="+mj-ea"/>
                </a:rPr>
                <a:t>　　～「強み」の宝箱～</a:t>
              </a:r>
              <a:r>
                <a:rPr lang="ja-JP" altLang="en-US" sz="6600" dirty="0">
                  <a:latin typeface="+mj-ea"/>
                  <a:ea typeface="+mj-ea"/>
                </a:rPr>
                <a:t>　</a:t>
              </a:r>
              <a:endParaRPr lang="en-US" altLang="ja-JP" sz="6600" dirty="0">
                <a:latin typeface="+mj-ea"/>
                <a:ea typeface="+mj-ea"/>
              </a:endParaRPr>
            </a:p>
            <a:p>
              <a:pPr algn="ctr"/>
              <a:endParaRPr lang="ja-JP" altLang="en-US" sz="6600" dirty="0">
                <a:latin typeface="+mj-ea"/>
                <a:ea typeface="+mj-ea"/>
              </a:endParaRPr>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8533" y="2433995"/>
              <a:ext cx="1314493" cy="1188125"/>
            </a:xfrm>
            <a:prstGeom prst="rect">
              <a:avLst/>
            </a:prstGeom>
          </p:spPr>
        </p:pic>
        <p:pic>
          <p:nvPicPr>
            <p:cNvPr id="7" name="図 1"/>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55396" y1="82031" x2="55396" y2="82031"/>
                          <a14:foregroundMark x1="61151" y1="73438" x2="61151" y2="73438"/>
                          <a14:foregroundMark x1="65468" y1="82813" x2="65468" y2="82813"/>
                          <a14:foregroundMark x1="58273" y1="89844" x2="58273" y2="89844"/>
                          <a14:foregroundMark x1="48921" y1="74219" x2="48921" y2="74219"/>
                        </a14:backgroundRemoval>
                      </a14:imgEffect>
                    </a14:imgLayer>
                  </a14:imgProps>
                </a:ext>
                <a:ext uri="{28A0092B-C50C-407E-A947-70E740481C1C}">
                  <a14:useLocalDpi xmlns:a14="http://schemas.microsoft.com/office/drawing/2010/main" val="0"/>
                </a:ext>
              </a:extLst>
            </a:blip>
            <a:srcRect/>
            <a:stretch>
              <a:fillRect/>
            </a:stretch>
          </p:blipFill>
          <p:spPr bwMode="auto">
            <a:xfrm>
              <a:off x="83332" y="5163962"/>
              <a:ext cx="1502972" cy="137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グループ化 3"/>
          <p:cNvGrpSpPr/>
          <p:nvPr/>
        </p:nvGrpSpPr>
        <p:grpSpPr>
          <a:xfrm>
            <a:off x="6226077" y="1513646"/>
            <a:ext cx="5371566" cy="4831678"/>
            <a:chOff x="6226077" y="1513646"/>
            <a:chExt cx="5371566" cy="4831678"/>
          </a:xfrm>
        </p:grpSpPr>
        <p:sp>
          <p:nvSpPr>
            <p:cNvPr id="12" name="タイトル 2"/>
            <p:cNvSpPr txBox="1">
              <a:spLocks/>
            </p:cNvSpPr>
            <p:nvPr/>
          </p:nvSpPr>
          <p:spPr>
            <a:xfrm>
              <a:off x="6226077" y="2630482"/>
              <a:ext cx="5198515" cy="3714842"/>
            </a:xfrm>
            <a:prstGeom prst="rect">
              <a:avLst/>
            </a:prstGeom>
          </p:spPr>
          <p:style>
            <a:lnRef idx="1">
              <a:schemeClr val="accent1"/>
            </a:lnRef>
            <a:fillRef idx="2">
              <a:schemeClr val="accent1"/>
            </a:fillRef>
            <a:effectRef idx="1">
              <a:schemeClr val="accent1"/>
            </a:effectRef>
            <a:fontRef idx="minor">
              <a:schemeClr val="dk1"/>
            </a:fontRef>
          </p:style>
          <p:txBody>
            <a:bodyPr vert="horz" lIns="68580" tIns="34290" rIns="68580" bIns="3429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ja-JP" altLang="en-US" sz="6000" dirty="0">
                  <a:latin typeface="+mj-ea"/>
                  <a:ea typeface="+mj-ea"/>
                </a:rPr>
                <a:t>これがあれば大丈夫！</a:t>
              </a:r>
            </a:p>
          </p:txBody>
        </p:sp>
        <p:grpSp>
          <p:nvGrpSpPr>
            <p:cNvPr id="8" name="Group 2"/>
            <p:cNvGrpSpPr>
              <a:grpSpLocks/>
            </p:cNvGrpSpPr>
            <p:nvPr/>
          </p:nvGrpSpPr>
          <p:grpSpPr bwMode="auto">
            <a:xfrm>
              <a:off x="9567132" y="1513646"/>
              <a:ext cx="2030511" cy="1864070"/>
              <a:chOff x="7520" y="16452"/>
              <a:chExt cx="2391" cy="2698"/>
            </a:xfrm>
          </p:grpSpPr>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0" y="16452"/>
                <a:ext cx="2391" cy="2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グループ化 1"/>
              <p:cNvGrpSpPr>
                <a:grpSpLocks/>
              </p:cNvGrpSpPr>
              <p:nvPr/>
            </p:nvGrpSpPr>
            <p:grpSpPr bwMode="auto">
              <a:xfrm>
                <a:off x="8043" y="18149"/>
                <a:ext cx="1186" cy="957"/>
                <a:chOff x="0" y="0"/>
                <a:chExt cx="1094740" cy="890270"/>
              </a:xfrm>
            </p:grpSpPr>
            <p:pic>
              <p:nvPicPr>
                <p:cNvPr id="14" name="Picture 1" descr="C:\Users\PC USER\Desktop\d0094245_1557313.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1094740" cy="890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星 5 4"/>
                <p:cNvSpPr>
                  <a:spLocks/>
                </p:cNvSpPr>
                <p:nvPr/>
              </p:nvSpPr>
              <p:spPr bwMode="auto">
                <a:xfrm>
                  <a:off x="266700" y="66675"/>
                  <a:ext cx="761365" cy="647700"/>
                </a:xfrm>
                <a:custGeom>
                  <a:avLst/>
                  <a:gdLst>
                    <a:gd name="T0" fmla="*/ 1 w 761365"/>
                    <a:gd name="T1" fmla="*/ 247399 h 647700"/>
                    <a:gd name="T2" fmla="*/ 290817 w 761365"/>
                    <a:gd name="T3" fmla="*/ 247400 h 647700"/>
                    <a:gd name="T4" fmla="*/ 380683 w 761365"/>
                    <a:gd name="T5" fmla="*/ 0 h 647700"/>
                    <a:gd name="T6" fmla="*/ 470548 w 761365"/>
                    <a:gd name="T7" fmla="*/ 247400 h 647700"/>
                    <a:gd name="T8" fmla="*/ 761364 w 761365"/>
                    <a:gd name="T9" fmla="*/ 247399 h 647700"/>
                    <a:gd name="T10" fmla="*/ 526088 w 761365"/>
                    <a:gd name="T11" fmla="*/ 400299 h 647700"/>
                    <a:gd name="T12" fmla="*/ 615957 w 761365"/>
                    <a:gd name="T13" fmla="*/ 647698 h 647700"/>
                    <a:gd name="T14" fmla="*/ 380683 w 761365"/>
                    <a:gd name="T15" fmla="*/ 494795 h 647700"/>
                    <a:gd name="T16" fmla="*/ 145408 w 761365"/>
                    <a:gd name="T17" fmla="*/ 647698 h 647700"/>
                    <a:gd name="T18" fmla="*/ 235277 w 761365"/>
                    <a:gd name="T19" fmla="*/ 400299 h 647700"/>
                    <a:gd name="T20" fmla="*/ 1 w 761365"/>
                    <a:gd name="T21" fmla="*/ 247399 h 647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1365" h="647700">
                      <a:moveTo>
                        <a:pt x="1" y="247399"/>
                      </a:moveTo>
                      <a:lnTo>
                        <a:pt x="290817" y="247400"/>
                      </a:lnTo>
                      <a:lnTo>
                        <a:pt x="380683" y="0"/>
                      </a:lnTo>
                      <a:lnTo>
                        <a:pt x="470548" y="247400"/>
                      </a:lnTo>
                      <a:lnTo>
                        <a:pt x="761364" y="247399"/>
                      </a:lnTo>
                      <a:lnTo>
                        <a:pt x="526088" y="400299"/>
                      </a:lnTo>
                      <a:lnTo>
                        <a:pt x="615957" y="647698"/>
                      </a:lnTo>
                      <a:lnTo>
                        <a:pt x="380683" y="494795"/>
                      </a:lnTo>
                      <a:lnTo>
                        <a:pt x="145408" y="647698"/>
                      </a:lnTo>
                      <a:lnTo>
                        <a:pt x="235277" y="400299"/>
                      </a:lnTo>
                      <a:lnTo>
                        <a:pt x="1" y="247399"/>
                      </a:lnTo>
                      <a:close/>
                    </a:path>
                  </a:pathLst>
                </a:custGeom>
                <a:noFill/>
                <a:ln w="28575" cap="flat" cmpd="sng" algn="ctr">
                  <a:solidFill>
                    <a:srgbClr val="9933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6000">
                    <a:latin typeface="+mj-ea"/>
                    <a:ea typeface="+mj-ea"/>
                  </a:endParaRPr>
                </a:p>
              </p:txBody>
            </p:sp>
          </p:grpSp>
        </p:grpSp>
      </p:grpSp>
    </p:spTree>
    <p:extLst>
      <p:ext uri="{BB962C8B-B14F-4D97-AF65-F5344CB8AC3E}">
        <p14:creationId xmlns:p14="http://schemas.microsoft.com/office/powerpoint/2010/main" val="3644830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2"/>
          <p:cNvSpPr txBox="1">
            <a:spLocks/>
          </p:cNvSpPr>
          <p:nvPr/>
        </p:nvSpPr>
        <p:spPr>
          <a:xfrm>
            <a:off x="479376" y="1556792"/>
            <a:ext cx="11239290" cy="2304256"/>
          </a:xfrm>
          <a:prstGeom prst="rect">
            <a:avLst/>
          </a:prstGeom>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ja-JP" altLang="en-US" sz="7200" dirty="0">
                <a:latin typeface="+mj-ea"/>
                <a:ea typeface="+mj-ea"/>
              </a:rPr>
              <a:t>　Ｔ</a:t>
            </a:r>
            <a:r>
              <a:rPr lang="en-US" altLang="ja-JP" sz="7200" dirty="0" err="1">
                <a:latin typeface="+mj-ea"/>
                <a:ea typeface="+mj-ea"/>
              </a:rPr>
              <a:t>reasure</a:t>
            </a:r>
            <a:r>
              <a:rPr lang="ja-JP" altLang="en-US" sz="7200" dirty="0">
                <a:latin typeface="+mj-ea"/>
                <a:ea typeface="+mj-ea"/>
              </a:rPr>
              <a:t> Ｗｅｂｂｉｎｇ</a:t>
            </a:r>
            <a:endParaRPr lang="en-US" altLang="ja-JP" sz="7200" dirty="0">
              <a:latin typeface="+mj-ea"/>
              <a:ea typeface="+mj-ea"/>
            </a:endParaRPr>
          </a:p>
          <a:p>
            <a:pPr algn="l"/>
            <a:r>
              <a:rPr lang="ja-JP" altLang="en-US" sz="5400" dirty="0">
                <a:latin typeface="+mj-ea"/>
                <a:ea typeface="+mj-ea"/>
              </a:rPr>
              <a:t>　　　～「強み」の宝箱～</a:t>
            </a:r>
            <a:endParaRPr lang="en-US" altLang="ja-JP" sz="5400" dirty="0">
              <a:latin typeface="+mj-ea"/>
              <a:ea typeface="+mj-ea"/>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8784" y="1840904"/>
            <a:ext cx="1806242" cy="1632599"/>
          </a:xfrm>
          <a:prstGeom prst="rect">
            <a:avLst/>
          </a:prstGeom>
        </p:spPr>
      </p:pic>
      <p:pic>
        <p:nvPicPr>
          <p:cNvPr id="1026" name="図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246" y="3955662"/>
            <a:ext cx="3077952" cy="282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タイトル 1"/>
          <p:cNvSpPr>
            <a:spLocks noGrp="1"/>
          </p:cNvSpPr>
          <p:nvPr>
            <p:ph type="title"/>
          </p:nvPr>
        </p:nvSpPr>
        <p:spPr>
          <a:xfrm>
            <a:off x="164536" y="188640"/>
            <a:ext cx="11836120" cy="1027500"/>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ja-JP" altLang="en-US" sz="5200" dirty="0"/>
              <a:t>自分や友達の「強み」を生かしていこう</a:t>
            </a:r>
          </a:p>
        </p:txBody>
      </p:sp>
    </p:spTree>
    <p:extLst>
      <p:ext uri="{BB962C8B-B14F-4D97-AF65-F5344CB8AC3E}">
        <p14:creationId xmlns:p14="http://schemas.microsoft.com/office/powerpoint/2010/main" val="820050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グループ化 27"/>
          <p:cNvGrpSpPr/>
          <p:nvPr/>
        </p:nvGrpSpPr>
        <p:grpSpPr>
          <a:xfrm>
            <a:off x="188138" y="126731"/>
            <a:ext cx="5827041" cy="6587755"/>
            <a:chOff x="188138" y="126731"/>
            <a:chExt cx="5827041" cy="6587755"/>
          </a:xfrm>
        </p:grpSpPr>
        <p:pic>
          <p:nvPicPr>
            <p:cNvPr id="12" name="図 11"/>
            <p:cNvPicPr>
              <a:picLocks noChangeAspect="1"/>
            </p:cNvPicPr>
            <p:nvPr/>
          </p:nvPicPr>
          <p:blipFill>
            <a:blip r:embed="rId3"/>
            <a:stretch>
              <a:fillRect/>
            </a:stretch>
          </p:blipFill>
          <p:spPr>
            <a:xfrm>
              <a:off x="188138" y="1111743"/>
              <a:ext cx="4824536" cy="3307010"/>
            </a:xfrm>
            <a:prstGeom prst="rect">
              <a:avLst/>
            </a:prstGeom>
          </p:spPr>
        </p:pic>
        <p:grpSp>
          <p:nvGrpSpPr>
            <p:cNvPr id="13" name="グループ化 12"/>
            <p:cNvGrpSpPr/>
            <p:nvPr/>
          </p:nvGrpSpPr>
          <p:grpSpPr>
            <a:xfrm>
              <a:off x="188917" y="126731"/>
              <a:ext cx="4178891" cy="709982"/>
              <a:chOff x="353814" y="2504170"/>
              <a:chExt cx="6498270" cy="1106600"/>
            </a:xfrm>
          </p:grpSpPr>
          <p:sp>
            <p:nvSpPr>
              <p:cNvPr id="14" name="タイトル 2"/>
              <p:cNvSpPr txBox="1">
                <a:spLocks/>
              </p:cNvSpPr>
              <p:nvPr/>
            </p:nvSpPr>
            <p:spPr>
              <a:xfrm>
                <a:off x="353814" y="2504170"/>
                <a:ext cx="6498270" cy="1106600"/>
              </a:xfrm>
              <a:prstGeom prst="rect">
                <a:avLst/>
              </a:prstGeom>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ja-JP" altLang="en-US" sz="4000" dirty="0"/>
                  <a:t>自分Ｗｅｂｂｉｎｇ</a:t>
                </a:r>
                <a:endParaRPr lang="en-US" altLang="ja-JP" sz="4000" dirty="0"/>
              </a:p>
            </p:txBody>
          </p:sp>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2219" y="2667142"/>
                <a:ext cx="981903" cy="887509"/>
              </a:xfrm>
              <a:prstGeom prst="rect">
                <a:avLst/>
              </a:prstGeom>
            </p:spPr>
          </p:pic>
        </p:grpSp>
        <p:grpSp>
          <p:nvGrpSpPr>
            <p:cNvPr id="16" name="グループ化 15"/>
            <p:cNvGrpSpPr/>
            <p:nvPr/>
          </p:nvGrpSpPr>
          <p:grpSpPr>
            <a:xfrm>
              <a:off x="188139" y="4560829"/>
              <a:ext cx="5727842" cy="1390702"/>
              <a:chOff x="227348" y="860767"/>
              <a:chExt cx="11706394" cy="3288313"/>
            </a:xfrm>
          </p:grpSpPr>
          <p:pic>
            <p:nvPicPr>
              <p:cNvPr id="17" name="図 16"/>
              <p:cNvPicPr>
                <a:picLocks noChangeAspect="1"/>
              </p:cNvPicPr>
              <p:nvPr/>
            </p:nvPicPr>
            <p:blipFill>
              <a:blip r:embed="rId5"/>
              <a:stretch>
                <a:fillRect/>
              </a:stretch>
            </p:blipFill>
            <p:spPr>
              <a:xfrm>
                <a:off x="227348" y="860767"/>
                <a:ext cx="11706394" cy="3288313"/>
              </a:xfrm>
              <a:prstGeom prst="rect">
                <a:avLst/>
              </a:prstGeom>
            </p:spPr>
          </p:pic>
          <p:pic>
            <p:nvPicPr>
              <p:cNvPr id="18" name="図 17"/>
              <p:cNvPicPr>
                <a:picLocks noChangeAspect="1"/>
              </p:cNvPicPr>
              <p:nvPr/>
            </p:nvPicPr>
            <p:blipFill>
              <a:blip r:embed="rId6"/>
              <a:stretch>
                <a:fillRect/>
              </a:stretch>
            </p:blipFill>
            <p:spPr>
              <a:xfrm>
                <a:off x="263352" y="860767"/>
                <a:ext cx="7115175" cy="304800"/>
              </a:xfrm>
              <a:prstGeom prst="rect">
                <a:avLst/>
              </a:prstGeom>
            </p:spPr>
          </p:pic>
        </p:grpSp>
        <p:grpSp>
          <p:nvGrpSpPr>
            <p:cNvPr id="19" name="グループ化 18"/>
            <p:cNvGrpSpPr/>
            <p:nvPr/>
          </p:nvGrpSpPr>
          <p:grpSpPr>
            <a:xfrm>
              <a:off x="227348" y="6129300"/>
              <a:ext cx="5787831" cy="585186"/>
              <a:chOff x="263352" y="4401108"/>
              <a:chExt cx="11850751" cy="1620180"/>
            </a:xfrm>
          </p:grpSpPr>
          <p:pic>
            <p:nvPicPr>
              <p:cNvPr id="20" name="図 19"/>
              <p:cNvPicPr>
                <a:picLocks noChangeAspect="1"/>
              </p:cNvPicPr>
              <p:nvPr/>
            </p:nvPicPr>
            <p:blipFill>
              <a:blip r:embed="rId7"/>
              <a:stretch>
                <a:fillRect/>
              </a:stretch>
            </p:blipFill>
            <p:spPr>
              <a:xfrm>
                <a:off x="263352" y="4401108"/>
                <a:ext cx="11850751" cy="1620180"/>
              </a:xfrm>
              <a:prstGeom prst="rect">
                <a:avLst/>
              </a:prstGeom>
            </p:spPr>
          </p:pic>
          <p:pic>
            <p:nvPicPr>
              <p:cNvPr id="21" name="図 20"/>
              <p:cNvPicPr>
                <a:picLocks noChangeAspect="1"/>
              </p:cNvPicPr>
              <p:nvPr/>
            </p:nvPicPr>
            <p:blipFill>
              <a:blip r:embed="rId8"/>
              <a:stretch>
                <a:fillRect/>
              </a:stretch>
            </p:blipFill>
            <p:spPr>
              <a:xfrm>
                <a:off x="263352" y="4482648"/>
                <a:ext cx="7324725" cy="295275"/>
              </a:xfrm>
              <a:prstGeom prst="rect">
                <a:avLst/>
              </a:prstGeom>
            </p:spPr>
          </p:pic>
        </p:grpSp>
      </p:grpSp>
      <p:grpSp>
        <p:nvGrpSpPr>
          <p:cNvPr id="29" name="グループ化 28"/>
          <p:cNvGrpSpPr/>
          <p:nvPr/>
        </p:nvGrpSpPr>
        <p:grpSpPr>
          <a:xfrm>
            <a:off x="5843972" y="84032"/>
            <a:ext cx="6218101" cy="6687396"/>
            <a:chOff x="5843972" y="84032"/>
            <a:chExt cx="6218101" cy="6687396"/>
          </a:xfrm>
        </p:grpSpPr>
        <p:pic>
          <p:nvPicPr>
            <p:cNvPr id="3" name="図 2"/>
            <p:cNvPicPr>
              <a:picLocks noChangeAspect="1"/>
            </p:cNvPicPr>
            <p:nvPr/>
          </p:nvPicPr>
          <p:blipFill>
            <a:blip r:embed="rId9"/>
            <a:stretch>
              <a:fillRect/>
            </a:stretch>
          </p:blipFill>
          <p:spPr>
            <a:xfrm>
              <a:off x="7979375" y="1016732"/>
              <a:ext cx="3946225" cy="2776679"/>
            </a:xfrm>
            <a:prstGeom prst="rect">
              <a:avLst/>
            </a:prstGeom>
            <a:ln>
              <a:noFill/>
            </a:ln>
          </p:spPr>
        </p:pic>
        <p:sp>
          <p:nvSpPr>
            <p:cNvPr id="22" name="タイトル 1"/>
            <p:cNvSpPr txBox="1">
              <a:spLocks/>
            </p:cNvSpPr>
            <p:nvPr/>
          </p:nvSpPr>
          <p:spPr>
            <a:xfrm>
              <a:off x="8193491" y="84032"/>
              <a:ext cx="3367108" cy="795377"/>
            </a:xfrm>
            <a:prstGeom prst="rect">
              <a:avLst/>
            </a:prstGeo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sz="4000" dirty="0">
                  <a:solidFill>
                    <a:sysClr val="windowText" lastClr="000000"/>
                  </a:solidFill>
                  <a:ea typeface="ＭＳ Ｐゴシック" panose="020B0600070205080204" pitchFamily="50" charset="-128"/>
                </a:rPr>
                <a:t>星</a:t>
              </a:r>
              <a:r>
                <a:rPr lang="ja-JP" altLang="en-US" sz="4000" dirty="0">
                  <a:solidFill>
                    <a:sysClr val="windowText" lastClr="000000"/>
                  </a:solidFill>
                  <a:ea typeface="ＭＳ Ｐゴシック" panose="020B0600070205080204" pitchFamily="50" charset="-128"/>
                </a:rPr>
                <a:t>☆</a:t>
              </a:r>
              <a:r>
                <a:rPr sz="4000" dirty="0">
                  <a:solidFill>
                    <a:sysClr val="windowText" lastClr="000000"/>
                  </a:solidFill>
                  <a:ea typeface="ＭＳ Ｐゴシック" panose="020B0600070205080204" pitchFamily="50" charset="-128"/>
                </a:rPr>
                <a:t>いくつ</a:t>
              </a:r>
            </a:p>
          </p:txBody>
        </p:sp>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28048" y="4418753"/>
              <a:ext cx="5534025" cy="23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タイトル 2"/>
            <p:cNvSpPr txBox="1">
              <a:spLocks/>
            </p:cNvSpPr>
            <p:nvPr/>
          </p:nvSpPr>
          <p:spPr>
            <a:xfrm>
              <a:off x="5843972" y="3897052"/>
              <a:ext cx="4216200" cy="673956"/>
            </a:xfrm>
            <a:prstGeom prst="rect">
              <a:avLst/>
            </a:prstGeom>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ja-JP" altLang="en-US" sz="3600" dirty="0">
                  <a:latin typeface="+mj-ea"/>
                  <a:ea typeface="+mj-ea"/>
                </a:rPr>
                <a:t>Ｓｔｅｐ Ｕｐ Ｗｅｂｂｉｎｇ</a:t>
              </a:r>
              <a:endParaRPr lang="en-US" altLang="ja-JP" sz="3600" dirty="0">
                <a:latin typeface="+mj-ea"/>
                <a:ea typeface="+mj-ea"/>
              </a:endParaRPr>
            </a:p>
          </p:txBody>
        </p:sp>
      </p:grpSp>
      <p:grpSp>
        <p:nvGrpSpPr>
          <p:cNvPr id="1025" name="グループ化 1024"/>
          <p:cNvGrpSpPr/>
          <p:nvPr/>
        </p:nvGrpSpPr>
        <p:grpSpPr>
          <a:xfrm>
            <a:off x="2514523" y="1085426"/>
            <a:ext cx="6131553" cy="5399500"/>
            <a:chOff x="2514523" y="1085426"/>
            <a:chExt cx="6131553" cy="5399500"/>
          </a:xfrm>
        </p:grpSpPr>
        <p:grpSp>
          <p:nvGrpSpPr>
            <p:cNvPr id="8" name="グループ化 7"/>
            <p:cNvGrpSpPr/>
            <p:nvPr/>
          </p:nvGrpSpPr>
          <p:grpSpPr>
            <a:xfrm>
              <a:off x="5519936" y="1304764"/>
              <a:ext cx="1631964" cy="1792474"/>
              <a:chOff x="-2016684" y="2600908"/>
              <a:chExt cx="1631964" cy="1792474"/>
            </a:xfrm>
          </p:grpSpPr>
          <p:sp>
            <p:nvSpPr>
              <p:cNvPr id="7" name="AutoShape 2"/>
              <p:cNvSpPr>
                <a:spLocks noChangeArrowheads="1"/>
              </p:cNvSpPr>
              <p:nvPr/>
            </p:nvSpPr>
            <p:spPr bwMode="auto">
              <a:xfrm>
                <a:off x="-2007461" y="2600908"/>
                <a:ext cx="1622741" cy="288032"/>
              </a:xfrm>
              <a:prstGeom prst="roundRect">
                <a:avLst>
                  <a:gd name="adj" fmla="val 16667"/>
                </a:avLst>
              </a:prstGeom>
              <a:solidFill>
                <a:srgbClr val="FFFF99"/>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私の「強み」</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pic>
            <p:nvPicPr>
              <p:cNvPr id="1027" name="図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16684" y="2924944"/>
                <a:ext cx="1601788"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 name="グループ化 1023"/>
            <p:cNvGrpSpPr/>
            <p:nvPr/>
          </p:nvGrpSpPr>
          <p:grpSpPr>
            <a:xfrm>
              <a:off x="2514523" y="1085426"/>
              <a:ext cx="6131553" cy="5399500"/>
              <a:chOff x="2514523" y="1085426"/>
              <a:chExt cx="6131553" cy="5399500"/>
            </a:xfrm>
          </p:grpSpPr>
          <p:sp>
            <p:nvSpPr>
              <p:cNvPr id="24" name="下カーブ矢印 23"/>
              <p:cNvSpPr/>
              <p:nvPr/>
            </p:nvSpPr>
            <p:spPr>
              <a:xfrm>
                <a:off x="3944076" y="1114718"/>
                <a:ext cx="1656184" cy="1028163"/>
              </a:xfrm>
              <a:prstGeom prst="curvedDownArrow">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右カーブ矢印 24"/>
              <p:cNvSpPr/>
              <p:nvPr/>
            </p:nvSpPr>
            <p:spPr>
              <a:xfrm rot="5105413">
                <a:off x="7292615" y="788357"/>
                <a:ext cx="1056391" cy="1650530"/>
              </a:xfrm>
              <a:prstGeom prst="curvedRightArrow">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右矢印 25"/>
              <p:cNvSpPr/>
              <p:nvPr/>
            </p:nvSpPr>
            <p:spPr>
              <a:xfrm rot="19483919">
                <a:off x="2514523" y="3451066"/>
                <a:ext cx="3309953" cy="591744"/>
              </a:xfrm>
              <a:prstGeom prst="rightArrow">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右矢印 29"/>
              <p:cNvSpPr/>
              <p:nvPr/>
            </p:nvSpPr>
            <p:spPr>
              <a:xfrm rot="13987532">
                <a:off x="6561489" y="3244720"/>
                <a:ext cx="1326221" cy="591744"/>
              </a:xfrm>
              <a:prstGeom prst="rightArrow">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右矢印 30"/>
              <p:cNvSpPr/>
              <p:nvPr/>
            </p:nvSpPr>
            <p:spPr>
              <a:xfrm rot="17891482">
                <a:off x="3557456" y="4427261"/>
                <a:ext cx="3523586" cy="591744"/>
              </a:xfrm>
              <a:prstGeom prst="rightArrow">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28159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2400"/>
                                        <p:tgtEl>
                                          <p:spTgt spid="29"/>
                                        </p:tgtEl>
                                      </p:cBhvr>
                                    </p:animEffect>
                                  </p:childTnLst>
                                </p:cTn>
                              </p:par>
                            </p:childTnLst>
                          </p:cTn>
                        </p:par>
                        <p:par>
                          <p:cTn id="8" fill="hold">
                            <p:stCondLst>
                              <p:cond delay="3900"/>
                            </p:stCondLst>
                            <p:childTnLst>
                              <p:par>
                                <p:cTn id="9" presetID="6" presetClass="entr" presetSubtype="16" fill="hold" nodeType="afterEffect">
                                  <p:stCondLst>
                                    <p:cond delay="0"/>
                                  </p:stCondLst>
                                  <p:childTnLst>
                                    <p:set>
                                      <p:cBhvr>
                                        <p:cTn id="10" dur="1" fill="hold">
                                          <p:stCondLst>
                                            <p:cond delay="0"/>
                                          </p:stCondLst>
                                        </p:cTn>
                                        <p:tgtEl>
                                          <p:spTgt spid="1025"/>
                                        </p:tgtEl>
                                        <p:attrNameLst>
                                          <p:attrName>style.visibility</p:attrName>
                                        </p:attrNameLst>
                                      </p:cBhvr>
                                      <p:to>
                                        <p:strVal val="visible"/>
                                      </p:to>
                                    </p:set>
                                    <p:animEffect transition="in" filter="circle(in)">
                                      <p:cBhvr>
                                        <p:cTn id="11" dur="20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p:cNvGrpSpPr/>
          <p:nvPr/>
        </p:nvGrpSpPr>
        <p:grpSpPr>
          <a:xfrm>
            <a:off x="5311758" y="2333313"/>
            <a:ext cx="2561713" cy="1277411"/>
            <a:chOff x="4627479" y="1829149"/>
            <a:chExt cx="1792567" cy="1120112"/>
          </a:xfrm>
          <a:noFill/>
        </p:grpSpPr>
        <p:cxnSp>
          <p:nvCxnSpPr>
            <p:cNvPr id="6" name="直線コネクタ 5"/>
            <p:cNvCxnSpPr/>
            <p:nvPr/>
          </p:nvCxnSpPr>
          <p:spPr>
            <a:xfrm flipV="1">
              <a:off x="4636394" y="2408349"/>
              <a:ext cx="425003" cy="540912"/>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円/楕円 6"/>
            <p:cNvSpPr/>
            <p:nvPr/>
          </p:nvSpPr>
          <p:spPr>
            <a:xfrm>
              <a:off x="4627479" y="1829149"/>
              <a:ext cx="1792567" cy="63968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正直・素直</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41" name="グループ化 40"/>
          <p:cNvGrpSpPr/>
          <p:nvPr/>
        </p:nvGrpSpPr>
        <p:grpSpPr>
          <a:xfrm>
            <a:off x="6373871" y="3403843"/>
            <a:ext cx="5040016" cy="2674265"/>
            <a:chOff x="1779011" y="2010255"/>
            <a:chExt cx="3057006" cy="2674265"/>
          </a:xfrm>
          <a:noFill/>
        </p:grpSpPr>
        <p:cxnSp>
          <p:nvCxnSpPr>
            <p:cNvPr id="39" name="直線コネクタ 38"/>
            <p:cNvCxnSpPr>
              <a:endCxn id="71" idx="5"/>
            </p:cNvCxnSpPr>
            <p:nvPr/>
          </p:nvCxnSpPr>
          <p:spPr>
            <a:xfrm flipV="1">
              <a:off x="4558230" y="2010255"/>
              <a:ext cx="277787" cy="1812477"/>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円/楕円 39"/>
            <p:cNvSpPr/>
            <p:nvPr/>
          </p:nvSpPr>
          <p:spPr>
            <a:xfrm>
              <a:off x="1779011" y="3399672"/>
              <a:ext cx="2822809" cy="128484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自分がやりたいことに</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挑戦して実現していること</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50" name="グループ化 49"/>
          <p:cNvGrpSpPr/>
          <p:nvPr/>
        </p:nvGrpSpPr>
        <p:grpSpPr>
          <a:xfrm>
            <a:off x="278789" y="3506593"/>
            <a:ext cx="4436762" cy="1051960"/>
            <a:chOff x="6782252" y="2863698"/>
            <a:chExt cx="5203058" cy="818611"/>
          </a:xfrm>
          <a:noFill/>
        </p:grpSpPr>
        <p:sp>
          <p:nvSpPr>
            <p:cNvPr id="48" name="円/楕円 47"/>
            <p:cNvSpPr/>
            <p:nvPr/>
          </p:nvSpPr>
          <p:spPr>
            <a:xfrm>
              <a:off x="6782252" y="2863698"/>
              <a:ext cx="3634903" cy="81861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優しい・</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思いやりがある</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p:txBody>
        </p:sp>
        <p:cxnSp>
          <p:nvCxnSpPr>
            <p:cNvPr id="49" name="直線コネクタ 48"/>
            <p:cNvCxnSpPr/>
            <p:nvPr/>
          </p:nvCxnSpPr>
          <p:spPr>
            <a:xfrm flipV="1">
              <a:off x="10417155" y="3007147"/>
              <a:ext cx="1568155" cy="173982"/>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 name="グループ化 73"/>
          <p:cNvGrpSpPr/>
          <p:nvPr/>
        </p:nvGrpSpPr>
        <p:grpSpPr>
          <a:xfrm>
            <a:off x="659396" y="2698070"/>
            <a:ext cx="4313315" cy="912655"/>
            <a:chOff x="6960415" y="1958931"/>
            <a:chExt cx="1817445" cy="912655"/>
          </a:xfrm>
          <a:noFill/>
        </p:grpSpPr>
        <p:cxnSp>
          <p:nvCxnSpPr>
            <p:cNvPr id="75" name="直線コネクタ 74"/>
            <p:cNvCxnSpPr>
              <a:endCxn id="77" idx="5"/>
            </p:cNvCxnSpPr>
            <p:nvPr/>
          </p:nvCxnSpPr>
          <p:spPr>
            <a:xfrm flipH="1" flipV="1">
              <a:off x="8150449" y="2573382"/>
              <a:ext cx="627411" cy="298204"/>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円/楕円 76"/>
            <p:cNvSpPr/>
            <p:nvPr/>
          </p:nvSpPr>
          <p:spPr>
            <a:xfrm>
              <a:off x="6960415" y="1958931"/>
              <a:ext cx="1394212" cy="71987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物事をよく考える</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52" name="グループ化 51"/>
          <p:cNvGrpSpPr/>
          <p:nvPr/>
        </p:nvGrpSpPr>
        <p:grpSpPr>
          <a:xfrm>
            <a:off x="6351384" y="3934432"/>
            <a:ext cx="4434558" cy="649135"/>
            <a:chOff x="-2873312" y="5419390"/>
            <a:chExt cx="4434558" cy="649135"/>
          </a:xfrm>
          <a:noFill/>
        </p:grpSpPr>
        <p:sp>
          <p:nvSpPr>
            <p:cNvPr id="46" name="円/楕円 45"/>
            <p:cNvSpPr/>
            <p:nvPr/>
          </p:nvSpPr>
          <p:spPr>
            <a:xfrm>
              <a:off x="-2363190" y="5419390"/>
              <a:ext cx="3924436" cy="64913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英語がたくさん話せる</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p:txBody>
        </p:sp>
        <p:cxnSp>
          <p:nvCxnSpPr>
            <p:cNvPr id="87" name="直線コネクタ 86"/>
            <p:cNvCxnSpPr>
              <a:endCxn id="46" idx="2"/>
            </p:cNvCxnSpPr>
            <p:nvPr/>
          </p:nvCxnSpPr>
          <p:spPr>
            <a:xfrm>
              <a:off x="-2873312" y="5419718"/>
              <a:ext cx="510122" cy="324240"/>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3" name="タイトル 2"/>
          <p:cNvSpPr txBox="1">
            <a:spLocks/>
          </p:cNvSpPr>
          <p:nvPr/>
        </p:nvSpPr>
        <p:spPr>
          <a:xfrm>
            <a:off x="182802" y="1081450"/>
            <a:ext cx="6279206" cy="1134989"/>
          </a:xfrm>
          <a:prstGeom prst="rect">
            <a:avLst/>
          </a:prstGeom>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ja-JP" altLang="en-US" sz="5400" dirty="0">
                <a:latin typeface="+mj-ea"/>
                <a:ea typeface="+mj-ea"/>
              </a:rPr>
              <a:t>Ｔ</a:t>
            </a:r>
            <a:r>
              <a:rPr lang="en-US" altLang="ja-JP" sz="5400" dirty="0" err="1">
                <a:latin typeface="+mj-ea"/>
                <a:ea typeface="+mj-ea"/>
              </a:rPr>
              <a:t>reasure</a:t>
            </a:r>
            <a:r>
              <a:rPr lang="ja-JP" altLang="en-US" sz="5400" dirty="0">
                <a:latin typeface="+mj-ea"/>
                <a:ea typeface="+mj-ea"/>
              </a:rPr>
              <a:t> Ｗｅｂｂｉｎｇ</a:t>
            </a:r>
            <a:endParaRPr lang="en-US" altLang="ja-JP" sz="5400" dirty="0">
              <a:latin typeface="+mj-ea"/>
              <a:ea typeface="+mj-ea"/>
            </a:endParaRPr>
          </a:p>
        </p:txBody>
      </p:sp>
      <p:grpSp>
        <p:nvGrpSpPr>
          <p:cNvPr id="76" name="グループ化 75"/>
          <p:cNvGrpSpPr/>
          <p:nvPr/>
        </p:nvGrpSpPr>
        <p:grpSpPr>
          <a:xfrm>
            <a:off x="4719420" y="3610724"/>
            <a:ext cx="1631964" cy="1792474"/>
            <a:chOff x="-2016684" y="2600908"/>
            <a:chExt cx="1631964" cy="1792474"/>
          </a:xfrm>
        </p:grpSpPr>
        <p:sp>
          <p:nvSpPr>
            <p:cNvPr id="78" name="AutoShape 2"/>
            <p:cNvSpPr>
              <a:spLocks noChangeArrowheads="1"/>
            </p:cNvSpPr>
            <p:nvPr/>
          </p:nvSpPr>
          <p:spPr bwMode="auto">
            <a:xfrm>
              <a:off x="-2007461" y="2600908"/>
              <a:ext cx="1622741" cy="288032"/>
            </a:xfrm>
            <a:prstGeom prst="roundRect">
              <a:avLst>
                <a:gd name="adj" fmla="val 16667"/>
              </a:avLst>
            </a:prstGeom>
            <a:solidFill>
              <a:srgbClr val="FFFF99"/>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私の「強み」</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pic>
          <p:nvPicPr>
            <p:cNvPr id="79" name="図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684" y="2924944"/>
              <a:ext cx="1601788"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9" name="グループ化 88"/>
          <p:cNvGrpSpPr/>
          <p:nvPr/>
        </p:nvGrpSpPr>
        <p:grpSpPr>
          <a:xfrm>
            <a:off x="194779" y="3869056"/>
            <a:ext cx="4497207" cy="2104159"/>
            <a:chOff x="1815924" y="2628486"/>
            <a:chExt cx="3541208" cy="2227396"/>
          </a:xfrm>
          <a:solidFill>
            <a:srgbClr val="99FFCC"/>
          </a:solidFill>
        </p:grpSpPr>
        <p:cxnSp>
          <p:nvCxnSpPr>
            <p:cNvPr id="91" name="直線コネクタ 90"/>
            <p:cNvCxnSpPr/>
            <p:nvPr/>
          </p:nvCxnSpPr>
          <p:spPr>
            <a:xfrm flipV="1">
              <a:off x="4359112" y="2628486"/>
              <a:ext cx="998020" cy="119489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円/楕円 91"/>
            <p:cNvSpPr/>
            <p:nvPr/>
          </p:nvSpPr>
          <p:spPr>
            <a:xfrm>
              <a:off x="1815924" y="3571034"/>
              <a:ext cx="2822809" cy="12848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無理のない範囲で</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頑張ることができる</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53" name="グループ化 52"/>
          <p:cNvGrpSpPr/>
          <p:nvPr/>
        </p:nvGrpSpPr>
        <p:grpSpPr>
          <a:xfrm>
            <a:off x="7777954" y="2245954"/>
            <a:ext cx="4187969" cy="1356551"/>
            <a:chOff x="660319" y="2838771"/>
            <a:chExt cx="3377178" cy="1356551"/>
          </a:xfrm>
          <a:noFill/>
        </p:grpSpPr>
        <p:cxnSp>
          <p:nvCxnSpPr>
            <p:cNvPr id="54" name="直線コネクタ 53"/>
            <p:cNvCxnSpPr/>
            <p:nvPr/>
          </p:nvCxnSpPr>
          <p:spPr>
            <a:xfrm flipH="1">
              <a:off x="660319" y="3420257"/>
              <a:ext cx="337422" cy="32983"/>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円/楕円 70"/>
            <p:cNvSpPr/>
            <p:nvPr/>
          </p:nvSpPr>
          <p:spPr>
            <a:xfrm>
              <a:off x="997741" y="2838771"/>
              <a:ext cx="3039756" cy="135655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自分の好きなことがよく分かっていて、実践できていること</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p:txBody>
        </p:sp>
      </p:grpSp>
      <p:cxnSp>
        <p:nvCxnSpPr>
          <p:cNvPr id="93" name="直線コネクタ 92"/>
          <p:cNvCxnSpPr>
            <a:endCxn id="78" idx="3"/>
          </p:cNvCxnSpPr>
          <p:nvPr/>
        </p:nvCxnSpPr>
        <p:spPr>
          <a:xfrm flipH="1">
            <a:off x="6351384" y="3312521"/>
            <a:ext cx="2120881" cy="442219"/>
          </a:xfrm>
          <a:prstGeom prst="line">
            <a:avLst/>
          </a:prstGeom>
          <a:solidFill>
            <a:srgbClr val="99FFCC"/>
          </a:solidFill>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5" name="グループ化 64"/>
          <p:cNvGrpSpPr/>
          <p:nvPr/>
        </p:nvGrpSpPr>
        <p:grpSpPr>
          <a:xfrm>
            <a:off x="3706262" y="3931308"/>
            <a:ext cx="2348667" cy="2578519"/>
            <a:chOff x="1256511" y="2227571"/>
            <a:chExt cx="2348667" cy="2578519"/>
          </a:xfrm>
          <a:noFill/>
        </p:grpSpPr>
        <p:cxnSp>
          <p:nvCxnSpPr>
            <p:cNvPr id="69" name="直線コネクタ 68"/>
            <p:cNvCxnSpPr/>
            <p:nvPr/>
          </p:nvCxnSpPr>
          <p:spPr>
            <a:xfrm flipH="1">
              <a:off x="1518508" y="2227571"/>
              <a:ext cx="863953" cy="2003131"/>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円/楕円 69"/>
            <p:cNvSpPr/>
            <p:nvPr/>
          </p:nvSpPr>
          <p:spPr>
            <a:xfrm>
              <a:off x="1256511" y="4082602"/>
              <a:ext cx="2348667" cy="72348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強い意志</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p:txBody>
        </p:sp>
      </p:grpSp>
      <p:cxnSp>
        <p:nvCxnSpPr>
          <p:cNvPr id="96" name="直線コネクタ 95"/>
          <p:cNvCxnSpPr/>
          <p:nvPr/>
        </p:nvCxnSpPr>
        <p:spPr>
          <a:xfrm flipH="1">
            <a:off x="6054929" y="5973215"/>
            <a:ext cx="1260920" cy="190232"/>
          </a:xfrm>
          <a:prstGeom prst="line">
            <a:avLst/>
          </a:prstGeom>
          <a:solidFill>
            <a:srgbClr val="99FFCC"/>
          </a:solid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タイトル 1"/>
          <p:cNvSpPr txBox="1">
            <a:spLocks/>
          </p:cNvSpPr>
          <p:nvPr/>
        </p:nvSpPr>
        <p:spPr>
          <a:xfrm>
            <a:off x="144265" y="135626"/>
            <a:ext cx="2135311" cy="795377"/>
          </a:xfrm>
          <a:prstGeom prst="rect">
            <a:avLst/>
          </a:prstGeom>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defRPr/>
            </a:pPr>
            <a:r>
              <a:rPr lang="ja-JP" altLang="en-US" sz="4800" dirty="0">
                <a:solidFill>
                  <a:sysClr val="windowText" lastClr="000000"/>
                </a:solidFill>
                <a:ea typeface="ＭＳ Ｐゴシック" panose="020B0600070205080204" pitchFamily="50" charset="-128"/>
              </a:rPr>
              <a:t>活動①</a:t>
            </a:r>
            <a:endParaRPr sz="4800" dirty="0">
              <a:solidFill>
                <a:sysClr val="windowText" lastClr="000000"/>
              </a:solidFill>
              <a:ea typeface="ＭＳ Ｐゴシック" panose="020B0600070205080204" pitchFamily="50" charset="-128"/>
            </a:endParaRPr>
          </a:p>
        </p:txBody>
      </p:sp>
      <p:sp>
        <p:nvSpPr>
          <p:cNvPr id="34" name="タイトル 1"/>
          <p:cNvSpPr txBox="1">
            <a:spLocks/>
          </p:cNvSpPr>
          <p:nvPr/>
        </p:nvSpPr>
        <p:spPr>
          <a:xfrm>
            <a:off x="2495600" y="152636"/>
            <a:ext cx="9624393" cy="777979"/>
          </a:xfrm>
          <a:prstGeom prst="rect">
            <a:avLst/>
          </a:prstGeom>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defRPr/>
            </a:pPr>
            <a:r>
              <a:rPr lang="ja-JP" altLang="en-US" sz="3500" dirty="0">
                <a:solidFill>
                  <a:sysClr val="windowText" lastClr="000000"/>
                </a:solidFill>
                <a:ea typeface="ＭＳ Ｐゴシック" panose="020B0600070205080204" pitchFamily="50" charset="-128"/>
              </a:rPr>
              <a:t>これまでの活動で見付けた自分の「強み」を書こう</a:t>
            </a:r>
            <a:endParaRPr sz="3500" dirty="0">
              <a:solidFill>
                <a:sysClr val="windowText" lastClr="000000"/>
              </a:solidFill>
              <a:ea typeface="ＭＳ Ｐゴシック" panose="020B0600070205080204" pitchFamily="50" charset="-128"/>
            </a:endParaRPr>
          </a:p>
        </p:txBody>
      </p:sp>
      <p:pic>
        <p:nvPicPr>
          <p:cNvPr id="90" name="図 8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9262" y="1115218"/>
            <a:ext cx="1154930" cy="1043901"/>
          </a:xfrm>
          <a:prstGeom prst="rect">
            <a:avLst/>
          </a:prstGeom>
        </p:spPr>
      </p:pic>
    </p:spTree>
    <p:extLst>
      <p:ext uri="{BB962C8B-B14F-4D97-AF65-F5344CB8AC3E}">
        <p14:creationId xmlns:p14="http://schemas.microsoft.com/office/powerpoint/2010/main" val="4498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500"/>
                                        <p:tgtEl>
                                          <p:spTgt spid="5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500"/>
                                        <p:tgtEl>
                                          <p:spTgt spid="7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500"/>
                                        <p:tgtEl>
                                          <p:spTgt spid="5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89"/>
                                        </p:tgtEl>
                                        <p:attrNameLst>
                                          <p:attrName>style.visibility</p:attrName>
                                        </p:attrNameLst>
                                      </p:cBhvr>
                                      <p:to>
                                        <p:strVal val="visible"/>
                                      </p:to>
                                    </p:set>
                                    <p:animEffect transition="in" filter="fade">
                                      <p:cBhvr>
                                        <p:cTn id="31" dur="500"/>
                                        <p:tgtEl>
                                          <p:spTgt spid="89"/>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93"/>
                                        </p:tgtEl>
                                        <p:attrNameLst>
                                          <p:attrName>style.visibility</p:attrName>
                                        </p:attrNameLst>
                                      </p:cBhvr>
                                      <p:to>
                                        <p:strVal val="visible"/>
                                      </p:to>
                                    </p:set>
                                    <p:animEffect transition="in" filter="fade">
                                      <p:cBhvr>
                                        <p:cTn id="35" dur="500"/>
                                        <p:tgtEl>
                                          <p:spTgt spid="93"/>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fade">
                                      <p:cBhvr>
                                        <p:cTn id="39" dur="500"/>
                                        <p:tgtEl>
                                          <p:spTgt spid="65"/>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fade">
                                      <p:cBhvr>
                                        <p:cTn id="4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2747628" y="152636"/>
            <a:ext cx="6835506" cy="777979"/>
          </a:xfrm>
          <a:prstGeom prst="rect">
            <a:avLst/>
          </a:prstGeom>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ja-JP" altLang="en-US" sz="4000" dirty="0">
                <a:solidFill>
                  <a:sysClr val="windowText" lastClr="000000"/>
                </a:solidFill>
                <a:ea typeface="ＭＳ Ｐゴシック" panose="020B0600070205080204" pitchFamily="50" charset="-128"/>
              </a:rPr>
              <a:t>友達の「強み」を書き加えよう</a:t>
            </a:r>
            <a:endParaRPr sz="4000" dirty="0">
              <a:solidFill>
                <a:sysClr val="windowText" lastClr="000000"/>
              </a:solidFill>
              <a:ea typeface="ＭＳ Ｐゴシック" panose="020B0600070205080204" pitchFamily="50" charset="-128"/>
            </a:endParaRPr>
          </a:p>
        </p:txBody>
      </p:sp>
      <p:sp>
        <p:nvSpPr>
          <p:cNvPr id="13" name="雲形吹き出し 12"/>
          <p:cNvSpPr/>
          <p:nvPr/>
        </p:nvSpPr>
        <p:spPr>
          <a:xfrm>
            <a:off x="5046630" y="1388665"/>
            <a:ext cx="4289730" cy="2208370"/>
          </a:xfrm>
          <a:prstGeom prst="cloudCallout">
            <a:avLst>
              <a:gd name="adj1" fmla="val 69790"/>
              <a:gd name="adj2" fmla="val 10073"/>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mj-ea"/>
                <a:ea typeface="+mj-ea"/>
              </a:rPr>
              <a:t>　　　　　　　　　　　　笑顔が素敵</a:t>
            </a:r>
            <a:endParaRPr kumimoji="1" lang="en-US" altLang="ja-JP" sz="3200" dirty="0">
              <a:solidFill>
                <a:schemeClr val="tx1"/>
              </a:solidFill>
              <a:latin typeface="+mj-ea"/>
              <a:ea typeface="+mj-ea"/>
            </a:endParaRPr>
          </a:p>
          <a:p>
            <a:pPr algn="ctr"/>
            <a:endParaRPr kumimoji="1" lang="ja-JP" altLang="en-US" sz="3200" dirty="0">
              <a:solidFill>
                <a:schemeClr val="tx1"/>
              </a:solidFill>
              <a:latin typeface="+mj-ea"/>
              <a:ea typeface="+mj-ea"/>
            </a:endParaRPr>
          </a:p>
        </p:txBody>
      </p:sp>
      <p:pic>
        <p:nvPicPr>
          <p:cNvPr id="14" name="図 13"/>
          <p:cNvPicPr>
            <a:picLocks noChangeAspect="1"/>
          </p:cNvPicPr>
          <p:nvPr/>
        </p:nvPicPr>
        <p:blipFill rotWithShape="1">
          <a:blip r:embed="rId3"/>
          <a:stretch>
            <a:fillRect/>
          </a:stretch>
        </p:blipFill>
        <p:spPr>
          <a:xfrm>
            <a:off x="9583134" y="1087915"/>
            <a:ext cx="2458636" cy="2809869"/>
          </a:xfrm>
          <a:prstGeom prst="rect">
            <a:avLst/>
          </a:prstGeom>
        </p:spPr>
      </p:pic>
      <p:sp>
        <p:nvSpPr>
          <p:cNvPr id="16" name="雲形吹き出し 15"/>
          <p:cNvSpPr/>
          <p:nvPr/>
        </p:nvSpPr>
        <p:spPr>
          <a:xfrm>
            <a:off x="151609" y="1455588"/>
            <a:ext cx="4432224" cy="2208370"/>
          </a:xfrm>
          <a:prstGeom prst="cloudCallout">
            <a:avLst>
              <a:gd name="adj1" fmla="val -8380"/>
              <a:gd name="adj2" fmla="val 98581"/>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mj-ea"/>
                <a:ea typeface="+mj-ea"/>
              </a:rPr>
              <a:t>　　　　　　　　　　　</a:t>
            </a:r>
            <a:endParaRPr kumimoji="1" lang="en-US" altLang="ja-JP" sz="3200" dirty="0">
              <a:solidFill>
                <a:schemeClr val="tx1"/>
              </a:solidFill>
              <a:latin typeface="+mj-ea"/>
              <a:ea typeface="+mj-ea"/>
            </a:endParaRPr>
          </a:p>
          <a:p>
            <a:pPr algn="ctr"/>
            <a:r>
              <a:rPr kumimoji="1" lang="ja-JP" altLang="en-US" sz="3200" dirty="0">
                <a:solidFill>
                  <a:schemeClr val="tx1"/>
                </a:solidFill>
                <a:latin typeface="+mj-ea"/>
                <a:ea typeface="+mj-ea"/>
              </a:rPr>
              <a:t>発想がユニーク</a:t>
            </a:r>
            <a:endParaRPr kumimoji="1" lang="en-US" altLang="ja-JP" sz="3200" dirty="0">
              <a:solidFill>
                <a:schemeClr val="tx1"/>
              </a:solidFill>
              <a:latin typeface="+mj-ea"/>
              <a:ea typeface="+mj-ea"/>
            </a:endParaRPr>
          </a:p>
          <a:p>
            <a:pPr algn="ctr"/>
            <a:endParaRPr kumimoji="1" lang="ja-JP" altLang="en-US" sz="3200" dirty="0">
              <a:solidFill>
                <a:schemeClr val="tx1"/>
              </a:solidFill>
              <a:latin typeface="+mj-ea"/>
              <a:ea typeface="+mj-ea"/>
            </a:endParaRPr>
          </a:p>
        </p:txBody>
      </p:sp>
      <p:pic>
        <p:nvPicPr>
          <p:cNvPr id="17" name="図 16"/>
          <p:cNvPicPr>
            <a:picLocks noChangeAspect="1"/>
          </p:cNvPicPr>
          <p:nvPr/>
        </p:nvPicPr>
        <p:blipFill rotWithShape="1">
          <a:blip r:embed="rId4"/>
          <a:stretch>
            <a:fillRect/>
          </a:stretch>
        </p:blipFill>
        <p:spPr>
          <a:xfrm>
            <a:off x="104324" y="3907817"/>
            <a:ext cx="2425300" cy="2771771"/>
          </a:xfrm>
          <a:prstGeom prst="rect">
            <a:avLst/>
          </a:prstGeom>
        </p:spPr>
      </p:pic>
      <p:pic>
        <p:nvPicPr>
          <p:cNvPr id="18" name="図 17"/>
          <p:cNvPicPr>
            <a:picLocks noChangeAspect="1"/>
          </p:cNvPicPr>
          <p:nvPr/>
        </p:nvPicPr>
        <p:blipFill rotWithShape="1">
          <a:blip r:embed="rId5"/>
          <a:stretch>
            <a:fillRect/>
          </a:stretch>
        </p:blipFill>
        <p:spPr>
          <a:xfrm>
            <a:off x="8724292" y="3901689"/>
            <a:ext cx="2425300" cy="2771771"/>
          </a:xfrm>
          <a:prstGeom prst="rect">
            <a:avLst/>
          </a:prstGeom>
        </p:spPr>
      </p:pic>
      <p:sp>
        <p:nvSpPr>
          <p:cNvPr id="19" name="雲形吹き出し 18"/>
          <p:cNvSpPr/>
          <p:nvPr/>
        </p:nvSpPr>
        <p:spPr>
          <a:xfrm>
            <a:off x="2529624" y="4122008"/>
            <a:ext cx="5510592" cy="2331135"/>
          </a:xfrm>
          <a:prstGeom prst="cloudCallout">
            <a:avLst>
              <a:gd name="adj1" fmla="val 65693"/>
              <a:gd name="adj2" fmla="val 2320"/>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mj-ea"/>
                <a:ea typeface="+mj-ea"/>
              </a:rPr>
              <a:t>　　　　　　　　　　　　器用じゃないけど、</a:t>
            </a:r>
            <a:endParaRPr kumimoji="1" lang="en-US" altLang="ja-JP" sz="3200" dirty="0">
              <a:solidFill>
                <a:schemeClr val="tx1"/>
              </a:solidFill>
              <a:latin typeface="+mj-ea"/>
              <a:ea typeface="+mj-ea"/>
            </a:endParaRPr>
          </a:p>
          <a:p>
            <a:pPr algn="ctr"/>
            <a:r>
              <a:rPr kumimoji="1" lang="ja-JP" altLang="en-US" sz="3200" dirty="0">
                <a:solidFill>
                  <a:schemeClr val="tx1"/>
                </a:solidFill>
                <a:latin typeface="+mj-ea"/>
                <a:ea typeface="+mj-ea"/>
              </a:rPr>
              <a:t>一生懸命なところが誠実</a:t>
            </a:r>
            <a:endParaRPr kumimoji="1" lang="en-US" altLang="ja-JP" sz="3200" dirty="0">
              <a:solidFill>
                <a:schemeClr val="tx1"/>
              </a:solidFill>
              <a:latin typeface="+mj-ea"/>
              <a:ea typeface="+mj-ea"/>
            </a:endParaRPr>
          </a:p>
          <a:p>
            <a:pPr algn="ctr"/>
            <a:endParaRPr kumimoji="1" lang="ja-JP" altLang="en-US" sz="3200" dirty="0">
              <a:solidFill>
                <a:schemeClr val="tx1"/>
              </a:solidFill>
              <a:latin typeface="+mj-ea"/>
              <a:ea typeface="+mj-ea"/>
            </a:endParaRPr>
          </a:p>
        </p:txBody>
      </p:sp>
      <p:sp>
        <p:nvSpPr>
          <p:cNvPr id="9" name="タイトル 1"/>
          <p:cNvSpPr txBox="1">
            <a:spLocks/>
          </p:cNvSpPr>
          <p:nvPr/>
        </p:nvSpPr>
        <p:spPr>
          <a:xfrm>
            <a:off x="144265" y="135626"/>
            <a:ext cx="2135311" cy="795377"/>
          </a:xfrm>
          <a:prstGeom prst="rect">
            <a:avLst/>
          </a:prstGeom>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defRPr/>
            </a:pPr>
            <a:r>
              <a:rPr lang="ja-JP" altLang="en-US" sz="4800" dirty="0">
                <a:solidFill>
                  <a:sysClr val="windowText" lastClr="000000"/>
                </a:solidFill>
                <a:ea typeface="ＭＳ Ｐゴシック" panose="020B0600070205080204" pitchFamily="50" charset="-128"/>
              </a:rPr>
              <a:t>活動②</a:t>
            </a:r>
            <a:endParaRPr sz="4800" dirty="0">
              <a:solidFill>
                <a:sysClr val="windowText" lastClr="000000"/>
              </a:solidFill>
              <a:ea typeface="ＭＳ Ｐゴシック" panose="020B0600070205080204" pitchFamily="50" charset="-128"/>
            </a:endParaRPr>
          </a:p>
        </p:txBody>
      </p:sp>
    </p:spTree>
    <p:extLst>
      <p:ext uri="{BB962C8B-B14F-4D97-AF65-F5344CB8AC3E}">
        <p14:creationId xmlns:p14="http://schemas.microsoft.com/office/powerpoint/2010/main" val="30230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9"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21474836470000000000"/>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21474836470000000000"/>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21474836470000000000"/>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21474836470000000000"/>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10038</TotalTime>
  <Words>1230</Words>
  <Application>Microsoft Office PowerPoint</Application>
  <PresentationFormat>ワイド画面</PresentationFormat>
  <Paragraphs>336</Paragraphs>
  <Slides>17</Slides>
  <Notes>17</Notes>
  <HiddenSlides>0</HiddenSlides>
  <MMClips>0</MMClips>
  <ScaleCrop>false</ScaleCrop>
  <HeadingPairs>
    <vt:vector size="6" baseType="variant">
      <vt:variant>
        <vt:lpstr>使用されているフォント</vt:lpstr>
      </vt:variant>
      <vt:variant>
        <vt:i4>7</vt:i4>
      </vt:variant>
      <vt:variant>
        <vt:lpstr>テーマ</vt:lpstr>
      </vt:variant>
      <vt:variant>
        <vt:i4>3</vt:i4>
      </vt:variant>
      <vt:variant>
        <vt:lpstr>スライド タイトル</vt:lpstr>
      </vt:variant>
      <vt:variant>
        <vt:i4>17</vt:i4>
      </vt:variant>
    </vt:vector>
  </HeadingPairs>
  <TitlesOfParts>
    <vt:vector size="27" baseType="lpstr">
      <vt:lpstr>HG丸ｺﾞｼｯｸM-PRO</vt:lpstr>
      <vt:lpstr>ＭＳ Ｐゴシック</vt:lpstr>
      <vt:lpstr>ＭＳ ゴシック</vt:lpstr>
      <vt:lpstr>ＭＳ 明朝</vt:lpstr>
      <vt:lpstr>Arial</vt:lpstr>
      <vt:lpstr>Calibri</vt:lpstr>
      <vt:lpstr>Calibri Light</vt:lpstr>
      <vt:lpstr>Office ​​テーマ</vt:lpstr>
      <vt:lpstr>1_デザインの設定</vt:lpstr>
      <vt:lpstr>デザインの設定</vt:lpstr>
      <vt:lpstr>PowerPoint プレゼンテーション</vt:lpstr>
      <vt:lpstr>②　自分や友達の「強み」を生かそう</vt:lpstr>
      <vt:lpstr>PowerPoint プレゼンテーション</vt:lpstr>
      <vt:lpstr>本時の流れ</vt:lpstr>
      <vt:lpstr>自分や友達の「強み」を生かしていこう</vt:lpstr>
      <vt:lpstr>自分や友達の「強み」を生かしていこう</vt:lpstr>
      <vt:lpstr>PowerPoint プレゼンテーション</vt:lpstr>
      <vt:lpstr>PowerPoint プレゼンテーション</vt:lpstr>
      <vt:lpstr>PowerPoint プレゼンテーション</vt:lpstr>
      <vt:lpstr>PowerPoint プレゼンテーション</vt:lpstr>
      <vt:lpstr>友達に「強み」を書いたり、書いてもらったり した気付きや感想をグループで伝え合おう</vt:lpstr>
      <vt:lpstr>自分や友達の「強み」を生かしていこう</vt:lpstr>
      <vt:lpstr>PowerPoint プレゼンテーション</vt:lpstr>
      <vt:lpstr>PowerPoint プレゼンテーション</vt:lpstr>
      <vt:lpstr>今日の学習を振り返ろう　　　　　　　　</vt:lpstr>
      <vt:lpstr>３時間のめあて</vt:lpstr>
      <vt:lpstr>PowerPoint プレゼンテーション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佐賀県教育センター</dc:creator>
  <cp:lastModifiedBy>堤　葉月</cp:lastModifiedBy>
  <cp:revision>665</cp:revision>
  <cp:lastPrinted>2019-02-04T07:15:00Z</cp:lastPrinted>
  <dcterms:created xsi:type="dcterms:W3CDTF">2014-08-11T04:12:28Z</dcterms:created>
  <dcterms:modified xsi:type="dcterms:W3CDTF">2019-03-12T02:51:50Z</dcterms:modified>
</cp:coreProperties>
</file>