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62" r:id="rId3"/>
  </p:sldMasterIdLst>
  <p:notesMasterIdLst>
    <p:notesMasterId r:id="rId27"/>
  </p:notesMasterIdLst>
  <p:handoutMasterIdLst>
    <p:handoutMasterId r:id="rId28"/>
  </p:handoutMasterIdLst>
  <p:sldIdLst>
    <p:sldId id="277" r:id="rId4"/>
    <p:sldId id="342" r:id="rId5"/>
    <p:sldId id="343" r:id="rId6"/>
    <p:sldId id="295" r:id="rId7"/>
    <p:sldId id="296" r:id="rId8"/>
    <p:sldId id="344" r:id="rId9"/>
    <p:sldId id="345" r:id="rId10"/>
    <p:sldId id="346" r:id="rId11"/>
    <p:sldId id="347" r:id="rId12"/>
    <p:sldId id="348" r:id="rId13"/>
    <p:sldId id="298" r:id="rId14"/>
    <p:sldId id="335" r:id="rId15"/>
    <p:sldId id="300" r:id="rId16"/>
    <p:sldId id="337" r:id="rId17"/>
    <p:sldId id="303" r:id="rId18"/>
    <p:sldId id="326" r:id="rId19"/>
    <p:sldId id="338" r:id="rId20"/>
    <p:sldId id="349" r:id="rId21"/>
    <p:sldId id="350" r:id="rId22"/>
    <p:sldId id="352" r:id="rId23"/>
    <p:sldId id="307" r:id="rId24"/>
    <p:sldId id="336" r:id="rId25"/>
    <p:sldId id="312" r:id="rId26"/>
  </p:sldIdLst>
  <p:sldSz cx="12192000" cy="6858000"/>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38">
          <p15:clr>
            <a:srgbClr val="A4A3A4"/>
          </p15:clr>
        </p15:guide>
      </p15:sldGuideLst>
    </p:ext>
    <p:ext uri="{2D200454-40CA-4A62-9FC3-DE9A4176ACB9}">
      <p15:notesGuideLst xmlns:p15="http://schemas.microsoft.com/office/powerpoint/2012/main">
        <p15:guide id="1" orient="horz" pos="3116" userDrawn="1">
          <p15:clr>
            <a:srgbClr val="A4A3A4"/>
          </p15:clr>
        </p15:guide>
        <p15:guide id="2" pos="21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牟田 美弥子" initials="牟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99"/>
    <a:srgbClr val="00FF00"/>
    <a:srgbClr val="FF0066"/>
    <a:srgbClr val="FF9933"/>
    <a:srgbClr val="FF6600"/>
    <a:srgbClr val="FF99CC"/>
    <a:srgbClr val="FF3399"/>
    <a:srgbClr val="33CC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56273" autoAdjust="0"/>
  </p:normalViewPr>
  <p:slideViewPr>
    <p:cSldViewPr>
      <p:cViewPr varScale="1">
        <p:scale>
          <a:sx n="40" d="100"/>
          <a:sy n="40" d="100"/>
        </p:scale>
        <p:origin x="1680" y="48"/>
      </p:cViewPr>
      <p:guideLst>
        <p:guide orient="horz" pos="2158"/>
        <p:guide pos="383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9" d="100"/>
          <a:sy n="49" d="100"/>
        </p:scale>
        <p:origin x="2952" y="66"/>
      </p:cViewPr>
      <p:guideLst>
        <p:guide orient="horz" pos="3116"/>
        <p:guide pos="213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8"/>
          <p:cNvSpPr/>
          <p:nvPr/>
        </p:nvSpPr>
        <p:spPr>
          <a:xfrm>
            <a:off x="267999" y="1113548"/>
            <a:ext cx="1147971"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59" tIns="45525" rIns="91059" bIns="45525" anchor="ctr"/>
          <a:lstStyle/>
          <a:p>
            <a:pPr algn="ctr">
              <a:defRPr lang="ja-JP" altLang="en-US"/>
            </a:pPr>
            <a:r>
              <a:rPr lang="en-US" altLang="ja-JP" sz="1200">
                <a:latin typeface="ＭＳ 明朝"/>
                <a:ea typeface="ＭＳ 明朝"/>
              </a:rPr>
              <a:t>【</a:t>
            </a:r>
            <a:r>
              <a:rPr lang="ja-JP" altLang="en-US" sz="1200">
                <a:latin typeface="+mj-ea"/>
                <a:ea typeface="+mj-ea"/>
              </a:rPr>
              <a:t>スライド１</a:t>
            </a:r>
            <a:r>
              <a:rPr lang="en-US" altLang="ja-JP" sz="1200">
                <a:latin typeface="ＭＳ 明朝"/>
                <a:ea typeface="ＭＳ 明朝"/>
              </a:rPr>
              <a:t>】</a:t>
            </a:r>
          </a:p>
        </p:txBody>
      </p:sp>
      <p:sp>
        <p:nvSpPr>
          <p:cNvPr id="3" name="正方形/長方形 8"/>
          <p:cNvSpPr/>
          <p:nvPr/>
        </p:nvSpPr>
        <p:spPr>
          <a:xfrm>
            <a:off x="3320619" y="1118451"/>
            <a:ext cx="1147971"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59" tIns="45525" rIns="91059" bIns="45525" anchor="ctr"/>
          <a:lstStyle/>
          <a:p>
            <a:pPr algn="ctr">
              <a:defRPr lang="ja-JP" altLang="en-US"/>
            </a:pPr>
            <a:r>
              <a:rPr lang="en-US" altLang="ja-JP" sz="1200">
                <a:latin typeface="ＭＳ 明朝"/>
                <a:ea typeface="ＭＳ 明朝"/>
              </a:rPr>
              <a:t>【</a:t>
            </a:r>
            <a:r>
              <a:rPr lang="ja-JP" altLang="en-US" sz="1200">
                <a:latin typeface="+mj-ea"/>
                <a:ea typeface="+mj-ea"/>
              </a:rPr>
              <a:t>スライド２</a:t>
            </a:r>
            <a:r>
              <a:rPr lang="en-US" altLang="ja-JP" sz="1200">
                <a:latin typeface="ＭＳ 明朝"/>
                <a:ea typeface="ＭＳ 明朝"/>
              </a:rPr>
              <a:t>】</a:t>
            </a:r>
          </a:p>
        </p:txBody>
      </p:sp>
      <p:sp>
        <p:nvSpPr>
          <p:cNvPr id="4" name="正方形/長方形 8"/>
          <p:cNvSpPr/>
          <p:nvPr/>
        </p:nvSpPr>
        <p:spPr>
          <a:xfrm>
            <a:off x="277809" y="4000421"/>
            <a:ext cx="1147971"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59" tIns="45525" rIns="91059" bIns="45525" anchor="ctr"/>
          <a:lstStyle/>
          <a:p>
            <a:pPr algn="ctr">
              <a:defRPr lang="ja-JP" altLang="en-US"/>
            </a:pPr>
            <a:r>
              <a:rPr lang="en-US" altLang="ja-JP" sz="1200">
                <a:latin typeface="ＭＳ 明朝"/>
                <a:ea typeface="ＭＳ 明朝"/>
              </a:rPr>
              <a:t>【</a:t>
            </a:r>
            <a:r>
              <a:rPr lang="ja-JP" altLang="en-US" sz="1200">
                <a:latin typeface="+mj-ea"/>
                <a:ea typeface="+mj-ea"/>
              </a:rPr>
              <a:t>スライド３</a:t>
            </a:r>
            <a:r>
              <a:rPr lang="en-US" altLang="ja-JP" sz="1200">
                <a:latin typeface="ＭＳ 明朝"/>
                <a:ea typeface="ＭＳ 明朝"/>
              </a:rPr>
              <a:t>】</a:t>
            </a:r>
          </a:p>
        </p:txBody>
      </p:sp>
      <p:sp>
        <p:nvSpPr>
          <p:cNvPr id="5" name="正方形/長方形 8"/>
          <p:cNvSpPr/>
          <p:nvPr/>
        </p:nvSpPr>
        <p:spPr>
          <a:xfrm>
            <a:off x="3320619" y="4000421"/>
            <a:ext cx="1147971"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59" tIns="45525" rIns="91059" bIns="45525" anchor="ctr"/>
          <a:lstStyle/>
          <a:p>
            <a:pPr algn="ctr">
              <a:defRPr lang="ja-JP" altLang="en-US"/>
            </a:pPr>
            <a:r>
              <a:rPr lang="en-US" altLang="ja-JP" sz="1200">
                <a:latin typeface="ＭＳ 明朝"/>
                <a:ea typeface="ＭＳ 明朝"/>
              </a:rPr>
              <a:t>【</a:t>
            </a:r>
            <a:r>
              <a:rPr lang="ja-JP" altLang="en-US" sz="1200">
                <a:latin typeface="+mj-ea"/>
                <a:ea typeface="+mj-ea"/>
              </a:rPr>
              <a:t>スライド４</a:t>
            </a:r>
            <a:r>
              <a:rPr lang="en-US" altLang="ja-JP" sz="1200">
                <a:latin typeface="ＭＳ 明朝"/>
                <a:ea typeface="ＭＳ 明朝"/>
              </a:rPr>
              <a:t>】</a:t>
            </a:r>
          </a:p>
        </p:txBody>
      </p:sp>
      <p:sp>
        <p:nvSpPr>
          <p:cNvPr id="6" name="正方形/長方形 8"/>
          <p:cNvSpPr/>
          <p:nvPr/>
        </p:nvSpPr>
        <p:spPr>
          <a:xfrm>
            <a:off x="3320619" y="6871786"/>
            <a:ext cx="1147971"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59" tIns="45525" rIns="91059" bIns="45525" anchor="ctr"/>
          <a:lstStyle/>
          <a:p>
            <a:pPr algn="ctr">
              <a:defRPr lang="ja-JP" altLang="en-US"/>
            </a:pPr>
            <a:r>
              <a:rPr lang="en-US" altLang="ja-JP" sz="1200">
                <a:latin typeface="ＭＳ 明朝"/>
                <a:ea typeface="ＭＳ 明朝"/>
              </a:rPr>
              <a:t>【</a:t>
            </a:r>
            <a:r>
              <a:rPr lang="ja-JP" altLang="en-US" sz="1200">
                <a:latin typeface="+mj-ea"/>
                <a:ea typeface="+mj-ea"/>
              </a:rPr>
              <a:t>スライド６</a:t>
            </a:r>
            <a:r>
              <a:rPr lang="en-US" altLang="ja-JP" sz="1200">
                <a:latin typeface="ＭＳ 明朝"/>
                <a:ea typeface="ＭＳ 明朝"/>
              </a:rPr>
              <a:t>】</a:t>
            </a:r>
          </a:p>
        </p:txBody>
      </p:sp>
      <p:sp>
        <p:nvSpPr>
          <p:cNvPr id="7" name="正方形/長方形 8"/>
          <p:cNvSpPr/>
          <p:nvPr/>
        </p:nvSpPr>
        <p:spPr>
          <a:xfrm>
            <a:off x="265997" y="6875417"/>
            <a:ext cx="1147971"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59" tIns="45525" rIns="91059" bIns="45525" anchor="ctr"/>
          <a:lstStyle/>
          <a:p>
            <a:pPr algn="ctr">
              <a:defRPr lang="ja-JP" altLang="en-US"/>
            </a:pPr>
            <a:r>
              <a:rPr lang="en-US" altLang="ja-JP" sz="1200">
                <a:latin typeface="ＭＳ 明朝"/>
                <a:ea typeface="ＭＳ 明朝"/>
              </a:rPr>
              <a:t>【</a:t>
            </a:r>
            <a:r>
              <a:rPr lang="ja-JP" altLang="en-US" sz="1200">
                <a:latin typeface="+mj-ea"/>
                <a:ea typeface="+mj-ea"/>
              </a:rPr>
              <a:t>スライド５</a:t>
            </a:r>
            <a:r>
              <a:rPr lang="en-US" altLang="ja-JP" sz="1200">
                <a:latin typeface="ＭＳ 明朝"/>
                <a:ea typeface="ＭＳ 明朝"/>
              </a:rPr>
              <a:t>】</a:t>
            </a:r>
          </a:p>
        </p:txBody>
      </p:sp>
    </p:spTree>
    <p:extLst>
      <p:ext uri="{BB962C8B-B14F-4D97-AF65-F5344CB8AC3E}">
        <p14:creationId xmlns:p14="http://schemas.microsoft.com/office/powerpoint/2010/main" val="354708032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noTextEdit="1"/>
          </p:cNvSpPr>
          <p:nvPr>
            <p:ph type="sldImg" idx="2"/>
          </p:nvPr>
        </p:nvSpPr>
        <p:spPr>
          <a:xfrm>
            <a:off x="420688" y="1238250"/>
            <a:ext cx="5943600" cy="3343275"/>
          </a:xfrm>
          <a:prstGeom prst="rect">
            <a:avLst/>
          </a:prstGeom>
          <a:noFill/>
          <a:ln w="12700">
            <a:solidFill>
              <a:prstClr val="black"/>
            </a:solidFill>
          </a:ln>
        </p:spPr>
        <p:txBody>
          <a:bodyPr vert="horz" lIns="91212" tIns="45602" rIns="91212" bIns="45602" anchor="ctr"/>
          <a:lstStyle/>
          <a:p>
            <a:pPr lvl="0">
              <a:defRPr lang="ja-JP" altLang="en-US"/>
            </a:pPr>
            <a:endParaRPr lang="ja-JP" altLang="en-US"/>
          </a:p>
        </p:txBody>
      </p:sp>
      <p:sp>
        <p:nvSpPr>
          <p:cNvPr id="2" name="スライド番号プレースホルダー 1"/>
          <p:cNvSpPr>
            <a:spLocks noGrp="1"/>
          </p:cNvSpPr>
          <p:nvPr>
            <p:ph type="sldNum" sz="quarter" idx="5"/>
          </p:nvPr>
        </p:nvSpPr>
        <p:spPr>
          <a:xfrm>
            <a:off x="3842708" y="9408801"/>
            <a:ext cx="2940685" cy="497200"/>
          </a:xfrm>
          <a:prstGeom prst="rect">
            <a:avLst/>
          </a:prstGeom>
        </p:spPr>
        <p:txBody>
          <a:bodyPr vert="horz" lIns="91237" tIns="45617" rIns="91237" bIns="45617" rtlCol="0" anchor="b"/>
          <a:lstStyle>
            <a:lvl1pPr algn="r">
              <a:defRPr sz="1200"/>
            </a:lvl1pPr>
          </a:lstStyle>
          <a:p>
            <a:fld id="{B4CD6663-F5B9-46DD-904B-D981466FCA82}" type="slidenum">
              <a:rPr kumimoji="1" lang="ja-JP" altLang="en-US" smtClean="0"/>
              <a:t>‹#›</a:t>
            </a:fld>
            <a:endParaRPr kumimoji="1" lang="ja-JP" altLang="en-US"/>
          </a:p>
        </p:txBody>
      </p:sp>
      <p:sp>
        <p:nvSpPr>
          <p:cNvPr id="9" name="ノート プレースホルダー 8"/>
          <p:cNvSpPr>
            <a:spLocks noGrp="1"/>
          </p:cNvSpPr>
          <p:nvPr>
            <p:ph type="body" sz="quarter" idx="3"/>
          </p:nvPr>
        </p:nvSpPr>
        <p:spPr>
          <a:xfrm>
            <a:off x="678498" y="4767738"/>
            <a:ext cx="5427980" cy="3900012"/>
          </a:xfrm>
          <a:prstGeom prst="rect">
            <a:avLst/>
          </a:prstGeom>
        </p:spPr>
        <p:txBody>
          <a:bodyPr vert="horz" lIns="91237" tIns="45617" rIns="91237" bIns="456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ボックス 4"/>
          <p:cNvSpPr txBox="1"/>
          <p:nvPr/>
        </p:nvSpPr>
        <p:spPr>
          <a:xfrm>
            <a:off x="2037473" y="286379"/>
            <a:ext cx="4329897" cy="210820"/>
          </a:xfrm>
          <a:prstGeom prst="rect">
            <a:avLst/>
          </a:prstGeom>
          <a:noFill/>
        </p:spPr>
        <p:txBody>
          <a:bodyPr wrap="square" lIns="87607" tIns="43803" rIns="87607" bIns="43803" rtlCol="0">
            <a:spAutoFit/>
          </a:bodyPr>
          <a:lstStyle/>
          <a:p>
            <a:pPr algn="r">
              <a:defRPr lang="ja-JP" altLang="en-US"/>
            </a:pPr>
            <a:r>
              <a:rPr lang="ja-JP" altLang="en-US" sz="800" dirty="0">
                <a:latin typeface="ＭＳ ゴシック" panose="020B0609070205080204" pitchFamily="49" charset="-128"/>
                <a:ea typeface="ＭＳ ゴシック" panose="020B0609070205080204" pitchFamily="49" charset="-128"/>
              </a:rPr>
              <a:t>平成</a:t>
            </a:r>
            <a:r>
              <a:rPr lang="en-US" altLang="ja-JP" sz="800" dirty="0">
                <a:latin typeface="ＭＳ ゴシック" panose="020B0609070205080204" pitchFamily="49" charset="-128"/>
                <a:ea typeface="ＭＳ ゴシック" panose="020B0609070205080204" pitchFamily="49" charset="-128"/>
              </a:rPr>
              <a:t>30</a:t>
            </a:r>
            <a:r>
              <a:rPr lang="ja-JP" altLang="en-US" sz="800" dirty="0">
                <a:latin typeface="ＭＳ ゴシック" panose="020B0609070205080204" pitchFamily="49" charset="-128"/>
                <a:ea typeface="ＭＳ ゴシック" panose="020B0609070205080204" pitchFamily="49" charset="-128"/>
              </a:rPr>
              <a:t>年度　佐賀県教育センター　小・中・高等学校教育相談</a:t>
            </a:r>
          </a:p>
        </p:txBody>
      </p:sp>
    </p:spTree>
    <p:extLst>
      <p:ext uri="{BB962C8B-B14F-4D97-AF65-F5344CB8AC3E}">
        <p14:creationId xmlns:p14="http://schemas.microsoft.com/office/powerpoint/2010/main" val="195421676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bwMode="auto">
          <a:xfrm>
            <a:off x="665163" y="1612900"/>
            <a:ext cx="5330825" cy="2998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Rot="1" noChangeArrowheads="1"/>
          </p:cNvSpPr>
          <p:nvPr>
            <p:ph type="body" idx="1"/>
          </p:nvPr>
        </p:nvSpPr>
        <p:spPr bwMode="auto">
          <a:xfrm>
            <a:off x="663453" y="4611689"/>
            <a:ext cx="5427980" cy="46979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242">
              <a:defRPr/>
            </a:pPr>
            <a:endParaRPr lang="en-US" altLang="ja-JP" b="1" dirty="0">
              <a:solidFill>
                <a:prstClr val="black"/>
              </a:solidFill>
              <a:latin typeface="+mj-ea"/>
            </a:endParaRPr>
          </a:p>
          <a:p>
            <a:pPr defTabSz="912242">
              <a:defRPr/>
            </a:pPr>
            <a:r>
              <a:rPr lang="ja-JP" altLang="en-US" sz="1400" b="1" dirty="0">
                <a:solidFill>
                  <a:prstClr val="black"/>
                </a:solidFill>
                <a:latin typeface="+mj-ea"/>
              </a:rPr>
              <a:t>●印はアニメーションを動かすタイミング</a:t>
            </a:r>
          </a:p>
          <a:p>
            <a:pPr defTabSz="912242">
              <a:defRPr/>
            </a:pPr>
            <a:r>
              <a:rPr lang="ja-JP" altLang="en-US" sz="1400" b="1" dirty="0">
                <a:solidFill>
                  <a:prstClr val="black"/>
                </a:solidFill>
                <a:latin typeface="+mj-ea"/>
              </a:rPr>
              <a:t>・は予想される生徒の反応</a:t>
            </a:r>
            <a:endParaRPr lang="en-US" altLang="ja-JP" sz="1400" b="1" dirty="0">
              <a:solidFill>
                <a:prstClr val="black"/>
              </a:solidFill>
              <a:latin typeface="+mj-ea"/>
            </a:endParaRPr>
          </a:p>
          <a:p>
            <a:pPr defTabSz="912242">
              <a:defRPr/>
            </a:pPr>
            <a:r>
              <a:rPr lang="en-US" altLang="ja-JP" sz="1400" b="1" dirty="0">
                <a:solidFill>
                  <a:prstClr val="black"/>
                </a:solidFill>
                <a:latin typeface="+mj-ea"/>
              </a:rPr>
              <a:t>【】</a:t>
            </a:r>
            <a:r>
              <a:rPr lang="ja-JP" altLang="en-US" sz="1400" b="1" dirty="0">
                <a:solidFill>
                  <a:prstClr val="black"/>
                </a:solidFill>
                <a:latin typeface="+mj-ea"/>
              </a:rPr>
              <a:t>内は教師の動き</a:t>
            </a:r>
            <a:endParaRPr lang="en-US" altLang="ja-JP" sz="1400" b="1" dirty="0">
              <a:solidFill>
                <a:prstClr val="black"/>
              </a:solidFill>
              <a:latin typeface="+mj-ea"/>
            </a:endParaRPr>
          </a:p>
          <a:p>
            <a:pPr defTabSz="912242">
              <a:defRPr/>
            </a:pPr>
            <a:r>
              <a:rPr lang="en-US" altLang="ja-JP" sz="1400" dirty="0">
                <a:latin typeface="+mj-ea"/>
              </a:rPr>
              <a:t>【</a:t>
            </a:r>
            <a:r>
              <a:rPr lang="ja-JP" altLang="en-US" sz="1400" dirty="0">
                <a:latin typeface="+mj-ea"/>
              </a:rPr>
              <a:t>授業前に交流活動をするグループをつくっておき、</a:t>
            </a:r>
            <a:endParaRPr lang="en-US" altLang="ja-JP" sz="1400" dirty="0">
              <a:latin typeface="+mj-ea"/>
            </a:endParaRPr>
          </a:p>
          <a:p>
            <a:pPr defTabSz="912242">
              <a:defRPr/>
            </a:pPr>
            <a:r>
              <a:rPr lang="ja-JP" altLang="en-US" sz="1400" dirty="0">
                <a:latin typeface="+mj-ea"/>
              </a:rPr>
              <a:t>これまでに使用したワークシートと振り返りシートを配付しておく</a:t>
            </a:r>
            <a:r>
              <a:rPr lang="en-US" altLang="ja-JP" sz="1400" dirty="0">
                <a:latin typeface="+mj-ea"/>
              </a:rPr>
              <a:t>】</a:t>
            </a:r>
            <a:endParaRPr lang="ja-JP" altLang="en-US" sz="1400" dirty="0">
              <a:latin typeface="+mj-ea"/>
            </a:endParaRPr>
          </a:p>
          <a:p>
            <a:pPr eaLnBrk="1" hangingPunct="1">
              <a:spcBef>
                <a:spcPct val="0"/>
              </a:spcBef>
            </a:pP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前の時間に行った「自分</a:t>
            </a:r>
            <a:r>
              <a:rPr lang="en-US" altLang="ja-JP" sz="1400" dirty="0">
                <a:latin typeface="+mn-ea"/>
              </a:rPr>
              <a:t>Webbing</a:t>
            </a:r>
            <a:r>
              <a:rPr lang="ja-JP" altLang="en-US" sz="1400" dirty="0">
                <a:latin typeface="Times New Roman" panose="02020603050405020304" pitchFamily="18" charset="0"/>
              </a:rPr>
              <a:t>」は見ましたか。</a:t>
            </a:r>
          </a:p>
          <a:p>
            <a:pPr eaLnBrk="1" hangingPunct="1">
              <a:spcBef>
                <a:spcPct val="0"/>
              </a:spcBef>
            </a:pPr>
            <a:r>
              <a:rPr lang="ja-JP" altLang="en-US" sz="1400" dirty="0">
                <a:latin typeface="Times New Roman" panose="02020603050405020304" pitchFamily="18" charset="0"/>
              </a:rPr>
              <a:t>「ゲームが好き」「絵を描くのが得意」など、思い付くままに、</a:t>
            </a: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クモの巣が広がるようにたくさん書いていきました。</a:t>
            </a:r>
            <a:endParaRPr lang="en-US" altLang="ja-JP" sz="1400" dirty="0">
              <a:latin typeface="Times New Roman" panose="02020603050405020304" pitchFamily="18" charset="0"/>
            </a:endParaRPr>
          </a:p>
          <a:p>
            <a:pPr eaLnBrk="1" hangingPunct="1">
              <a:spcBef>
                <a:spcPct val="0"/>
              </a:spcBef>
            </a:pPr>
            <a:endParaRPr lang="ja-JP" altLang="en-US"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「英語が苦手」など、ネガティブに思えるようなことも書いてあると</a:t>
            </a: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思います。</a:t>
            </a: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その先に「英語を勉強したい」「塾で頑張っている」など、</a:t>
            </a: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新しい</a:t>
            </a:r>
            <a:r>
              <a:rPr lang="en-US" altLang="ja-JP" sz="1400" dirty="0">
                <a:latin typeface="+mn-ea"/>
              </a:rPr>
              <a:t>Webbing</a:t>
            </a:r>
            <a:r>
              <a:rPr lang="ja-JP" altLang="en-US" sz="1400" dirty="0">
                <a:latin typeface="Times New Roman" panose="02020603050405020304" pitchFamily="18" charset="0"/>
              </a:rPr>
              <a:t>がつながっている人もいると思います。</a:t>
            </a:r>
          </a:p>
          <a:p>
            <a:pPr eaLnBrk="1" hangingPunct="1">
              <a:spcBef>
                <a:spcPct val="0"/>
              </a:spcBef>
            </a:pPr>
            <a:r>
              <a:rPr lang="ja-JP" altLang="en-US" sz="1400" dirty="0">
                <a:latin typeface="Times New Roman" panose="02020603050405020304" pitchFamily="18" charset="0"/>
              </a:rPr>
              <a:t>　</a:t>
            </a: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今日も引き続き、「強み」について学習していきます。</a:t>
            </a:r>
            <a:endParaRPr lang="en-US" altLang="ja-JP" sz="1400" dirty="0">
              <a:latin typeface="Times New Roman" panose="02020603050405020304" pitchFamily="18" charset="0"/>
            </a:endParaRPr>
          </a:p>
          <a:p>
            <a:pPr eaLnBrk="1" hangingPunct="1">
              <a:spcBef>
                <a:spcPct val="0"/>
              </a:spcBef>
            </a:pP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まずは前の時間の学習を振り返りましょう。</a:t>
            </a:r>
            <a:endParaRPr lang="en-US" altLang="ja-JP" sz="1400" dirty="0">
              <a:latin typeface="Times New Roman" panose="02020603050405020304" pitchFamily="18" charset="0"/>
            </a:endParaRPr>
          </a:p>
        </p:txBody>
      </p:sp>
      <p:sp>
        <p:nvSpPr>
          <p:cNvPr id="8" name="ヘッダー プレースホルダー 5"/>
          <p:cNvSpPr txBox="1"/>
          <p:nvPr/>
        </p:nvSpPr>
        <p:spPr>
          <a:xfrm>
            <a:off x="656921" y="1099684"/>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スライド１</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
        <p:nvSpPr>
          <p:cNvPr id="5" name="ヘッダー プレースホルダー 3">
            <a:extLst>
              <a:ext uri="{FF2B5EF4-FFF2-40B4-BE49-F238E27FC236}">
                <a16:creationId xmlns:a16="http://schemas.microsoft.com/office/drawing/2014/main" id="{60500A86-4CAD-4583-AED6-746507D90A56}"/>
              </a:ext>
            </a:extLst>
          </p:cNvPr>
          <p:cNvSpPr txBox="1"/>
          <p:nvPr/>
        </p:nvSpPr>
        <p:spPr>
          <a:xfrm>
            <a:off x="676301" y="788571"/>
            <a:ext cx="5307118" cy="173352"/>
          </a:xfrm>
          <a:prstGeom prst="rect">
            <a:avLst/>
          </a:prstGeom>
          <a:solidFill>
            <a:srgbClr val="CCFFCC"/>
          </a:solidFill>
          <a:ln>
            <a:noFill/>
          </a:ln>
        </p:spPr>
        <p:txBody>
          <a:bodyPr vert="horz" lIns="90752" tIns="45376" rIns="90752" bIns="45376" anchor="ctr"/>
          <a:lstStyle>
            <a:defPPr>
              <a:defRPr lang="ja-JP"/>
            </a:defPPr>
            <a:lvl1pPr marL="0" algn="l"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300" dirty="0"/>
              <a:t>本時で使用するスライドと、スライドを提示する際の教師用シナリオです。</a:t>
            </a:r>
          </a:p>
        </p:txBody>
      </p:sp>
    </p:spTree>
    <p:extLst>
      <p:ext uri="{BB962C8B-B14F-4D97-AF65-F5344CB8AC3E}">
        <p14:creationId xmlns:p14="http://schemas.microsoft.com/office/powerpoint/2010/main" val="423567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6113" y="1504950"/>
            <a:ext cx="5381625" cy="3027363"/>
          </a:xfrm>
        </p:spPr>
      </p:sp>
      <p:sp>
        <p:nvSpPr>
          <p:cNvPr id="3" name="ノート プレースホルダー 2"/>
          <p:cNvSpPr>
            <a:spLocks noGrp="1"/>
          </p:cNvSpPr>
          <p:nvPr>
            <p:ph type="body" idx="1"/>
          </p:nvPr>
        </p:nvSpPr>
        <p:spPr>
          <a:xfrm>
            <a:off x="662341" y="4548107"/>
            <a:ext cx="5349168" cy="3859086"/>
          </a:xfrm>
          <a:prstGeom prst="rect">
            <a:avLst/>
          </a:prstGeom>
        </p:spPr>
        <p:txBody>
          <a:bodyPr/>
          <a:lstStyle/>
          <a:p>
            <a:pPr defTabSz="912447">
              <a:defRPr lang="ja-JP" altLang="en-US"/>
            </a:pPr>
            <a:endParaRPr lang="en-US" altLang="ja-JP" sz="1400" dirty="0">
              <a:latin typeface="+mn-ea"/>
            </a:endParaRPr>
          </a:p>
          <a:p>
            <a:pPr defTabSz="912447">
              <a:defRPr lang="ja-JP" altLang="en-US"/>
            </a:pPr>
            <a:r>
              <a:rPr lang="ja-JP" altLang="en-US" sz="1400" dirty="0">
                <a:latin typeface="+mn-ea"/>
              </a:rPr>
              <a:t>活動③です。</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グループの友達に貼ってもらったシールと、自分が貼ったシールを</a:t>
            </a:r>
            <a:endParaRPr lang="en-US" altLang="ja-JP" sz="1400" dirty="0">
              <a:latin typeface="+mn-ea"/>
            </a:endParaRPr>
          </a:p>
          <a:p>
            <a:pPr>
              <a:defRPr lang="ja-JP" altLang="en-US"/>
            </a:pPr>
            <a:r>
              <a:rPr lang="ja-JP" altLang="en-US" sz="1400" dirty="0">
                <a:latin typeface="+mn-ea"/>
              </a:rPr>
              <a:t>見て、●改めて自分の「強み」はこれかな、と思うものを３つ選んで、</a:t>
            </a:r>
            <a:endParaRPr lang="en-US" altLang="ja-JP" sz="1400" dirty="0">
              <a:latin typeface="+mn-ea"/>
            </a:endParaRPr>
          </a:p>
          <a:p>
            <a:pPr>
              <a:defRPr lang="ja-JP" altLang="en-US"/>
            </a:pPr>
            <a:r>
              <a:rPr lang="ja-JP" altLang="en-US" sz="1400" dirty="0">
                <a:latin typeface="+mn-ea"/>
              </a:rPr>
              <a:t>番号に○を付けます。●●●</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シールが多いから選ばないといけない、とか、自分が</a:t>
            </a:r>
            <a:endParaRPr lang="en-US" altLang="ja-JP" sz="1400" dirty="0">
              <a:latin typeface="+mn-ea"/>
            </a:endParaRPr>
          </a:p>
          <a:p>
            <a:pPr>
              <a:defRPr lang="ja-JP" altLang="en-US"/>
            </a:pPr>
            <a:r>
              <a:rPr lang="ja-JP" altLang="en-US" sz="1400" dirty="0">
                <a:latin typeface="+mn-ea"/>
              </a:rPr>
              <a:t>貼ったものだから選ばないといけない、とかではなく、</a:t>
            </a:r>
            <a:endParaRPr lang="en-US" altLang="ja-JP" sz="1400" dirty="0">
              <a:latin typeface="+mn-ea"/>
            </a:endParaRPr>
          </a:p>
          <a:p>
            <a:pPr>
              <a:defRPr lang="ja-JP" altLang="en-US"/>
            </a:pPr>
            <a:r>
              <a:rPr lang="ja-JP" altLang="en-US" sz="1400" dirty="0">
                <a:latin typeface="+mn-ea"/>
              </a:rPr>
              <a:t>改めて、自分の「強み」だと思ったものを自由に選んでみてください。</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時間は１分間です。</a:t>
            </a:r>
            <a:endParaRPr lang="en-US" altLang="ja-JP" sz="1400" dirty="0">
              <a:latin typeface="+mn-ea"/>
            </a:endParaRPr>
          </a:p>
          <a:p>
            <a:pPr defTabSz="891027">
              <a:defRPr/>
            </a:pPr>
            <a:endParaRPr lang="en-US" altLang="ja-JP" sz="1400" dirty="0">
              <a:solidFill>
                <a:prstClr val="black"/>
              </a:solidFill>
            </a:endParaRPr>
          </a:p>
          <a:p>
            <a:endParaRPr lang="en-US" altLang="ja-JP" sz="1400" dirty="0"/>
          </a:p>
          <a:p>
            <a:endParaRPr lang="en-US" altLang="ja-JP" sz="1400" dirty="0"/>
          </a:p>
          <a:p>
            <a:endParaRPr lang="en-US" altLang="ja-JP" sz="1400" dirty="0"/>
          </a:p>
          <a:p>
            <a:endParaRPr lang="en-US" altLang="ja-JP" sz="1400" dirty="0"/>
          </a:p>
          <a:p>
            <a:endParaRPr lang="en-US" altLang="ja-JP" sz="1400" dirty="0"/>
          </a:p>
          <a:p>
            <a:endParaRPr lang="ja-JP" altLang="en-US" sz="1400" dirty="0"/>
          </a:p>
        </p:txBody>
      </p:sp>
      <p:sp>
        <p:nvSpPr>
          <p:cNvPr id="5" name="ヘッダー プレースホルダー 5"/>
          <p:cNvSpPr txBox="1"/>
          <p:nvPr/>
        </p:nvSpPr>
        <p:spPr>
          <a:xfrm>
            <a:off x="642837" y="991948"/>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10】</a:t>
            </a:r>
            <a:r>
              <a:rPr lang="ja-JP" altLang="en-US" sz="2000" dirty="0">
                <a:latin typeface="+mj-ea"/>
                <a:ea typeface="+mj-ea"/>
              </a:rPr>
              <a:t>（１分</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201748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720850"/>
            <a:ext cx="5421313" cy="3051175"/>
          </a:xfrm>
        </p:spPr>
      </p:sp>
      <p:sp>
        <p:nvSpPr>
          <p:cNvPr id="3" name="ノート プレースホルダー 2"/>
          <p:cNvSpPr>
            <a:spLocks noGrp="1"/>
          </p:cNvSpPr>
          <p:nvPr>
            <p:ph type="body" idx="1"/>
          </p:nvPr>
        </p:nvSpPr>
        <p:spPr>
          <a:xfrm>
            <a:off x="678498" y="4803714"/>
            <a:ext cx="5427980" cy="3900487"/>
          </a:xfrm>
          <a:prstGeom prst="rect">
            <a:avLst/>
          </a:prstGeom>
        </p:spPr>
        <p:txBody>
          <a:bodyPr/>
          <a:lstStyle/>
          <a:p>
            <a:pPr>
              <a:defRPr lang="ja-JP" altLang="en-US"/>
            </a:pPr>
            <a:endParaRPr lang="en-US" altLang="ja-JP" sz="1400" dirty="0"/>
          </a:p>
          <a:p>
            <a:pPr>
              <a:defRPr lang="ja-JP" altLang="en-US"/>
            </a:pPr>
            <a:r>
              <a:rPr lang="ja-JP" altLang="en-US" sz="1400" dirty="0"/>
              <a:t>「星☆いくつ」の交流活動を振り返って、</a:t>
            </a:r>
            <a:r>
              <a:rPr lang="ja-JP" altLang="en-US" sz="1400" dirty="0">
                <a:latin typeface="+mn-ea"/>
              </a:rPr>
              <a:t>気付いたことや感じたことを</a:t>
            </a:r>
            <a:endParaRPr lang="en-US" altLang="ja-JP" sz="1400" dirty="0">
              <a:latin typeface="+mn-ea"/>
            </a:endParaRPr>
          </a:p>
          <a:p>
            <a:pPr>
              <a:defRPr lang="ja-JP" altLang="en-US"/>
            </a:pPr>
            <a:r>
              <a:rPr lang="ja-JP" altLang="en-US" sz="1400" dirty="0">
                <a:latin typeface="+mn-ea"/>
              </a:rPr>
              <a:t>ワークシートの一番下に書いてください。</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時間は２分間です。</a:t>
            </a:r>
            <a:endParaRPr lang="en-US" altLang="ja-JP" sz="1400" dirty="0">
              <a:latin typeface="+mn-ea"/>
            </a:endParaRPr>
          </a:p>
        </p:txBody>
      </p:sp>
      <p:sp>
        <p:nvSpPr>
          <p:cNvPr id="4" name="ヘッダー プレースホルダー 5"/>
          <p:cNvSpPr txBox="1"/>
          <p:nvPr/>
        </p:nvSpPr>
        <p:spPr>
          <a:xfrm>
            <a:off x="678498" y="1175654"/>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11】</a:t>
            </a:r>
            <a:r>
              <a:rPr lang="ja-JP" altLang="en-US" sz="2000" dirty="0">
                <a:latin typeface="+mj-ea"/>
                <a:ea typeface="+mj-ea"/>
              </a:rPr>
              <a:t>（２分</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359505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769938" y="1792288"/>
            <a:ext cx="5426075" cy="3052762"/>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769939" y="4845050"/>
            <a:ext cx="5141355" cy="3609492"/>
          </a:xfrm>
          <a:prstGeom prst="rect">
            <a:avLst/>
          </a:prstGeom>
        </p:spPr>
        <p:txBody>
          <a:bodyPr/>
          <a:lstStyle/>
          <a:p>
            <a:pPr defTabSz="912447">
              <a:defRPr lang="ja-JP" altLang="en-US"/>
            </a:pPr>
            <a:endParaRPr lang="en-US" altLang="ja-JP" dirty="0">
              <a:latin typeface="+mn-ea"/>
            </a:endParaRPr>
          </a:p>
          <a:p>
            <a:pPr defTabSz="912447">
              <a:defRPr lang="ja-JP" altLang="en-US"/>
            </a:pPr>
            <a:r>
              <a:rPr lang="ja-JP" altLang="en-US" sz="1400" dirty="0">
                <a:latin typeface="+mn-ea"/>
              </a:rPr>
              <a:t>今書いた気付きや感想をグループで伝え合います。</a:t>
            </a:r>
            <a:endParaRPr lang="en-US" altLang="ja-JP" sz="1400" dirty="0">
              <a:latin typeface="+mn-ea"/>
            </a:endParaRPr>
          </a:p>
          <a:p>
            <a:r>
              <a:rPr lang="ja-JP" altLang="en-US" sz="1400" dirty="0"/>
              <a:t>　</a:t>
            </a:r>
            <a:endParaRPr lang="en-US" altLang="ja-JP" sz="1400" dirty="0"/>
          </a:p>
          <a:p>
            <a:pPr eaLnBrk="1" hangingPunct="1">
              <a:spcBef>
                <a:spcPct val="0"/>
              </a:spcBef>
            </a:pPr>
            <a:r>
              <a:rPr lang="ja-JP" altLang="en-US" sz="1400" dirty="0">
                <a:latin typeface="+mn-ea"/>
              </a:rPr>
              <a:t>●聴き方のポイントを確認します。</a:t>
            </a:r>
            <a:endParaRPr lang="en-US" altLang="ja-JP" sz="1400" dirty="0">
              <a:latin typeface="+mn-ea"/>
            </a:endParaRPr>
          </a:p>
          <a:p>
            <a:pPr eaLnBrk="1" hangingPunct="1">
              <a:spcBef>
                <a:spcPct val="0"/>
              </a:spcBef>
            </a:pPr>
            <a:r>
              <a:rPr lang="ja-JP" altLang="en-US" sz="1400" dirty="0">
                <a:latin typeface="+mn-ea"/>
              </a:rPr>
              <a:t>●①相手を見る</a:t>
            </a:r>
            <a:endParaRPr lang="en-US" altLang="ja-JP" sz="1400" dirty="0">
              <a:latin typeface="+mn-ea"/>
            </a:endParaRPr>
          </a:p>
          <a:p>
            <a:pPr eaLnBrk="1" hangingPunct="1">
              <a:spcBef>
                <a:spcPct val="0"/>
              </a:spcBef>
            </a:pPr>
            <a:r>
              <a:rPr lang="ja-JP" altLang="en-US" sz="1400" dirty="0">
                <a:latin typeface="+mn-ea"/>
              </a:rPr>
              <a:t>●②うなずきながら聴く</a:t>
            </a:r>
            <a:endParaRPr lang="en-US" altLang="ja-JP" sz="1400" dirty="0">
              <a:latin typeface="+mn-ea"/>
            </a:endParaRPr>
          </a:p>
          <a:p>
            <a:pPr eaLnBrk="1" hangingPunct="1">
              <a:spcBef>
                <a:spcPct val="0"/>
              </a:spcBef>
            </a:pPr>
            <a:r>
              <a:rPr lang="ja-JP" altLang="en-US" sz="1400" dirty="0">
                <a:latin typeface="+mn-ea"/>
              </a:rPr>
              <a:t>●③最後まで聴く　　　</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それでは、各グループの赤色の人の進行でお願いします。</a:t>
            </a:r>
            <a:endParaRPr lang="en-US" altLang="ja-JP" sz="1400" dirty="0">
              <a:latin typeface="+mn-ea"/>
            </a:endParaRPr>
          </a:p>
          <a:p>
            <a:pPr>
              <a:defRPr lang="ja-JP" altLang="en-US"/>
            </a:pPr>
            <a:r>
              <a:rPr lang="ja-JP" altLang="en-US" sz="1400" dirty="0">
                <a:latin typeface="+mn-ea"/>
              </a:rPr>
              <a:t>まず、自分が選んだ３つの「強み」を伝えて、その後気付いたことや感じたことを伝え合ってください。</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グループ全体で時間は２分間です。</a:t>
            </a:r>
            <a:endParaRPr lang="en-US" altLang="ja-JP" sz="1400" dirty="0">
              <a:latin typeface="+mn-ea"/>
            </a:endParaRPr>
          </a:p>
          <a:p>
            <a:pPr>
              <a:defRPr lang="ja-JP" altLang="en-US"/>
            </a:pPr>
            <a:endParaRPr lang="en-US" altLang="ja-JP" sz="1400" dirty="0">
              <a:latin typeface="+mn-ea"/>
            </a:endParaRPr>
          </a:p>
          <a:p>
            <a:pPr>
              <a:defRPr lang="ja-JP" altLang="en-US"/>
            </a:pPr>
            <a:r>
              <a:rPr lang="en-US" altLang="ja-JP" sz="1400" dirty="0">
                <a:latin typeface="+mn-ea"/>
              </a:rPr>
              <a:t>【</a:t>
            </a:r>
            <a:r>
              <a:rPr lang="ja-JP" altLang="en-US" sz="1400" dirty="0">
                <a:latin typeface="+mn-ea"/>
              </a:rPr>
              <a:t>スライド</a:t>
            </a:r>
            <a:r>
              <a:rPr lang="en-US" altLang="ja-JP" sz="1400" dirty="0">
                <a:latin typeface="+mn-ea"/>
              </a:rPr>
              <a:t>12</a:t>
            </a:r>
            <a:r>
              <a:rPr lang="ja-JP" altLang="en-US" sz="1400" dirty="0">
                <a:latin typeface="+mn-ea"/>
              </a:rPr>
              <a:t>を印刷したものを黒板に掲示する</a:t>
            </a:r>
            <a:r>
              <a:rPr lang="en-US" altLang="ja-JP" sz="1400" dirty="0">
                <a:latin typeface="+mn-ea"/>
              </a:rPr>
              <a:t>】</a:t>
            </a:r>
          </a:p>
        </p:txBody>
      </p:sp>
      <p:sp>
        <p:nvSpPr>
          <p:cNvPr id="6" name="ヘッダー プレースホルダー 5"/>
          <p:cNvSpPr txBox="1"/>
          <p:nvPr/>
        </p:nvSpPr>
        <p:spPr>
          <a:xfrm>
            <a:off x="624067" y="1156137"/>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12】</a:t>
            </a:r>
            <a:r>
              <a:rPr lang="ja-JP" altLang="en-US" sz="2000" dirty="0">
                <a:latin typeface="+mj-ea"/>
                <a:ea typeface="+mj-ea"/>
              </a:rPr>
              <a:t>（３分）</a:t>
            </a:r>
            <a:endParaRPr lang="en-US" altLang="ja-JP" sz="2000" dirty="0">
              <a:latin typeface="+mj-ea"/>
              <a:ea typeface="+mj-ea"/>
            </a:endParaRPr>
          </a:p>
        </p:txBody>
      </p:sp>
    </p:spTree>
    <p:extLst>
      <p:ext uri="{BB962C8B-B14F-4D97-AF65-F5344CB8AC3E}">
        <p14:creationId xmlns:p14="http://schemas.microsoft.com/office/powerpoint/2010/main" val="277518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49288" y="1757363"/>
            <a:ext cx="5424487" cy="3052762"/>
          </a:xfrm>
        </p:spPr>
      </p:sp>
      <p:sp>
        <p:nvSpPr>
          <p:cNvPr id="3" name="ノート プレースホルダー 2"/>
          <p:cNvSpPr>
            <a:spLocks noGrp="1"/>
          </p:cNvSpPr>
          <p:nvPr>
            <p:ph type="body" idx="1"/>
          </p:nvPr>
        </p:nvSpPr>
        <p:spPr>
          <a:xfrm>
            <a:off x="647541" y="4810126"/>
            <a:ext cx="5427980" cy="3411631"/>
          </a:xfrm>
          <a:prstGeom prst="rect">
            <a:avLst/>
          </a:prstGeom>
        </p:spPr>
        <p:txBody>
          <a:bodyPr/>
          <a:lstStyle/>
          <a:p>
            <a:pPr defTabSz="912447">
              <a:defRPr lang="ja-JP" altLang="en-US"/>
            </a:pPr>
            <a:endParaRPr lang="en-US" altLang="ja-JP" sz="1400" dirty="0">
              <a:latin typeface="+mn-ea"/>
            </a:endParaRPr>
          </a:p>
          <a:p>
            <a:pPr defTabSz="912447">
              <a:defRPr lang="ja-JP" altLang="en-US"/>
            </a:pPr>
            <a:r>
              <a:rPr lang="ja-JP" altLang="en-US" sz="1400" dirty="0">
                <a:latin typeface="+mn-ea"/>
              </a:rPr>
              <a:t>２つめの交流活動は、「</a:t>
            </a:r>
            <a:r>
              <a:rPr lang="en-US" altLang="ja-JP" sz="1400" dirty="0">
                <a:latin typeface="+mn-ea"/>
              </a:rPr>
              <a:t>Step Up Webbing</a:t>
            </a:r>
            <a:r>
              <a:rPr lang="ja-JP" altLang="en-US" sz="1400" dirty="0">
                <a:latin typeface="+mn-ea"/>
              </a:rPr>
              <a:t>　～解決への一歩～　」です。</a:t>
            </a:r>
            <a:endParaRPr lang="en-US" altLang="ja-JP" sz="1400" dirty="0">
              <a:latin typeface="+mn-ea"/>
            </a:endParaRPr>
          </a:p>
          <a:p>
            <a:pPr defTabSz="912447">
              <a:defRPr lang="ja-JP" altLang="en-US"/>
            </a:pPr>
            <a:r>
              <a:rPr lang="en-US" altLang="ja-JP" sz="1400" dirty="0">
                <a:latin typeface="+mn-ea"/>
              </a:rPr>
              <a:t>【</a:t>
            </a:r>
            <a:r>
              <a:rPr lang="ja-JP" altLang="en-US" sz="1400" dirty="0">
                <a:latin typeface="+mn-ea"/>
              </a:rPr>
              <a:t>ワークシートを配付する</a:t>
            </a:r>
            <a:r>
              <a:rPr lang="en-US" altLang="ja-JP" sz="1400" dirty="0">
                <a:latin typeface="+mn-ea"/>
              </a:rPr>
              <a:t>】</a:t>
            </a:r>
          </a:p>
          <a:p>
            <a:pPr lvl="0">
              <a:defRPr lang="ja-JP" altLang="en-US"/>
            </a:pPr>
            <a:endParaRPr lang="en-US" altLang="ja-JP" sz="1400" dirty="0">
              <a:latin typeface="+mn-ea"/>
            </a:endParaRPr>
          </a:p>
          <a:p>
            <a:pPr lvl="0">
              <a:defRPr lang="ja-JP" altLang="en-US"/>
            </a:pPr>
            <a:r>
              <a:rPr lang="ja-JP" altLang="en-US" sz="1400" dirty="0">
                <a:latin typeface="+mn-ea"/>
              </a:rPr>
              <a:t>ワークシートの一番上を見てください。自分が苦手なことや</a:t>
            </a:r>
            <a:endParaRPr lang="en-US" altLang="ja-JP" sz="1400" dirty="0">
              <a:latin typeface="+mn-ea"/>
            </a:endParaRPr>
          </a:p>
          <a:p>
            <a:pPr lvl="0">
              <a:defRPr lang="ja-JP" altLang="en-US"/>
            </a:pPr>
            <a:r>
              <a:rPr lang="ja-JP" altLang="en-US" sz="1400" dirty="0">
                <a:latin typeface="+mn-ea"/>
              </a:rPr>
              <a:t>困っていることで、解決に向けて一歩を踏み出したい、</a:t>
            </a:r>
            <a:endParaRPr lang="en-US" altLang="ja-JP" sz="1400" dirty="0">
              <a:latin typeface="+mn-ea"/>
            </a:endParaRPr>
          </a:p>
          <a:p>
            <a:pPr lvl="0">
              <a:defRPr lang="ja-JP" altLang="en-US"/>
            </a:pPr>
            <a:r>
              <a:rPr lang="ja-JP" altLang="en-US" sz="1400" dirty="0">
                <a:latin typeface="+mn-ea"/>
              </a:rPr>
              <a:t>少しでも状況が改善されたらいいな　と思うことについて</a:t>
            </a:r>
            <a:endParaRPr lang="en-US" altLang="ja-JP" sz="1400" dirty="0">
              <a:latin typeface="+mn-ea"/>
            </a:endParaRPr>
          </a:p>
          <a:p>
            <a:pPr lvl="0">
              <a:defRPr lang="ja-JP" altLang="en-US"/>
            </a:pPr>
            <a:r>
              <a:rPr lang="ja-JP" altLang="en-US" sz="1400" dirty="0">
                <a:latin typeface="+mn-ea"/>
              </a:rPr>
              <a:t>グループの中でアイディアや解決策を</a:t>
            </a:r>
            <a:r>
              <a:rPr lang="en-US" altLang="ja-JP" sz="1400" dirty="0">
                <a:latin typeface="+mn-ea"/>
              </a:rPr>
              <a:t>Webbing</a:t>
            </a:r>
            <a:r>
              <a:rPr lang="ja-JP" altLang="en-US" sz="1400" dirty="0">
                <a:latin typeface="+mn-ea"/>
              </a:rPr>
              <a:t>していきます。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名前を書いてください。</a:t>
            </a:r>
            <a:endParaRPr lang="en-US" altLang="ja-JP" sz="1400" dirty="0">
              <a:latin typeface="+mn-ea"/>
            </a:endParaRPr>
          </a:p>
          <a:p>
            <a:pPr lvl="0">
              <a:defRPr lang="ja-JP" altLang="en-US"/>
            </a:pPr>
            <a:endParaRPr lang="en-US" altLang="ja-JP" dirty="0">
              <a:latin typeface="+mn-ea"/>
            </a:endParaRPr>
          </a:p>
        </p:txBody>
      </p:sp>
      <p:sp>
        <p:nvSpPr>
          <p:cNvPr id="6" name="ヘッダー プレースホルダー 5"/>
          <p:cNvSpPr txBox="1"/>
          <p:nvPr/>
        </p:nvSpPr>
        <p:spPr>
          <a:xfrm>
            <a:off x="646167" y="1117819"/>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13】</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119718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7388" y="1720850"/>
            <a:ext cx="5421312" cy="3051175"/>
          </a:xfrm>
        </p:spPr>
      </p:sp>
      <p:sp>
        <p:nvSpPr>
          <p:cNvPr id="3" name="ノート プレースホルダー 2"/>
          <p:cNvSpPr>
            <a:spLocks noGrp="1"/>
          </p:cNvSpPr>
          <p:nvPr>
            <p:ph type="body" idx="1"/>
          </p:nvPr>
        </p:nvSpPr>
        <p:spPr>
          <a:xfrm>
            <a:off x="683759" y="4772026"/>
            <a:ext cx="5427980" cy="3900487"/>
          </a:xfrm>
          <a:prstGeom prst="rect">
            <a:avLst/>
          </a:prstGeom>
        </p:spPr>
        <p:txBody>
          <a:bodyPr/>
          <a:lstStyle/>
          <a:p>
            <a:pPr defTabSz="912447">
              <a:defRPr lang="ja-JP" altLang="en-US"/>
            </a:pPr>
            <a:endParaRPr lang="en-US" altLang="ja-JP" sz="1400" dirty="0">
              <a:latin typeface="+mn-ea"/>
            </a:endParaRPr>
          </a:p>
          <a:p>
            <a:pPr lvl="0">
              <a:defRPr lang="ja-JP" altLang="en-US"/>
            </a:pPr>
            <a:r>
              <a:rPr lang="ja-JP" altLang="en-US" sz="1400" dirty="0">
                <a:latin typeface="+mn-ea"/>
              </a:rPr>
              <a:t>「星☆いくつ」の交流活動で、自分の「強み」として</a:t>
            </a:r>
            <a:endParaRPr lang="en-US" altLang="ja-JP" sz="1400" dirty="0">
              <a:latin typeface="+mn-ea"/>
            </a:endParaRPr>
          </a:p>
          <a:p>
            <a:pPr lvl="0">
              <a:defRPr lang="ja-JP" altLang="en-US"/>
            </a:pPr>
            <a:r>
              <a:rPr lang="ja-JP" altLang="en-US" sz="1400" dirty="0">
                <a:latin typeface="+mn-ea"/>
              </a:rPr>
              <a:t>３つ選んだものを●●●ワークシートに書いてください。</a:t>
            </a:r>
            <a:endParaRPr lang="en-US" altLang="ja-JP" sz="1400" dirty="0">
              <a:latin typeface="+mn-ea"/>
            </a:endParaRPr>
          </a:p>
        </p:txBody>
      </p:sp>
      <p:sp>
        <p:nvSpPr>
          <p:cNvPr id="4" name="ヘッダー プレースホルダー 5"/>
          <p:cNvSpPr txBox="1"/>
          <p:nvPr/>
        </p:nvSpPr>
        <p:spPr>
          <a:xfrm>
            <a:off x="683759" y="1117183"/>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14】</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124172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90563" y="1757363"/>
            <a:ext cx="5424487" cy="3052762"/>
          </a:xfrm>
        </p:spPr>
      </p:sp>
      <p:sp>
        <p:nvSpPr>
          <p:cNvPr id="3" name="ノート プレースホルダー 2"/>
          <p:cNvSpPr>
            <a:spLocks noGrp="1"/>
          </p:cNvSpPr>
          <p:nvPr>
            <p:ph type="body" idx="1"/>
          </p:nvPr>
        </p:nvSpPr>
        <p:spPr>
          <a:xfrm>
            <a:off x="688816" y="4810126"/>
            <a:ext cx="5427980" cy="3519367"/>
          </a:xfrm>
          <a:prstGeom prst="rect">
            <a:avLst/>
          </a:prstGeom>
        </p:spPr>
        <p:txBody>
          <a:bodyPr/>
          <a:lstStyle/>
          <a:p>
            <a:pPr defTabSz="912447">
              <a:defRPr lang="ja-JP" altLang="en-US"/>
            </a:pPr>
            <a:endParaRPr lang="en-US" altLang="ja-JP" sz="1400" dirty="0">
              <a:latin typeface="+mn-ea"/>
            </a:endParaRPr>
          </a:p>
          <a:p>
            <a:pPr defTabSz="912447">
              <a:defRPr lang="ja-JP" altLang="en-US"/>
            </a:pPr>
            <a:r>
              <a:rPr lang="en-US" altLang="ja-JP" sz="1400" dirty="0">
                <a:latin typeface="+mn-ea"/>
              </a:rPr>
              <a:t>Step Up Webbing</a:t>
            </a:r>
            <a:r>
              <a:rPr lang="ja-JP" altLang="en-US" sz="1400" dirty="0">
                <a:latin typeface="+mn-ea"/>
              </a:rPr>
              <a:t>も３つの活動があります。</a:t>
            </a:r>
            <a:endParaRPr lang="en-US" altLang="ja-JP" sz="1400" dirty="0">
              <a:latin typeface="+mn-ea"/>
            </a:endParaRPr>
          </a:p>
          <a:p>
            <a:pPr lvl="0">
              <a:defRPr lang="ja-JP" altLang="en-US"/>
            </a:pPr>
            <a:r>
              <a:rPr lang="ja-JP" altLang="en-US" sz="1400" dirty="0">
                <a:latin typeface="+mn-ea"/>
              </a:rPr>
              <a:t>活動①を説明します。</a:t>
            </a:r>
            <a:endParaRPr lang="en-US" altLang="ja-JP" sz="1400" dirty="0"/>
          </a:p>
          <a:p>
            <a:pPr lvl="0">
              <a:defRPr lang="ja-JP" altLang="en-US"/>
            </a:pPr>
            <a:r>
              <a:rPr lang="ja-JP" altLang="en-US" sz="1400" dirty="0"/>
              <a:t>●「自分が苦手なことや困っていること」</a:t>
            </a:r>
            <a:r>
              <a:rPr lang="ja-JP" altLang="ja-JP" sz="1400" dirty="0"/>
              <a:t>を</a:t>
            </a:r>
            <a:r>
              <a:rPr lang="ja-JP" altLang="en-US" sz="1400" dirty="0"/>
              <a:t>「授業前アンケート」を見て</a:t>
            </a:r>
            <a:endParaRPr lang="en-US" altLang="ja-JP" sz="1400" dirty="0"/>
          </a:p>
          <a:p>
            <a:pPr lvl="0">
              <a:defRPr lang="ja-JP" altLang="en-US"/>
            </a:pPr>
            <a:r>
              <a:rPr lang="ja-JP" altLang="en-US" sz="1400" dirty="0"/>
              <a:t>ワークシート</a:t>
            </a:r>
            <a:r>
              <a:rPr lang="ja-JP" altLang="ja-JP" sz="1400" dirty="0"/>
              <a:t>の中央部分の四角に</a:t>
            </a:r>
            <a:r>
              <a:rPr lang="ja-JP" altLang="en-US" sz="1400" dirty="0"/>
              <a:t>書き写しましょう。</a:t>
            </a:r>
            <a:endParaRPr lang="en-US" altLang="ja-JP" sz="1400" dirty="0"/>
          </a:p>
          <a:p>
            <a:pPr defTabSz="908616">
              <a:defRPr lang="ja-JP" altLang="en-US"/>
            </a:pPr>
            <a:endParaRPr lang="en-US" altLang="ja-JP" sz="1400" dirty="0"/>
          </a:p>
          <a:p>
            <a:pPr defTabSz="908616">
              <a:defRPr lang="ja-JP" altLang="en-US"/>
            </a:pPr>
            <a:r>
              <a:rPr lang="ja-JP" altLang="en-US" sz="1400" dirty="0">
                <a:latin typeface="+mn-ea"/>
              </a:rPr>
              <a:t>今思い付いたことなどがあったら、それを書いてもよいです。</a:t>
            </a:r>
            <a:endParaRPr lang="en-US" altLang="ja-JP" sz="1400" dirty="0"/>
          </a:p>
          <a:p>
            <a:pPr lvl="0">
              <a:defRPr lang="ja-JP" altLang="en-US"/>
            </a:pPr>
            <a:endParaRPr lang="en-US" altLang="ja-JP" sz="1400" dirty="0"/>
          </a:p>
          <a:p>
            <a:pPr lvl="0">
              <a:defRPr lang="ja-JP" altLang="en-US"/>
            </a:pPr>
            <a:r>
              <a:rPr lang="ja-JP" altLang="en-US" sz="1400" dirty="0"/>
              <a:t>１つ気を付けることがあります。</a:t>
            </a:r>
            <a:endParaRPr lang="en-US" altLang="ja-JP" sz="1400" dirty="0"/>
          </a:p>
          <a:p>
            <a:pPr lvl="0">
              <a:defRPr lang="ja-JP" altLang="en-US"/>
            </a:pPr>
            <a:r>
              <a:rPr lang="ja-JP" altLang="en-US" sz="1400" dirty="0"/>
              <a:t>この活動もワークシートを回します。</a:t>
            </a:r>
            <a:endParaRPr lang="en-US" altLang="ja-JP" sz="1400" dirty="0"/>
          </a:p>
          <a:p>
            <a:pPr lvl="0">
              <a:defRPr lang="ja-JP" altLang="en-US"/>
            </a:pPr>
            <a:r>
              <a:rPr lang="ja-JP" altLang="en-US" sz="1400" dirty="0"/>
              <a:t>友達に見られても差し支えない程度の内容を書いてください。</a:t>
            </a:r>
            <a:endParaRPr lang="en-US" altLang="ja-JP" sz="1400" dirty="0"/>
          </a:p>
          <a:p>
            <a:pPr lvl="0">
              <a:defRPr lang="ja-JP" altLang="en-US"/>
            </a:pPr>
            <a:r>
              <a:rPr lang="ja-JP" altLang="en-US" sz="1400" dirty="0"/>
              <a:t>ワークシートにも例を挙げています。</a:t>
            </a:r>
            <a:endParaRPr lang="en-US" altLang="ja-JP" sz="1400" dirty="0"/>
          </a:p>
          <a:p>
            <a:pPr lvl="0">
              <a:defRPr lang="ja-JP" altLang="en-US"/>
            </a:pPr>
            <a:endParaRPr lang="en-US" altLang="ja-JP" sz="1400" dirty="0"/>
          </a:p>
          <a:p>
            <a:pPr lvl="0">
              <a:defRPr lang="ja-JP" altLang="en-US"/>
            </a:pPr>
            <a:r>
              <a:rPr lang="ja-JP" altLang="en-US" sz="1400" dirty="0"/>
              <a:t>時間は１分間です。</a:t>
            </a:r>
            <a:endParaRPr lang="en-US" altLang="ja-JP" sz="1400" dirty="0"/>
          </a:p>
          <a:p>
            <a:pPr lvl="0">
              <a:defRPr lang="ja-JP" altLang="en-US"/>
            </a:pPr>
            <a:r>
              <a:rPr lang="ja-JP" altLang="en-US" sz="1400" dirty="0">
                <a:latin typeface="+mn-ea"/>
              </a:rPr>
              <a:t>　</a:t>
            </a:r>
            <a:endParaRPr lang="en-US" altLang="ja-JP" sz="1400" dirty="0">
              <a:latin typeface="+mn-ea"/>
            </a:endParaRPr>
          </a:p>
        </p:txBody>
      </p:sp>
      <p:sp>
        <p:nvSpPr>
          <p:cNvPr id="6" name="ヘッダー プレースホルダー 5"/>
          <p:cNvSpPr txBox="1"/>
          <p:nvPr/>
        </p:nvSpPr>
        <p:spPr>
          <a:xfrm>
            <a:off x="682777" y="1117819"/>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15】</a:t>
            </a:r>
            <a:r>
              <a:rPr lang="ja-JP" altLang="en-US" sz="2000" dirty="0">
                <a:latin typeface="+mj-ea"/>
                <a:ea typeface="+mj-ea"/>
              </a:rPr>
              <a:t>（２分）</a:t>
            </a:r>
            <a:endParaRPr lang="en-US" altLang="ja-JP" sz="2000" dirty="0">
              <a:latin typeface="+mj-ea"/>
              <a:ea typeface="+mj-ea"/>
            </a:endParaRPr>
          </a:p>
        </p:txBody>
      </p:sp>
    </p:spTree>
    <p:extLst>
      <p:ext uri="{BB962C8B-B14F-4D97-AF65-F5344CB8AC3E}">
        <p14:creationId xmlns:p14="http://schemas.microsoft.com/office/powerpoint/2010/main" val="39898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58813" y="1828800"/>
            <a:ext cx="5454650" cy="3068638"/>
          </a:xfrm>
        </p:spPr>
      </p:sp>
      <p:sp>
        <p:nvSpPr>
          <p:cNvPr id="3" name="ノート プレースホルダー 2"/>
          <p:cNvSpPr>
            <a:spLocks noGrp="1"/>
          </p:cNvSpPr>
          <p:nvPr>
            <p:ph type="body" idx="1"/>
          </p:nvPr>
        </p:nvSpPr>
        <p:spPr>
          <a:xfrm>
            <a:off x="672148" y="4897439"/>
            <a:ext cx="5427980" cy="3555279"/>
          </a:xfrm>
          <a:prstGeom prst="rect">
            <a:avLst/>
          </a:prstGeom>
        </p:spPr>
        <p:txBody>
          <a:bodyPr/>
          <a:lstStyle/>
          <a:p>
            <a:pPr defTabSz="912447">
              <a:defRPr lang="ja-JP" altLang="en-US"/>
            </a:pPr>
            <a:endParaRPr lang="en-US" altLang="ja-JP" sz="1400" dirty="0">
              <a:latin typeface="+mn-ea"/>
            </a:endParaRPr>
          </a:p>
          <a:p>
            <a:pPr defTabSz="912447">
              <a:defRPr lang="ja-JP" altLang="en-US"/>
            </a:pPr>
            <a:r>
              <a:rPr lang="ja-JP" altLang="en-US" sz="1400" dirty="0">
                <a:latin typeface="+mn-ea"/>
              </a:rPr>
              <a:t>活動②です。</a:t>
            </a:r>
            <a:endParaRPr lang="en-US" altLang="ja-JP" sz="1400" dirty="0">
              <a:latin typeface="+mn-ea"/>
            </a:endParaRPr>
          </a:p>
          <a:p>
            <a:pPr lvl="0">
              <a:defRPr lang="ja-JP" altLang="en-US"/>
            </a:pPr>
            <a:r>
              <a:rPr lang="ja-JP" altLang="en-US" sz="1400" dirty="0">
                <a:latin typeface="+mn-ea"/>
              </a:rPr>
              <a:t>　</a:t>
            </a:r>
            <a:endParaRPr lang="en-US" altLang="ja-JP" sz="1400" dirty="0">
              <a:latin typeface="+mn-ea"/>
            </a:endParaRPr>
          </a:p>
          <a:p>
            <a:pPr lvl="0">
              <a:defRPr lang="ja-JP" altLang="en-US"/>
            </a:pPr>
            <a:r>
              <a:rPr lang="ja-JP" altLang="en-US" sz="1400" dirty="0">
                <a:latin typeface="+mn-ea"/>
              </a:rPr>
              <a:t>中心の四角に友達の「苦手なことや困っていること」が</a:t>
            </a:r>
            <a:endParaRPr lang="en-US" altLang="ja-JP" sz="1400" dirty="0">
              <a:latin typeface="+mn-ea"/>
            </a:endParaRPr>
          </a:p>
          <a:p>
            <a:pPr lvl="0">
              <a:defRPr lang="ja-JP" altLang="en-US"/>
            </a:pPr>
            <a:r>
              <a:rPr lang="ja-JP" altLang="en-US" sz="1400" dirty="0">
                <a:latin typeface="+mn-ea"/>
              </a:rPr>
              <a:t>書いてありますので、友達が解決するためのヒントやアイディアを</a:t>
            </a:r>
            <a:endParaRPr lang="en-US" altLang="ja-JP" sz="1400" dirty="0">
              <a:latin typeface="+mn-ea"/>
            </a:endParaRPr>
          </a:p>
          <a:p>
            <a:pPr lvl="0">
              <a:defRPr lang="ja-JP" altLang="en-US"/>
            </a:pPr>
            <a:r>
              <a:rPr lang="ja-JP" altLang="en-US" sz="1400" dirty="0">
                <a:latin typeface="+mn-ea"/>
              </a:rPr>
              <a:t>書いて、クモの巣のように広げていきます。</a:t>
            </a:r>
            <a:endParaRPr lang="en-US" altLang="ja-JP" sz="1400" dirty="0">
              <a:latin typeface="+mn-ea"/>
            </a:endParaRPr>
          </a:p>
          <a:p>
            <a:pPr lvl="0">
              <a:defRPr lang="ja-JP" altLang="en-US"/>
            </a:pPr>
            <a:r>
              <a:rPr lang="ja-JP" altLang="en-US" sz="1400" dirty="0">
                <a:latin typeface="+mn-ea"/>
              </a:rPr>
              <a:t>●●</a:t>
            </a:r>
            <a:endParaRPr lang="en-US" altLang="ja-JP" sz="1400" dirty="0">
              <a:latin typeface="+mn-ea"/>
            </a:endParaRPr>
          </a:p>
        </p:txBody>
      </p:sp>
      <p:sp>
        <p:nvSpPr>
          <p:cNvPr id="6" name="ヘッダー プレースホルダー 5"/>
          <p:cNvSpPr txBox="1"/>
          <p:nvPr/>
        </p:nvSpPr>
        <p:spPr>
          <a:xfrm>
            <a:off x="668747" y="1161648"/>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16】</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188672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6113" y="1557338"/>
            <a:ext cx="5459412" cy="3071812"/>
          </a:xfrm>
        </p:spPr>
      </p:sp>
      <p:sp>
        <p:nvSpPr>
          <p:cNvPr id="3" name="ノート プレースホルダー 2"/>
          <p:cNvSpPr>
            <a:spLocks noGrp="1"/>
          </p:cNvSpPr>
          <p:nvPr>
            <p:ph type="body" idx="1"/>
          </p:nvPr>
        </p:nvSpPr>
        <p:spPr>
          <a:xfrm>
            <a:off x="644525" y="4629151"/>
            <a:ext cx="5605756" cy="4919931"/>
          </a:xfrm>
          <a:prstGeom prst="rect">
            <a:avLst/>
          </a:prstGeom>
        </p:spPr>
        <p:txBody>
          <a:bodyPr/>
          <a:lstStyle/>
          <a:p>
            <a:pPr defTabSz="912447">
              <a:defRPr/>
            </a:pPr>
            <a:endParaRPr lang="en-US" altLang="ja-JP" sz="1400" dirty="0"/>
          </a:p>
          <a:p>
            <a:pPr defTabSz="912447">
              <a:defRPr/>
            </a:pPr>
            <a:r>
              <a:rPr lang="ja-JP" altLang="en-US" sz="1400" dirty="0">
                <a:latin typeface="+mn-ea"/>
              </a:rPr>
              <a:t>アイディアを考える際のポイントを説明します。</a:t>
            </a:r>
            <a:endParaRPr lang="en-US" altLang="ja-JP" sz="1400" dirty="0">
              <a:latin typeface="+mn-ea"/>
            </a:endParaRPr>
          </a:p>
          <a:p>
            <a:r>
              <a:rPr lang="ja-JP" altLang="en-US" sz="1400" dirty="0">
                <a:latin typeface="+mn-ea"/>
              </a:rPr>
              <a:t>●自分のやり方や、他の人に教えてもらったやり方を紹介してもいいし、</a:t>
            </a:r>
            <a:endParaRPr lang="en-US" altLang="ja-JP" sz="1400" dirty="0">
              <a:latin typeface="+mn-ea"/>
            </a:endParaRPr>
          </a:p>
          <a:p>
            <a:r>
              <a:rPr lang="ja-JP" altLang="en-US" sz="1400" dirty="0">
                <a:latin typeface="+mn-ea"/>
              </a:rPr>
              <a:t>今、思い付いたものでもいいです。また、似ているアイディアや</a:t>
            </a:r>
            <a:endParaRPr lang="en-US" altLang="ja-JP" sz="1400" dirty="0">
              <a:latin typeface="+mn-ea"/>
            </a:endParaRPr>
          </a:p>
          <a:p>
            <a:r>
              <a:rPr lang="ja-JP" altLang="en-US" sz="1400" dirty="0">
                <a:latin typeface="+mn-ea"/>
              </a:rPr>
              <a:t>関係のあるアイディアはつないでください。</a:t>
            </a:r>
            <a:endParaRPr lang="en-US" altLang="ja-JP" sz="1400" dirty="0">
              <a:latin typeface="+mn-ea"/>
            </a:endParaRPr>
          </a:p>
          <a:p>
            <a:endParaRPr lang="en-US" altLang="ja-JP" sz="1400" dirty="0">
              <a:latin typeface="+mn-ea"/>
            </a:endParaRPr>
          </a:p>
          <a:p>
            <a:r>
              <a:rPr lang="ja-JP" altLang="en-US" sz="1400" dirty="0">
                <a:latin typeface="+mn-ea"/>
              </a:rPr>
              <a:t>色々なアイディアが</a:t>
            </a:r>
            <a:r>
              <a:rPr lang="en-US" altLang="ja-JP" sz="1400" dirty="0">
                <a:latin typeface="+mn-ea"/>
              </a:rPr>
              <a:t>Webbing</a:t>
            </a:r>
            <a:r>
              <a:rPr lang="ja-JP" altLang="en-US" sz="1400" dirty="0">
                <a:latin typeface="+mn-ea"/>
              </a:rPr>
              <a:t>されていくと思いますが、</a:t>
            </a:r>
            <a:endParaRPr lang="en-US" altLang="ja-JP" sz="1400" dirty="0">
              <a:latin typeface="+mn-ea"/>
            </a:endParaRPr>
          </a:p>
          <a:p>
            <a:r>
              <a:rPr lang="ja-JP" altLang="en-US" sz="1400" dirty="0">
                <a:latin typeface="+mn-ea"/>
              </a:rPr>
              <a:t>●その人の「強み」を生かしたアイディアを</a:t>
            </a:r>
            <a:endParaRPr lang="en-US" altLang="ja-JP" sz="1400" dirty="0">
              <a:latin typeface="+mn-ea"/>
            </a:endParaRPr>
          </a:p>
          <a:p>
            <a:r>
              <a:rPr lang="ja-JP" altLang="en-US" sz="1400" dirty="0">
                <a:latin typeface="+mn-ea"/>
              </a:rPr>
              <a:t>１人１つ以上は出してもらいたいと思います。</a:t>
            </a:r>
            <a:endParaRPr lang="en-US" altLang="ja-JP" sz="1400" dirty="0">
              <a:latin typeface="+mn-ea"/>
            </a:endParaRPr>
          </a:p>
          <a:p>
            <a:endParaRPr lang="en-US" altLang="ja-JP" sz="1400" dirty="0">
              <a:latin typeface="+mn-ea"/>
            </a:endParaRPr>
          </a:p>
          <a:p>
            <a:r>
              <a:rPr lang="ja-JP" altLang="en-US" sz="1400" dirty="0">
                <a:latin typeface="+mn-ea"/>
              </a:rPr>
              <a:t>１つだけ約束事です。</a:t>
            </a:r>
            <a:endParaRPr lang="en-US" altLang="ja-JP" sz="1400" dirty="0">
              <a:latin typeface="+mn-ea"/>
            </a:endParaRPr>
          </a:p>
          <a:p>
            <a:r>
              <a:rPr lang="ja-JP" altLang="ja-JP" sz="1400" dirty="0">
                <a:latin typeface="+mn-ea"/>
              </a:rPr>
              <a:t>「あきらめる」「やめる」等</a:t>
            </a:r>
            <a:r>
              <a:rPr lang="ja-JP" altLang="en-US" sz="1400" dirty="0">
                <a:latin typeface="+mn-ea"/>
              </a:rPr>
              <a:t>はアイディアには含みません。</a:t>
            </a:r>
            <a:endParaRPr lang="en-US" altLang="ja-JP" sz="1400" dirty="0">
              <a:latin typeface="+mn-ea"/>
            </a:endParaRPr>
          </a:p>
          <a:p>
            <a:r>
              <a:rPr lang="ja-JP" altLang="en-US" sz="1400" dirty="0">
                <a:latin typeface="+mn-ea"/>
              </a:rPr>
              <a:t>友達が</a:t>
            </a:r>
            <a:r>
              <a:rPr lang="ja-JP" altLang="ja-JP" sz="1400" dirty="0">
                <a:latin typeface="+mn-ea"/>
              </a:rPr>
              <a:t>解決し</a:t>
            </a:r>
            <a:r>
              <a:rPr lang="ja-JP" altLang="en-US" sz="1400" dirty="0">
                <a:latin typeface="+mn-ea"/>
              </a:rPr>
              <a:t>たい</a:t>
            </a:r>
            <a:r>
              <a:rPr lang="ja-JP" altLang="ja-JP" sz="1400" dirty="0">
                <a:latin typeface="+mn-ea"/>
              </a:rPr>
              <a:t>ことなので、一生懸命に</a:t>
            </a:r>
            <a:r>
              <a:rPr lang="ja-JP" altLang="en-US" sz="1400" dirty="0">
                <a:latin typeface="+mn-ea"/>
              </a:rPr>
              <a:t>アイディアを考えましょう</a:t>
            </a:r>
            <a:r>
              <a:rPr lang="ja-JP" altLang="en-US" sz="1400" dirty="0"/>
              <a:t>。</a:t>
            </a:r>
            <a:endParaRPr lang="en-US" altLang="ja-JP" sz="1600" dirty="0"/>
          </a:p>
        </p:txBody>
      </p:sp>
      <p:sp>
        <p:nvSpPr>
          <p:cNvPr id="4" name="ヘッダー プレースホルダー 5"/>
          <p:cNvSpPr txBox="1"/>
          <p:nvPr/>
        </p:nvSpPr>
        <p:spPr>
          <a:xfrm>
            <a:off x="646553" y="1041972"/>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17】</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3401243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1684338"/>
            <a:ext cx="5429250" cy="3054350"/>
          </a:xfrm>
        </p:spPr>
      </p:sp>
      <p:sp>
        <p:nvSpPr>
          <p:cNvPr id="3" name="ノート プレースホルダー 2"/>
          <p:cNvSpPr>
            <a:spLocks noGrp="1"/>
          </p:cNvSpPr>
          <p:nvPr>
            <p:ph type="body" idx="1"/>
          </p:nvPr>
        </p:nvSpPr>
        <p:spPr>
          <a:xfrm>
            <a:off x="678497" y="4738689"/>
            <a:ext cx="5427980" cy="3900487"/>
          </a:xfrm>
          <a:prstGeom prst="rect">
            <a:avLst/>
          </a:prstGeom>
        </p:spPr>
        <p:txBody>
          <a:bodyPr/>
          <a:lstStyle/>
          <a:p>
            <a:pPr defTabSz="912447">
              <a:defRPr lang="ja-JP" altLang="en-US"/>
            </a:pPr>
            <a:endParaRPr lang="en-US" altLang="ja-JP" sz="1400" dirty="0">
              <a:latin typeface="+mn-ea"/>
            </a:endParaRPr>
          </a:p>
          <a:p>
            <a:pPr defTabSz="912447">
              <a:defRPr lang="ja-JP" altLang="en-US"/>
            </a:pPr>
            <a:r>
              <a:rPr lang="ja-JP" altLang="en-US" sz="1400" dirty="0">
                <a:latin typeface="+mn-ea"/>
              </a:rPr>
              <a:t>実際に</a:t>
            </a:r>
            <a:r>
              <a:rPr lang="en-US" altLang="ja-JP" sz="1400" dirty="0">
                <a:latin typeface="+mn-ea"/>
              </a:rPr>
              <a:t>Webbing</a:t>
            </a:r>
            <a:r>
              <a:rPr lang="ja-JP" altLang="en-US" sz="1400" dirty="0">
                <a:latin typeface="+mn-ea"/>
              </a:rPr>
              <a:t>の仕方を説明します。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例えば、</a:t>
            </a:r>
            <a:r>
              <a:rPr lang="en-US" altLang="ja-JP" sz="1400" dirty="0">
                <a:latin typeface="+mn-ea"/>
              </a:rPr>
              <a:t>A</a:t>
            </a:r>
            <a:r>
              <a:rPr lang="ja-JP" altLang="en-US" sz="1400" dirty="0">
                <a:latin typeface="+mn-ea"/>
              </a:rPr>
              <a:t>さんが「英単語を覚えることが苦手」と書いたとします。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●ワークシートをもらった</a:t>
            </a:r>
            <a:r>
              <a:rPr lang="en-US" altLang="ja-JP" sz="1400" dirty="0">
                <a:latin typeface="+mn-ea"/>
              </a:rPr>
              <a:t>B</a:t>
            </a:r>
            <a:r>
              <a:rPr lang="ja-JP" altLang="en-US" sz="1400" dirty="0" err="1">
                <a:latin typeface="+mn-ea"/>
              </a:rPr>
              <a:t>さんは</a:t>
            </a:r>
            <a:endParaRPr lang="en-US" altLang="ja-JP" sz="1400" dirty="0">
              <a:latin typeface="+mn-ea"/>
            </a:endParaRPr>
          </a:p>
          <a:p>
            <a:pPr lvl="0">
              <a:defRPr lang="ja-JP" altLang="en-US"/>
            </a:pPr>
            <a:r>
              <a:rPr lang="ja-JP" altLang="en-US" sz="1400" dirty="0">
                <a:latin typeface="+mn-ea"/>
              </a:rPr>
              <a:t>●「単プリを机の前に貼っておく」　</a:t>
            </a:r>
            <a:endParaRPr lang="en-US" altLang="ja-JP" sz="1400" dirty="0">
              <a:latin typeface="+mn-ea"/>
            </a:endParaRPr>
          </a:p>
          <a:p>
            <a:pPr lvl="0">
              <a:defRPr lang="ja-JP" altLang="en-US"/>
            </a:pPr>
            <a:r>
              <a:rPr lang="ja-JP" altLang="en-US" sz="1400" dirty="0">
                <a:latin typeface="+mn-ea"/>
              </a:rPr>
              <a:t>●「友達と問題の出し合いをする」などのアイディアを</a:t>
            </a:r>
            <a:endParaRPr lang="en-US" altLang="ja-JP" sz="1400" dirty="0">
              <a:latin typeface="+mn-ea"/>
            </a:endParaRPr>
          </a:p>
          <a:p>
            <a:pPr lvl="0">
              <a:defRPr lang="ja-JP" altLang="en-US"/>
            </a:pPr>
            <a:r>
              <a:rPr lang="en-US" altLang="ja-JP" sz="1400" dirty="0">
                <a:latin typeface="+mn-ea"/>
              </a:rPr>
              <a:t>Webbing</a:t>
            </a:r>
            <a:r>
              <a:rPr lang="ja-JP" altLang="en-US" sz="1400" dirty="0">
                <a:latin typeface="+mn-ea"/>
              </a:rPr>
              <a:t>していきます。</a:t>
            </a:r>
            <a:endParaRPr lang="en-US" altLang="ja-JP" sz="1400" dirty="0">
              <a:latin typeface="+mn-ea"/>
            </a:endParaRPr>
          </a:p>
          <a:p>
            <a:pPr lvl="0">
              <a:defRPr lang="ja-JP" altLang="en-US"/>
            </a:pPr>
            <a:r>
              <a:rPr lang="ja-JP" altLang="en-US" sz="1400" dirty="0">
                <a:latin typeface="+mn-ea"/>
              </a:rPr>
              <a:t>　</a:t>
            </a:r>
            <a:endParaRPr lang="en-US" altLang="ja-JP" sz="1400" dirty="0">
              <a:latin typeface="+mn-ea"/>
            </a:endParaRPr>
          </a:p>
          <a:p>
            <a:pPr lvl="0">
              <a:defRPr lang="ja-JP" altLang="en-US"/>
            </a:pPr>
            <a:r>
              <a:rPr lang="ja-JP" altLang="en-US" sz="1400" dirty="0">
                <a:latin typeface="+mn-ea"/>
              </a:rPr>
              <a:t>また、</a:t>
            </a:r>
            <a:r>
              <a:rPr lang="en-US" altLang="ja-JP" sz="1400" dirty="0">
                <a:latin typeface="+mn-ea"/>
              </a:rPr>
              <a:t>A</a:t>
            </a:r>
            <a:r>
              <a:rPr lang="ja-JP" altLang="en-US" sz="1400" dirty="0" err="1">
                <a:latin typeface="+mn-ea"/>
              </a:rPr>
              <a:t>さんの</a:t>
            </a:r>
            <a:r>
              <a:rPr lang="ja-JP" altLang="en-US" sz="1400" dirty="0">
                <a:latin typeface="+mn-ea"/>
              </a:rPr>
              <a:t>ワークシートに書いてある</a:t>
            </a:r>
            <a:endParaRPr lang="en-US" altLang="ja-JP" sz="1400" dirty="0">
              <a:latin typeface="+mn-ea"/>
            </a:endParaRPr>
          </a:p>
          <a:p>
            <a:pPr lvl="0">
              <a:defRPr lang="ja-JP" altLang="en-US"/>
            </a:pPr>
            <a:r>
              <a:rPr lang="ja-JP" altLang="en-US" sz="1400" dirty="0">
                <a:latin typeface="+mn-ea"/>
              </a:rPr>
              <a:t>●「努力家」という「強み」を生かして、</a:t>
            </a:r>
            <a:endParaRPr lang="en-US" altLang="ja-JP" sz="1400" dirty="0">
              <a:latin typeface="+mn-ea"/>
            </a:endParaRPr>
          </a:p>
          <a:p>
            <a:pPr lvl="0">
              <a:defRPr lang="ja-JP" altLang="en-US"/>
            </a:pPr>
            <a:r>
              <a:rPr lang="ja-JP" altLang="en-US" sz="1400" dirty="0">
                <a:latin typeface="+mn-ea"/>
              </a:rPr>
              <a:t>●「１日</a:t>
            </a:r>
            <a:r>
              <a:rPr lang="en-US" altLang="ja-JP" sz="1400" dirty="0">
                <a:latin typeface="+mn-ea"/>
              </a:rPr>
              <a:t>10</a:t>
            </a:r>
            <a:r>
              <a:rPr lang="ja-JP" altLang="en-US" sz="1400" dirty="0">
                <a:latin typeface="+mn-ea"/>
              </a:rPr>
              <a:t>個ずつ単語を自学ノートに書いて提出する」　など、</a:t>
            </a:r>
            <a:endParaRPr lang="en-US" altLang="ja-JP" sz="1400" dirty="0">
              <a:latin typeface="+mn-ea"/>
            </a:endParaRPr>
          </a:p>
          <a:p>
            <a:pPr lvl="0">
              <a:defRPr lang="ja-JP" altLang="en-US"/>
            </a:pPr>
            <a:r>
              <a:rPr lang="ja-JP" altLang="en-US" sz="1400" dirty="0">
                <a:latin typeface="+mn-ea"/>
              </a:rPr>
              <a:t>「強み」を生かしたアイディアも書きました。　</a:t>
            </a:r>
            <a:endParaRPr lang="en-US" altLang="ja-JP" sz="1400" dirty="0">
              <a:latin typeface="+mn-ea"/>
            </a:endParaRPr>
          </a:p>
        </p:txBody>
      </p:sp>
      <p:sp>
        <p:nvSpPr>
          <p:cNvPr id="4" name="ヘッダー プレースホルダー 5"/>
          <p:cNvSpPr txBox="1"/>
          <p:nvPr/>
        </p:nvSpPr>
        <p:spPr>
          <a:xfrm>
            <a:off x="661777" y="1106996"/>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18】</a:t>
            </a:r>
            <a:r>
              <a:rPr lang="ja-JP" altLang="en-US" sz="2000" dirty="0">
                <a:latin typeface="+mj-ea"/>
                <a:ea typeface="+mj-ea"/>
              </a:rPr>
              <a:t>（２分）</a:t>
            </a:r>
            <a:endParaRPr lang="en-US" altLang="ja-JP" sz="2000" dirty="0">
              <a:latin typeface="+mj-ea"/>
              <a:ea typeface="+mj-ea"/>
            </a:endParaRPr>
          </a:p>
        </p:txBody>
      </p:sp>
    </p:spTree>
    <p:extLst>
      <p:ext uri="{BB962C8B-B14F-4D97-AF65-F5344CB8AC3E}">
        <p14:creationId xmlns:p14="http://schemas.microsoft.com/office/powerpoint/2010/main" val="1378074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8338" y="1595438"/>
            <a:ext cx="5453062" cy="3068637"/>
          </a:xfrm>
        </p:spPr>
      </p:sp>
      <p:sp>
        <p:nvSpPr>
          <p:cNvPr id="3" name="ノート プレースホルダー 2"/>
          <p:cNvSpPr>
            <a:spLocks noGrp="1"/>
          </p:cNvSpPr>
          <p:nvPr>
            <p:ph type="body" idx="1"/>
          </p:nvPr>
        </p:nvSpPr>
        <p:spPr>
          <a:xfrm>
            <a:off x="678497" y="4664076"/>
            <a:ext cx="5427980" cy="4704460"/>
          </a:xfrm>
          <a:prstGeom prst="rect">
            <a:avLst/>
          </a:prstGeom>
        </p:spPr>
        <p:txBody>
          <a:bodyPr/>
          <a:lstStyle/>
          <a:p>
            <a:pPr defTabSz="912447">
              <a:defRPr lang="ja-JP" altLang="en-US"/>
            </a:pPr>
            <a:endParaRPr lang="en-US" altLang="ja-JP" sz="1400" dirty="0">
              <a:latin typeface="+mn-ea"/>
            </a:endParaRPr>
          </a:p>
          <a:p>
            <a:pPr defTabSz="912447">
              <a:defRPr lang="ja-JP" altLang="en-US"/>
            </a:pPr>
            <a:r>
              <a:rPr lang="ja-JP" altLang="en-US" sz="1400" dirty="0">
                <a:latin typeface="+mn-ea"/>
              </a:rPr>
              <a:t>そのワークシートが</a:t>
            </a:r>
            <a:r>
              <a:rPr lang="en-US" altLang="ja-JP" sz="1400" dirty="0">
                <a:latin typeface="+mn-ea"/>
              </a:rPr>
              <a:t>C</a:t>
            </a:r>
            <a:r>
              <a:rPr lang="ja-JP" altLang="en-US" sz="1400" dirty="0" err="1">
                <a:latin typeface="+mn-ea"/>
              </a:rPr>
              <a:t>さんの</a:t>
            </a:r>
            <a:r>
              <a:rPr lang="ja-JP" altLang="en-US" sz="1400" dirty="0">
                <a:latin typeface="+mn-ea"/>
              </a:rPr>
              <a:t>ところに回ってきました。</a:t>
            </a:r>
            <a:endParaRPr lang="en-US" altLang="ja-JP" sz="1400" dirty="0">
              <a:latin typeface="+mn-ea"/>
            </a:endParaRPr>
          </a:p>
          <a:p>
            <a:pPr lvl="0">
              <a:defRPr lang="ja-JP" altLang="en-US"/>
            </a:pPr>
            <a:r>
              <a:rPr lang="ja-JP" altLang="en-US" sz="1400" dirty="0">
                <a:latin typeface="+mn-ea"/>
              </a:rPr>
              <a:t>●</a:t>
            </a:r>
            <a:r>
              <a:rPr lang="en-US" altLang="ja-JP" sz="1400" dirty="0">
                <a:latin typeface="+mn-ea"/>
              </a:rPr>
              <a:t>C</a:t>
            </a:r>
            <a:r>
              <a:rPr lang="ja-JP" altLang="en-US" sz="1400" dirty="0">
                <a:latin typeface="+mn-ea"/>
              </a:rPr>
              <a:t>さんは、前に書いた人のワークシートを眺めています。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●「めくり式の単語帳を作る」</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a:t>
            </a:r>
            <a:r>
              <a:rPr lang="en-US" altLang="ja-JP" sz="1400" dirty="0">
                <a:latin typeface="+mn-ea"/>
              </a:rPr>
              <a:t>A</a:t>
            </a:r>
            <a:r>
              <a:rPr lang="ja-JP" altLang="en-US" sz="1400" dirty="0">
                <a:latin typeface="+mn-ea"/>
              </a:rPr>
              <a:t>さんの「強み」である「おもしろい」を生かして</a:t>
            </a:r>
            <a:r>
              <a:rPr lang="en-US" altLang="ja-JP" sz="1400" dirty="0">
                <a:latin typeface="+mn-ea"/>
              </a:rPr>
              <a:t>…</a:t>
            </a:r>
          </a:p>
          <a:p>
            <a:pPr lvl="0">
              <a:defRPr lang="ja-JP" altLang="en-US"/>
            </a:pPr>
            <a:r>
              <a:rPr lang="ja-JP" altLang="en-US" sz="1400" dirty="0">
                <a:latin typeface="+mn-ea"/>
              </a:rPr>
              <a:t>●「好きな歌に単語をのせて覚える」</a:t>
            </a:r>
            <a:endParaRPr lang="en-US" altLang="ja-JP" sz="1400" dirty="0">
              <a:latin typeface="+mn-ea"/>
            </a:endParaRPr>
          </a:p>
          <a:p>
            <a:pPr lvl="0">
              <a:defRPr lang="ja-JP" altLang="en-US"/>
            </a:pPr>
            <a:r>
              <a:rPr lang="ja-JP" altLang="en-US" sz="1400" dirty="0">
                <a:latin typeface="+mn-ea"/>
              </a:rPr>
              <a:t>また、Ｂさんの「自学ノート」をヒントに</a:t>
            </a:r>
            <a:endParaRPr lang="en-US" altLang="ja-JP" sz="1400" dirty="0">
              <a:latin typeface="+mn-ea"/>
            </a:endParaRPr>
          </a:p>
          <a:p>
            <a:pPr lvl="0">
              <a:defRPr lang="ja-JP" altLang="en-US"/>
            </a:pPr>
            <a:r>
              <a:rPr lang="ja-JP" altLang="en-US" sz="1400" dirty="0">
                <a:latin typeface="+mn-ea"/>
              </a:rPr>
              <a:t>●「自学コンテストで優秀賞を目指して、やる気を起こす」</a:t>
            </a:r>
            <a:endParaRPr lang="en-US" altLang="ja-JP" sz="1400" dirty="0">
              <a:latin typeface="+mn-ea"/>
            </a:endParaRPr>
          </a:p>
          <a:p>
            <a:pPr lvl="0">
              <a:defRPr lang="ja-JP" altLang="en-US"/>
            </a:pPr>
            <a:r>
              <a:rPr lang="ja-JP" altLang="en-US" sz="1400" dirty="0">
                <a:latin typeface="+mn-ea"/>
              </a:rPr>
              <a:t>という感じで</a:t>
            </a:r>
            <a:r>
              <a:rPr lang="en-US" altLang="ja-JP" sz="1400" dirty="0">
                <a:latin typeface="+mn-ea"/>
              </a:rPr>
              <a:t>Webbing</a:t>
            </a:r>
            <a:r>
              <a:rPr lang="ja-JP" altLang="en-US" sz="1400" dirty="0">
                <a:latin typeface="+mn-ea"/>
              </a:rPr>
              <a:t>をしていきます。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後で、本人が見たときに、その人のどのような「強み」を生かした</a:t>
            </a:r>
            <a:endParaRPr lang="en-US" altLang="ja-JP" sz="1400" dirty="0">
              <a:latin typeface="+mn-ea"/>
            </a:endParaRPr>
          </a:p>
          <a:p>
            <a:pPr lvl="0">
              <a:defRPr lang="ja-JP" altLang="en-US"/>
            </a:pPr>
            <a:r>
              <a:rPr lang="ja-JP" altLang="en-US" sz="1400" dirty="0">
                <a:latin typeface="+mn-ea"/>
              </a:rPr>
              <a:t>アイディアなのかが分かるように、アイディアの上に（　）して「強み」を書いておきましょう。</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やり方で質問はありませんか。</a:t>
            </a:r>
            <a:endParaRPr lang="en-US" altLang="ja-JP" sz="1400" dirty="0">
              <a:latin typeface="+mn-ea"/>
            </a:endParaRPr>
          </a:p>
        </p:txBody>
      </p:sp>
      <p:sp>
        <p:nvSpPr>
          <p:cNvPr id="4" name="ヘッダー プレースホルダー 5"/>
          <p:cNvSpPr txBox="1"/>
          <p:nvPr/>
        </p:nvSpPr>
        <p:spPr>
          <a:xfrm>
            <a:off x="646793" y="1097997"/>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19】</a:t>
            </a:r>
            <a:r>
              <a:rPr lang="ja-JP" altLang="en-US" sz="2000" dirty="0">
                <a:latin typeface="+mj-ea"/>
                <a:ea typeface="+mj-ea"/>
              </a:rPr>
              <a:t>（２分）</a:t>
            </a:r>
            <a:endParaRPr lang="en-US" altLang="ja-JP" sz="2000" dirty="0">
              <a:latin typeface="+mj-ea"/>
              <a:ea typeface="+mj-ea"/>
            </a:endParaRPr>
          </a:p>
        </p:txBody>
      </p:sp>
    </p:spTree>
    <p:extLst>
      <p:ext uri="{BB962C8B-B14F-4D97-AF65-F5344CB8AC3E}">
        <p14:creationId xmlns:p14="http://schemas.microsoft.com/office/powerpoint/2010/main" val="2664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55638" y="1584325"/>
            <a:ext cx="5732462" cy="3225800"/>
          </a:xfrm>
        </p:spPr>
      </p:sp>
      <p:sp>
        <p:nvSpPr>
          <p:cNvPr id="3" name="ノート プレースホルダー 2"/>
          <p:cNvSpPr>
            <a:spLocks noGrp="1"/>
          </p:cNvSpPr>
          <p:nvPr>
            <p:ph type="body" idx="1"/>
          </p:nvPr>
        </p:nvSpPr>
        <p:spPr>
          <a:xfrm>
            <a:off x="646983" y="4809353"/>
            <a:ext cx="5543799" cy="4326300"/>
          </a:xfrm>
          <a:prstGeom prst="rect">
            <a:avLst/>
          </a:prstGeom>
        </p:spPr>
        <p:txBody>
          <a:bodyPr/>
          <a:lstStyle/>
          <a:p>
            <a:pPr lvl="0">
              <a:defRPr lang="ja-JP" altLang="en-US"/>
            </a:pPr>
            <a:endParaRPr lang="en-US" altLang="ja-JP" dirty="0">
              <a:latin typeface="+mn-ea"/>
            </a:endParaRPr>
          </a:p>
          <a:p>
            <a:pPr lvl="0">
              <a:defRPr lang="ja-JP" altLang="en-US"/>
            </a:pPr>
            <a:r>
              <a:rPr lang="ja-JP" altLang="en-US" sz="1400" dirty="0">
                <a:latin typeface="+mn-ea"/>
              </a:rPr>
              <a:t>「強み」（ストレングス）とは何でしたか。</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●「強み」（ストレングス）とは、</a:t>
            </a:r>
            <a:endParaRPr lang="en-US" altLang="ja-JP" sz="1400" dirty="0">
              <a:latin typeface="+mn-ea"/>
            </a:endParaRPr>
          </a:p>
          <a:p>
            <a:pPr defTabSz="912366">
              <a:defRPr lang="ja-JP" altLang="en-US"/>
            </a:pPr>
            <a:r>
              <a:rPr lang="ja-JP" altLang="en-US" sz="1400" dirty="0">
                <a:latin typeface="+mn-ea"/>
              </a:rPr>
              <a:t>●・おもしろい</a:t>
            </a:r>
            <a:endParaRPr lang="en-US" altLang="ja-JP" sz="1400" dirty="0">
              <a:latin typeface="+mn-ea"/>
            </a:endParaRPr>
          </a:p>
          <a:p>
            <a:pPr lvl="0">
              <a:defRPr lang="ja-JP" altLang="en-US"/>
            </a:pPr>
            <a:r>
              <a:rPr lang="ja-JP" altLang="en-US" sz="1400" dirty="0">
                <a:latin typeface="+mn-ea"/>
              </a:rPr>
              <a:t>　 ・元気がある</a:t>
            </a:r>
            <a:endParaRPr lang="en-US" altLang="ja-JP" sz="1400" dirty="0">
              <a:latin typeface="+mn-ea"/>
            </a:endParaRPr>
          </a:p>
          <a:p>
            <a:pPr defTabSz="912366">
              <a:defRPr lang="ja-JP" altLang="en-US"/>
            </a:pPr>
            <a:r>
              <a:rPr lang="ja-JP" altLang="en-US" sz="1400" dirty="0">
                <a:latin typeface="+mn-ea"/>
              </a:rPr>
              <a:t>　 ・足が速い</a:t>
            </a:r>
            <a:endParaRPr lang="en-US" altLang="ja-JP" sz="1400" dirty="0">
              <a:latin typeface="+mn-ea"/>
            </a:endParaRPr>
          </a:p>
          <a:p>
            <a:pPr lvl="0">
              <a:defRPr lang="ja-JP" altLang="en-US"/>
            </a:pPr>
            <a:r>
              <a:rPr lang="ja-JP" altLang="en-US" sz="1400" dirty="0">
                <a:latin typeface="+mn-ea"/>
              </a:rPr>
              <a:t> 　・力持ち</a:t>
            </a:r>
            <a:endParaRPr lang="en-US" altLang="ja-JP" sz="1400" dirty="0">
              <a:latin typeface="+mn-ea"/>
            </a:endParaRPr>
          </a:p>
          <a:p>
            <a:pPr lvl="0">
              <a:defRPr lang="ja-JP" altLang="en-US"/>
            </a:pPr>
            <a:r>
              <a:rPr lang="ja-JP" altLang="en-US" sz="1400" dirty="0">
                <a:latin typeface="+mn-ea"/>
              </a:rPr>
              <a:t>　</a:t>
            </a:r>
            <a:endParaRPr lang="en-US" altLang="ja-JP" sz="1400" dirty="0">
              <a:latin typeface="+mn-ea"/>
            </a:endParaRPr>
          </a:p>
          <a:p>
            <a:pPr lvl="0">
              <a:defRPr lang="ja-JP" altLang="en-US"/>
            </a:pPr>
            <a:r>
              <a:rPr lang="ja-JP" altLang="en-US" sz="1400" dirty="0">
                <a:latin typeface="+mn-ea"/>
              </a:rPr>
              <a:t>●人がもっている「考え方」「行動」「からだ」のことでした。</a:t>
            </a:r>
            <a:endParaRPr lang="en-US" altLang="ja-JP" sz="1400" dirty="0">
              <a:latin typeface="+mn-ea"/>
            </a:endParaRPr>
          </a:p>
          <a:p>
            <a:pPr lvl="0">
              <a:defRPr lang="ja-JP" altLang="en-US"/>
            </a:pPr>
            <a:endParaRPr lang="en-US" altLang="ja-JP" sz="1400" dirty="0">
              <a:latin typeface="+mn-ea"/>
            </a:endParaRPr>
          </a:p>
          <a:p>
            <a:pPr lvl="0">
              <a:defRPr lang="ja-JP" altLang="en-US"/>
            </a:pPr>
            <a:r>
              <a:rPr lang="en-US" altLang="ja-JP" sz="1400" dirty="0">
                <a:latin typeface="+mn-ea"/>
              </a:rPr>
              <a:t>【</a:t>
            </a:r>
            <a:r>
              <a:rPr lang="ja-JP" altLang="en-US" sz="1400" dirty="0">
                <a:latin typeface="+mn-ea"/>
              </a:rPr>
              <a:t>スライド２を印刷したものを黒板に掲示する</a:t>
            </a:r>
            <a:r>
              <a:rPr lang="en-US" altLang="ja-JP" sz="1400" dirty="0">
                <a:latin typeface="+mn-ea"/>
              </a:rPr>
              <a:t>】</a:t>
            </a:r>
          </a:p>
        </p:txBody>
      </p:sp>
      <p:sp>
        <p:nvSpPr>
          <p:cNvPr id="6" name="ヘッダー プレースホルダー 5"/>
          <p:cNvSpPr txBox="1"/>
          <p:nvPr/>
        </p:nvSpPr>
        <p:spPr>
          <a:xfrm>
            <a:off x="627829" y="1069055"/>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スライド２</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903796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8338" y="1865313"/>
            <a:ext cx="5453062" cy="3068637"/>
          </a:xfrm>
        </p:spPr>
      </p:sp>
      <p:sp>
        <p:nvSpPr>
          <p:cNvPr id="3" name="ノート プレースホルダー 2"/>
          <p:cNvSpPr>
            <a:spLocks noGrp="1"/>
          </p:cNvSpPr>
          <p:nvPr>
            <p:ph type="body" idx="1"/>
          </p:nvPr>
        </p:nvSpPr>
        <p:spPr>
          <a:xfrm>
            <a:off x="678497" y="4942951"/>
            <a:ext cx="5427980" cy="4610697"/>
          </a:xfrm>
          <a:prstGeom prst="rect">
            <a:avLst/>
          </a:prstGeom>
        </p:spPr>
        <p:txBody>
          <a:bodyPr/>
          <a:lstStyle/>
          <a:p>
            <a:pPr marL="133218" indent="-133218" algn="just"/>
            <a:endParaRPr lang="en-US" altLang="ja-JP" sz="1400" kern="100" dirty="0">
              <a:cs typeface="Times New Roman" panose="02020603050405020304" pitchFamily="18" charset="0"/>
            </a:endParaRPr>
          </a:p>
          <a:p>
            <a:pPr marL="133218" indent="-133218" algn="just"/>
            <a:r>
              <a:rPr lang="ja-JP" altLang="ja-JP" sz="1400" kern="100" dirty="0">
                <a:cs typeface="Times New Roman" panose="02020603050405020304" pitchFamily="18" charset="0"/>
              </a:rPr>
              <a:t>ワークシートを時計回りに回します。</a:t>
            </a:r>
            <a:endParaRPr lang="en-US" altLang="ja-JP" sz="1400" kern="100" dirty="0">
              <a:cs typeface="Times New Roman" panose="02020603050405020304" pitchFamily="18" charset="0"/>
            </a:endParaRPr>
          </a:p>
          <a:p>
            <a:pPr marL="133218" indent="-133218" algn="just" defTabSz="914367">
              <a:defRPr/>
            </a:pPr>
            <a:r>
              <a:rPr lang="ja-JP" altLang="ja-JP" sz="1400" kern="100" dirty="0">
                <a:cs typeface="Times New Roman" panose="02020603050405020304" pitchFamily="18" charset="0"/>
              </a:rPr>
              <a:t>５人グループは、３人目まで回したところで終わりです。</a:t>
            </a:r>
            <a:endParaRPr lang="en-US" altLang="ja-JP" sz="1400" kern="100" dirty="0">
              <a:cs typeface="Times New Roman" panose="02020603050405020304" pitchFamily="18" charset="0"/>
            </a:endParaRPr>
          </a:p>
          <a:p>
            <a:pPr marL="133218" indent="-133218" algn="just"/>
            <a:r>
              <a:rPr lang="ja-JP" altLang="en-US" sz="1400" dirty="0">
                <a:latin typeface="+mn-ea"/>
              </a:rPr>
              <a:t>１人当たり時間は２分</a:t>
            </a:r>
            <a:r>
              <a:rPr lang="en-US" altLang="ja-JP" sz="1400" dirty="0">
                <a:latin typeface="+mn-ea"/>
              </a:rPr>
              <a:t>30</a:t>
            </a:r>
            <a:r>
              <a:rPr lang="ja-JP" altLang="en-US" sz="1400" dirty="0">
                <a:latin typeface="+mn-ea"/>
              </a:rPr>
              <a:t>秒間です。</a:t>
            </a:r>
            <a:endParaRPr lang="en-US" altLang="ja-JP" sz="1400" dirty="0">
              <a:latin typeface="+mn-ea"/>
            </a:endParaRPr>
          </a:p>
          <a:p>
            <a:pPr marL="133218" indent="-133218" algn="just"/>
            <a:endParaRPr lang="en-US" altLang="ja-JP" sz="1400" kern="100" dirty="0">
              <a:cs typeface="Times New Roman" panose="02020603050405020304" pitchFamily="18" charset="0"/>
            </a:endParaRPr>
          </a:p>
          <a:p>
            <a:pPr marL="133218" indent="-133218" algn="just"/>
            <a:r>
              <a:rPr lang="ja-JP" altLang="en-US" sz="1400" kern="100" dirty="0">
                <a:cs typeface="Vrinda" panose="020B0502040204020203" pitchFamily="34" charset="0"/>
              </a:rPr>
              <a:t>では、始めてください。</a:t>
            </a:r>
            <a:endParaRPr lang="ja-JP" altLang="ja-JP" sz="1400" kern="100" dirty="0">
              <a:cs typeface="Vrinda" panose="020B0502040204020203" pitchFamily="34" charset="0"/>
            </a:endParaRPr>
          </a:p>
          <a:p>
            <a:pPr marL="133218" indent="-133218" algn="just"/>
            <a:r>
              <a:rPr lang="en-US" altLang="ja-JP" sz="1400" kern="100" dirty="0">
                <a:cs typeface="Times New Roman" panose="02020603050405020304" pitchFamily="18" charset="0"/>
              </a:rPr>
              <a:t>【</a:t>
            </a:r>
            <a:r>
              <a:rPr lang="en-US" altLang="ja-JP" sz="1400" kern="100" dirty="0">
                <a:latin typeface="+mn-ea"/>
                <a:cs typeface="Times New Roman" panose="02020603050405020304" pitchFamily="18" charset="0"/>
              </a:rPr>
              <a:t>10</a:t>
            </a:r>
            <a:r>
              <a:rPr lang="ja-JP" altLang="en-US" sz="1400" kern="100" dirty="0">
                <a:cs typeface="Times New Roman" panose="02020603050405020304" pitchFamily="18" charset="0"/>
              </a:rPr>
              <a:t>秒前に言葉を掛ける</a:t>
            </a:r>
            <a:r>
              <a:rPr lang="en-US" altLang="ja-JP" sz="1400" kern="100" dirty="0">
                <a:cs typeface="Times New Roman" panose="02020603050405020304" pitchFamily="18" charset="0"/>
              </a:rPr>
              <a:t>】 </a:t>
            </a:r>
            <a:endParaRPr lang="ja-JP" altLang="ja-JP" sz="1400" kern="100" dirty="0">
              <a:cs typeface="Vrinda" panose="020B0502040204020203" pitchFamily="34" charset="0"/>
            </a:endParaRPr>
          </a:p>
          <a:p>
            <a:pPr marL="133218" indent="-133218" algn="just"/>
            <a:r>
              <a:rPr lang="ja-JP" altLang="en-US" sz="1400" kern="100" dirty="0">
                <a:cs typeface="Times New Roman" panose="02020603050405020304" pitchFamily="18" charset="0"/>
              </a:rPr>
              <a:t>そろそろ時間です。今、書いているものを最後にして、</a:t>
            </a:r>
            <a:endParaRPr lang="en-US" altLang="ja-JP" sz="1400" kern="100" dirty="0">
              <a:cs typeface="Times New Roman" panose="02020603050405020304" pitchFamily="18" charset="0"/>
            </a:endParaRPr>
          </a:p>
          <a:p>
            <a:pPr marL="133218" indent="-133218" algn="just"/>
            <a:r>
              <a:rPr lang="ja-JP" altLang="ja-JP" sz="1400" kern="100" dirty="0">
                <a:cs typeface="Times New Roman" panose="02020603050405020304" pitchFamily="18" charset="0"/>
              </a:rPr>
              <a:t>次の友達に渡しましょう。</a:t>
            </a:r>
            <a:endParaRPr lang="en-US" altLang="ja-JP" sz="1400" kern="100" dirty="0">
              <a:cs typeface="Times New Roman" panose="02020603050405020304" pitchFamily="18" charset="0"/>
            </a:endParaRPr>
          </a:p>
          <a:p>
            <a:pPr marL="133218" indent="-133218" algn="just"/>
            <a:r>
              <a:rPr lang="en-US" altLang="ja-JP" sz="1400" kern="100" dirty="0">
                <a:cs typeface="Times New Roman" panose="02020603050405020304" pitchFamily="18" charset="0"/>
              </a:rPr>
              <a:t>【</a:t>
            </a:r>
            <a:r>
              <a:rPr lang="en-US" altLang="ja-JP" sz="1400" kern="100" dirty="0">
                <a:latin typeface="+mn-ea"/>
                <a:cs typeface="Times New Roman" panose="02020603050405020304" pitchFamily="18" charset="0"/>
              </a:rPr>
              <a:t>10</a:t>
            </a:r>
            <a:r>
              <a:rPr lang="ja-JP" altLang="en-US" sz="1400" kern="100" dirty="0">
                <a:cs typeface="Times New Roman" panose="02020603050405020304" pitchFamily="18" charset="0"/>
              </a:rPr>
              <a:t>秒前に言葉を掛ける</a:t>
            </a:r>
            <a:r>
              <a:rPr lang="en-US" altLang="ja-JP" sz="1400" kern="100" dirty="0">
                <a:cs typeface="Times New Roman" panose="02020603050405020304" pitchFamily="18" charset="0"/>
              </a:rPr>
              <a:t>】 </a:t>
            </a:r>
          </a:p>
          <a:p>
            <a:pPr marL="133218" indent="-133218" algn="just"/>
            <a:r>
              <a:rPr lang="ja-JP" altLang="en-US" sz="1400" kern="100" dirty="0">
                <a:cs typeface="Times New Roman" panose="02020603050405020304" pitchFamily="18" charset="0"/>
              </a:rPr>
              <a:t>そろそろ時間です。今、書いているものを最後にして、</a:t>
            </a:r>
            <a:endParaRPr lang="en-US" altLang="ja-JP" sz="1400" kern="100" dirty="0">
              <a:cs typeface="Times New Roman" panose="02020603050405020304" pitchFamily="18" charset="0"/>
            </a:endParaRPr>
          </a:p>
          <a:p>
            <a:pPr marL="133218" indent="-133218" algn="just"/>
            <a:r>
              <a:rPr lang="ja-JP" altLang="ja-JP" sz="1400" kern="100" dirty="0">
                <a:cs typeface="Times New Roman" panose="02020603050405020304" pitchFamily="18" charset="0"/>
              </a:rPr>
              <a:t>次の友達に渡しましょう。</a:t>
            </a:r>
            <a:endParaRPr lang="en-US" altLang="ja-JP" sz="1400" kern="100" dirty="0">
              <a:cs typeface="Times New Roman" panose="02020603050405020304" pitchFamily="18" charset="0"/>
            </a:endParaRPr>
          </a:p>
          <a:p>
            <a:pPr marL="133218" indent="-133218" algn="just"/>
            <a:r>
              <a:rPr lang="en-US" altLang="ja-JP" sz="1400" kern="100" dirty="0">
                <a:cs typeface="Vrinda" panose="020B0502040204020203" pitchFamily="34" charset="0"/>
              </a:rPr>
              <a:t>【</a:t>
            </a:r>
            <a:r>
              <a:rPr lang="en-US" altLang="ja-JP" sz="1400" kern="100" dirty="0">
                <a:latin typeface="+mn-ea"/>
                <a:cs typeface="Vrinda" panose="020B0502040204020203" pitchFamily="34" charset="0"/>
              </a:rPr>
              <a:t>10</a:t>
            </a:r>
            <a:r>
              <a:rPr lang="ja-JP" altLang="en-US" sz="1400" kern="100" dirty="0">
                <a:cs typeface="Vrinda" panose="020B0502040204020203" pitchFamily="34" charset="0"/>
              </a:rPr>
              <a:t>秒前に言葉を掛ける</a:t>
            </a:r>
            <a:r>
              <a:rPr lang="en-US" altLang="ja-JP" sz="1400" kern="100" dirty="0">
                <a:cs typeface="Vrinda" panose="020B0502040204020203" pitchFamily="34" charset="0"/>
              </a:rPr>
              <a:t>】</a:t>
            </a:r>
            <a:endParaRPr lang="ja-JP" altLang="ja-JP" sz="1400" kern="100" dirty="0">
              <a:cs typeface="Vrinda" panose="020B0502040204020203" pitchFamily="34" charset="0"/>
            </a:endParaRPr>
          </a:p>
          <a:p>
            <a:pPr marL="133218" indent="-133218" algn="just"/>
            <a:r>
              <a:rPr lang="ja-JP" altLang="en-US" sz="1400" kern="100" dirty="0">
                <a:cs typeface="Times New Roman" panose="02020603050405020304" pitchFamily="18" charset="0"/>
              </a:rPr>
              <a:t>そろそろ時間です。今、書いているものを最後にして、</a:t>
            </a:r>
            <a:endParaRPr lang="en-US" altLang="ja-JP" sz="1400" kern="100" dirty="0">
              <a:cs typeface="Times New Roman" panose="02020603050405020304" pitchFamily="18" charset="0"/>
            </a:endParaRPr>
          </a:p>
          <a:p>
            <a:pPr marL="133218" indent="-133218" algn="just"/>
            <a:r>
              <a:rPr lang="ja-JP" altLang="ja-JP" sz="1400" kern="100" dirty="0">
                <a:cs typeface="Times New Roman" panose="02020603050405020304" pitchFamily="18" charset="0"/>
              </a:rPr>
              <a:t>ワークシートを裏返して本人に渡しましょう。</a:t>
            </a:r>
            <a:endParaRPr lang="ja-JP" altLang="ja-JP" sz="1400" kern="100" dirty="0">
              <a:cs typeface="Vrinda" panose="020B0502040204020203" pitchFamily="34" charset="0"/>
            </a:endParaRPr>
          </a:p>
          <a:p>
            <a:pPr marL="133218" indent="-133218" algn="just"/>
            <a:r>
              <a:rPr lang="ja-JP" altLang="ja-JP" sz="1400" kern="100" dirty="0">
                <a:cs typeface="Times New Roman" panose="02020603050405020304" pitchFamily="18" charset="0"/>
              </a:rPr>
              <a:t>自分のワークシートは戻ってきましたか。</a:t>
            </a:r>
            <a:endParaRPr lang="en-US" altLang="ja-JP" sz="1400" kern="100" dirty="0">
              <a:cs typeface="Times New Roman" panose="02020603050405020304" pitchFamily="18" charset="0"/>
            </a:endParaRPr>
          </a:p>
          <a:p>
            <a:pPr marL="133218" indent="-133218" algn="just"/>
            <a:r>
              <a:rPr lang="ja-JP" altLang="ja-JP" sz="1400" kern="100" dirty="0">
                <a:cs typeface="Times New Roman" panose="02020603050405020304" pitchFamily="18" charset="0"/>
              </a:rPr>
              <a:t>表向きにして、友達が考えてくれた解決策にじっくりと</a:t>
            </a:r>
            <a:endParaRPr lang="en-US" altLang="ja-JP" sz="1400" kern="100" dirty="0">
              <a:cs typeface="Times New Roman" panose="02020603050405020304" pitchFamily="18" charset="0"/>
            </a:endParaRPr>
          </a:p>
          <a:p>
            <a:pPr marL="133218" indent="-133218" algn="just"/>
            <a:r>
              <a:rPr lang="ja-JP" altLang="ja-JP" sz="1400" kern="100" dirty="0">
                <a:cs typeface="Times New Roman" panose="02020603050405020304" pitchFamily="18" charset="0"/>
              </a:rPr>
              <a:t>目を通しましょう。</a:t>
            </a:r>
            <a:endParaRPr lang="ja-JP" altLang="ja-JP" sz="1400" kern="100" dirty="0">
              <a:cs typeface="Vrinda" panose="020B0502040204020203" pitchFamily="34" charset="0"/>
            </a:endParaRPr>
          </a:p>
          <a:p>
            <a:pPr algn="just"/>
            <a:r>
              <a:rPr lang="en-US" altLang="ja-JP" sz="1400" kern="100" dirty="0">
                <a:ea typeface="ＭＳ 明朝" panose="02020609040205080304" pitchFamily="17" charset="-128"/>
                <a:cs typeface="Times New Roman" panose="02020603050405020304" pitchFamily="18" charset="0"/>
              </a:rPr>
              <a:t> </a:t>
            </a:r>
            <a:endParaRPr lang="ja-JP" altLang="ja-JP" sz="1400" kern="100" dirty="0">
              <a:ea typeface="ＭＳ 明朝" panose="02020609040205080304" pitchFamily="17" charset="-128"/>
              <a:cs typeface="Vrinda" panose="020B0502040204020203" pitchFamily="34" charset="0"/>
            </a:endParaRPr>
          </a:p>
        </p:txBody>
      </p:sp>
      <p:sp>
        <p:nvSpPr>
          <p:cNvPr id="4" name="ヘッダー プレースホルダー 5"/>
          <p:cNvSpPr txBox="1"/>
          <p:nvPr/>
        </p:nvSpPr>
        <p:spPr>
          <a:xfrm>
            <a:off x="663438" y="1161648"/>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20】</a:t>
            </a:r>
            <a:r>
              <a:rPr lang="ja-JP" altLang="en-US" sz="2000" dirty="0">
                <a:latin typeface="+mj-ea"/>
                <a:ea typeface="+mj-ea"/>
              </a:rPr>
              <a:t>（８分</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10935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750888" y="1706563"/>
            <a:ext cx="5373687" cy="3024187"/>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749300" y="4730750"/>
            <a:ext cx="5427980" cy="2477922"/>
          </a:xfrm>
          <a:prstGeom prst="rect">
            <a:avLst/>
          </a:prstGeom>
        </p:spPr>
        <p:txBody>
          <a:bodyPr/>
          <a:lstStyle/>
          <a:p>
            <a:pPr defTabSz="912447">
              <a:defRPr lang="ja-JP" altLang="en-US"/>
            </a:pPr>
            <a:endParaRPr lang="en-US" altLang="ja-JP" sz="1400" dirty="0">
              <a:latin typeface="+mn-ea"/>
            </a:endParaRPr>
          </a:p>
          <a:p>
            <a:pPr defTabSz="912447">
              <a:defRPr lang="ja-JP" altLang="en-US"/>
            </a:pPr>
            <a:r>
              <a:rPr lang="ja-JP" altLang="en-US" sz="1400" dirty="0">
                <a:latin typeface="+mn-ea"/>
              </a:rPr>
              <a:t>グループの友達に書いてもらった</a:t>
            </a:r>
          </a:p>
          <a:p>
            <a:pPr>
              <a:defRPr lang="ja-JP" altLang="en-US"/>
            </a:pPr>
            <a:r>
              <a:rPr lang="ja-JP" altLang="en-US" sz="1400" dirty="0">
                <a:latin typeface="+mn-ea"/>
              </a:rPr>
              <a:t>「</a:t>
            </a:r>
            <a:r>
              <a:rPr lang="en-US" altLang="ja-JP" sz="1400" dirty="0">
                <a:latin typeface="+mn-ea"/>
              </a:rPr>
              <a:t>Step</a:t>
            </a:r>
            <a:r>
              <a:rPr lang="ja-JP" altLang="en-US" sz="1400" dirty="0">
                <a:latin typeface="+mn-ea"/>
              </a:rPr>
              <a:t>　</a:t>
            </a:r>
            <a:r>
              <a:rPr lang="en-US" altLang="ja-JP" sz="1400" dirty="0">
                <a:latin typeface="+mn-ea"/>
              </a:rPr>
              <a:t>Up</a:t>
            </a:r>
            <a:r>
              <a:rPr lang="ja-JP" altLang="en-US" sz="1400" dirty="0">
                <a:latin typeface="+mn-ea"/>
              </a:rPr>
              <a:t>　</a:t>
            </a:r>
            <a:r>
              <a:rPr lang="en-US" altLang="ja-JP" sz="1400" dirty="0">
                <a:latin typeface="+mn-ea"/>
              </a:rPr>
              <a:t>Webbing</a:t>
            </a:r>
            <a:r>
              <a:rPr lang="ja-JP" altLang="en-US" sz="1400" dirty="0">
                <a:latin typeface="+mn-ea"/>
              </a:rPr>
              <a:t>　～解決への一歩～　」を見て、</a:t>
            </a:r>
            <a:endParaRPr lang="en-US" altLang="ja-JP" sz="1400" dirty="0">
              <a:latin typeface="+mn-ea"/>
            </a:endParaRPr>
          </a:p>
          <a:p>
            <a:pPr>
              <a:defRPr lang="ja-JP" altLang="en-US"/>
            </a:pPr>
            <a:r>
              <a:rPr lang="ja-JP" altLang="en-US" sz="1400" dirty="0">
                <a:latin typeface="+mn-ea"/>
              </a:rPr>
              <a:t>改めて、苦手なことや困っていることを解決するために、</a:t>
            </a:r>
            <a:endParaRPr lang="en-US" altLang="ja-JP" sz="1400" dirty="0">
              <a:latin typeface="+mn-ea"/>
            </a:endParaRPr>
          </a:p>
          <a:p>
            <a:pPr>
              <a:defRPr lang="ja-JP" altLang="en-US"/>
            </a:pPr>
            <a:r>
              <a:rPr lang="ja-JP" altLang="en-US" sz="1400" dirty="0">
                <a:latin typeface="+mn-ea"/>
              </a:rPr>
              <a:t>自分の「強み」を生かして、これから、自分がやってみたいことや</a:t>
            </a:r>
            <a:endParaRPr lang="en-US" altLang="ja-JP" sz="1400" dirty="0">
              <a:latin typeface="+mn-ea"/>
            </a:endParaRPr>
          </a:p>
          <a:p>
            <a:pPr>
              <a:defRPr lang="ja-JP" altLang="en-US"/>
            </a:pPr>
            <a:r>
              <a:rPr lang="ja-JP" altLang="en-US" sz="1400" dirty="0">
                <a:latin typeface="+mn-ea"/>
              </a:rPr>
              <a:t>頑張ってみたいと思うことを、ワークシートの一番下のところに</a:t>
            </a:r>
            <a:endParaRPr lang="en-US" altLang="ja-JP" sz="1400" dirty="0">
              <a:latin typeface="+mn-ea"/>
            </a:endParaRPr>
          </a:p>
          <a:p>
            <a:pPr>
              <a:defRPr lang="ja-JP" altLang="en-US"/>
            </a:pPr>
            <a:r>
              <a:rPr lang="ja-JP" altLang="en-US" sz="1400" dirty="0">
                <a:latin typeface="+mn-ea"/>
              </a:rPr>
              <a:t>書きましょう。</a:t>
            </a:r>
          </a:p>
          <a:p>
            <a:pPr>
              <a:defRPr lang="ja-JP" altLang="en-US"/>
            </a:pPr>
            <a:endParaRPr lang="en-US" altLang="ja-JP" sz="1400" dirty="0">
              <a:latin typeface="+mn-ea"/>
            </a:endParaRPr>
          </a:p>
          <a:p>
            <a:pPr>
              <a:defRPr lang="ja-JP" altLang="en-US"/>
            </a:pPr>
            <a:r>
              <a:rPr lang="ja-JP" altLang="en-US" sz="1400" dirty="0">
                <a:latin typeface="+mn-ea"/>
              </a:rPr>
              <a:t>時間は１分</a:t>
            </a:r>
            <a:r>
              <a:rPr lang="en-US" altLang="ja-JP" sz="1400" dirty="0">
                <a:latin typeface="+mn-ea"/>
              </a:rPr>
              <a:t>30</a:t>
            </a:r>
            <a:r>
              <a:rPr lang="ja-JP" altLang="en-US" sz="1400" dirty="0">
                <a:latin typeface="+mn-ea"/>
              </a:rPr>
              <a:t>秒間です。</a:t>
            </a:r>
          </a:p>
          <a:p>
            <a:pPr>
              <a:defRPr lang="ja-JP" altLang="en-US"/>
            </a:pPr>
            <a:endParaRPr lang="en-US" altLang="ja-JP" sz="1300" dirty="0">
              <a:latin typeface="+mn-ea"/>
            </a:endParaRPr>
          </a:p>
        </p:txBody>
      </p:sp>
      <p:sp>
        <p:nvSpPr>
          <p:cNvPr id="6" name="ヘッダー プレースホルダー 5"/>
          <p:cNvSpPr txBox="1"/>
          <p:nvPr/>
        </p:nvSpPr>
        <p:spPr>
          <a:xfrm>
            <a:off x="708828" y="1187978"/>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21】</a:t>
            </a:r>
            <a:r>
              <a:rPr lang="ja-JP" altLang="en-US" sz="2000" dirty="0">
                <a:latin typeface="+mj-ea"/>
                <a:ea typeface="+mj-ea"/>
              </a:rPr>
              <a:t>（２分）</a:t>
            </a:r>
            <a:endParaRPr lang="en-US" altLang="ja-JP" sz="2000" dirty="0">
              <a:latin typeface="+mj-ea"/>
              <a:ea typeface="+mj-ea"/>
            </a:endParaRPr>
          </a:p>
        </p:txBody>
      </p:sp>
    </p:spTree>
    <p:extLst>
      <p:ext uri="{BB962C8B-B14F-4D97-AF65-F5344CB8AC3E}">
        <p14:creationId xmlns:p14="http://schemas.microsoft.com/office/powerpoint/2010/main" val="2270637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65163" y="1677988"/>
            <a:ext cx="5421312" cy="3051175"/>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669865" y="4736976"/>
            <a:ext cx="5280423" cy="3609492"/>
          </a:xfrm>
          <a:prstGeom prst="rect">
            <a:avLst/>
          </a:prstGeom>
        </p:spPr>
        <p:txBody>
          <a:bodyPr/>
          <a:lstStyle/>
          <a:p>
            <a:pPr defTabSz="912447">
              <a:defRPr lang="ja-JP" altLang="en-US"/>
            </a:pPr>
            <a:endParaRPr lang="en-US" altLang="ja-JP" sz="1400" dirty="0">
              <a:latin typeface="+mn-ea"/>
            </a:endParaRPr>
          </a:p>
          <a:p>
            <a:pPr defTabSz="912447">
              <a:defRPr lang="ja-JP" altLang="en-US"/>
            </a:pPr>
            <a:r>
              <a:rPr lang="ja-JP" altLang="en-US" sz="1400" dirty="0">
                <a:latin typeface="+mn-ea"/>
              </a:rPr>
              <a:t>それでは、グループで交流をします。今書いたところを、</a:t>
            </a:r>
          </a:p>
          <a:p>
            <a:pPr>
              <a:defRPr lang="ja-JP" altLang="en-US"/>
            </a:pPr>
            <a:r>
              <a:rPr lang="ja-JP" altLang="en-US" sz="1400" dirty="0">
                <a:latin typeface="+mn-ea"/>
              </a:rPr>
              <a:t>「私のこういう</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を生かして、こういうことを頑張ってみたいと</a:t>
            </a:r>
            <a:endParaRPr lang="en-US" altLang="ja-JP" sz="1400" dirty="0">
              <a:latin typeface="+mn-ea"/>
            </a:endParaRPr>
          </a:p>
          <a:p>
            <a:pPr>
              <a:defRPr lang="ja-JP" altLang="en-US"/>
            </a:pPr>
            <a:r>
              <a:rPr lang="ja-JP" altLang="en-US" sz="1400" dirty="0">
                <a:latin typeface="+mn-ea"/>
              </a:rPr>
              <a:t>思います」というように伝えてください。</a:t>
            </a:r>
          </a:p>
          <a:p>
            <a:pPr>
              <a:defRPr lang="ja-JP" altLang="en-US"/>
            </a:pPr>
            <a:r>
              <a:rPr lang="ja-JP" altLang="en-US" sz="1400" dirty="0">
                <a:latin typeface="+mn-ea"/>
              </a:rPr>
              <a:t>●聴き方のポイントを確認します。</a:t>
            </a:r>
            <a:endParaRPr lang="en-US" altLang="ja-JP" sz="1400" dirty="0">
              <a:latin typeface="+mn-ea"/>
            </a:endParaRPr>
          </a:p>
          <a:p>
            <a:pPr>
              <a:defRPr lang="ja-JP" altLang="en-US"/>
            </a:pPr>
            <a:r>
              <a:rPr lang="ja-JP" altLang="en-US" sz="1400" dirty="0">
                <a:latin typeface="+mn-ea"/>
              </a:rPr>
              <a:t>●相手を見る</a:t>
            </a:r>
            <a:endParaRPr lang="en-US" altLang="ja-JP" sz="1400" dirty="0">
              <a:latin typeface="+mn-ea"/>
            </a:endParaRPr>
          </a:p>
          <a:p>
            <a:pPr>
              <a:defRPr lang="ja-JP" altLang="en-US"/>
            </a:pPr>
            <a:r>
              <a:rPr lang="ja-JP" altLang="en-US" sz="1400" dirty="0">
                <a:latin typeface="+mn-ea"/>
              </a:rPr>
              <a:t>●うなずきながら聴く</a:t>
            </a:r>
            <a:endParaRPr lang="en-US" altLang="ja-JP" sz="1400" dirty="0">
              <a:latin typeface="+mn-ea"/>
            </a:endParaRPr>
          </a:p>
          <a:p>
            <a:pPr>
              <a:defRPr lang="ja-JP" altLang="en-US"/>
            </a:pPr>
            <a:r>
              <a:rPr lang="ja-JP" altLang="en-US" sz="1400" dirty="0">
                <a:latin typeface="+mn-ea"/>
              </a:rPr>
              <a:t>●最後まで聴く　です。</a:t>
            </a:r>
          </a:p>
          <a:p>
            <a:pPr>
              <a:defRPr lang="ja-JP" altLang="en-US"/>
            </a:pPr>
            <a:endParaRPr lang="en-US" altLang="ja-JP" sz="1400" dirty="0">
              <a:latin typeface="+mn-ea"/>
            </a:endParaRPr>
          </a:p>
          <a:p>
            <a:pPr>
              <a:defRPr lang="ja-JP" altLang="en-US"/>
            </a:pPr>
            <a:r>
              <a:rPr lang="ja-JP" altLang="en-US" sz="1400" dirty="0">
                <a:latin typeface="+mn-ea"/>
              </a:rPr>
              <a:t>発表が終わったら、エールの意味を込めて、拍手をしましょう。</a:t>
            </a:r>
          </a:p>
          <a:p>
            <a:pPr>
              <a:defRPr lang="ja-JP" altLang="en-US"/>
            </a:pPr>
            <a:endParaRPr lang="ja-JP" altLang="en-US" sz="1400" dirty="0">
              <a:latin typeface="+mn-ea"/>
            </a:endParaRPr>
          </a:p>
          <a:p>
            <a:pPr>
              <a:defRPr lang="ja-JP" altLang="en-US"/>
            </a:pPr>
            <a:r>
              <a:rPr lang="ja-JP" altLang="en-US" sz="1400" dirty="0">
                <a:latin typeface="+mn-ea"/>
              </a:rPr>
              <a:t>各グループの黄色の人、手を挙げてください。</a:t>
            </a:r>
          </a:p>
          <a:p>
            <a:pPr>
              <a:defRPr lang="ja-JP" altLang="en-US"/>
            </a:pPr>
            <a:r>
              <a:rPr lang="ja-JP" altLang="en-US" sz="1400" dirty="0">
                <a:latin typeface="+mn-ea"/>
              </a:rPr>
              <a:t>黄色の人の進行で進めてください。</a:t>
            </a:r>
          </a:p>
          <a:p>
            <a:pPr>
              <a:defRPr lang="ja-JP" altLang="en-US"/>
            </a:pPr>
            <a:r>
              <a:rPr lang="ja-JP" altLang="en-US" sz="1400" dirty="0">
                <a:latin typeface="+mn-ea"/>
              </a:rPr>
              <a:t>時間はグループ全体で２分間です。</a:t>
            </a:r>
          </a:p>
          <a:p>
            <a:pPr>
              <a:defRPr lang="ja-JP" altLang="en-US"/>
            </a:pPr>
            <a:endParaRPr lang="ja-JP" altLang="en-US" sz="1300" dirty="0">
              <a:latin typeface="+mn-ea"/>
            </a:endParaRPr>
          </a:p>
        </p:txBody>
      </p:sp>
      <p:sp>
        <p:nvSpPr>
          <p:cNvPr id="6" name="ヘッダー プレースホルダー 5"/>
          <p:cNvSpPr txBox="1"/>
          <p:nvPr/>
        </p:nvSpPr>
        <p:spPr>
          <a:xfrm>
            <a:off x="655377" y="1147689"/>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22】</a:t>
            </a:r>
            <a:r>
              <a:rPr lang="ja-JP" altLang="en-US" sz="2000" dirty="0">
                <a:latin typeface="+mj-ea"/>
                <a:ea typeface="+mj-ea"/>
              </a:rPr>
              <a:t>（３分）</a:t>
            </a:r>
            <a:endParaRPr lang="en-US" altLang="ja-JP" sz="2000" dirty="0">
              <a:latin typeface="+mj-ea"/>
              <a:ea typeface="+mj-ea"/>
            </a:endParaRPr>
          </a:p>
        </p:txBody>
      </p:sp>
    </p:spTree>
    <p:extLst>
      <p:ext uri="{BB962C8B-B14F-4D97-AF65-F5344CB8AC3E}">
        <p14:creationId xmlns:p14="http://schemas.microsoft.com/office/powerpoint/2010/main" val="1967662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800100" y="1589088"/>
            <a:ext cx="5326063" cy="2997200"/>
          </a:xfrm>
        </p:spPr>
        <p:txBody>
          <a:bodyPr/>
          <a:lstStyle/>
          <a:p>
            <a:pPr>
              <a:defRPr lang="ja-JP" altLang="en-US"/>
            </a:pPr>
            <a:endParaRPr lang="ja-JP" altLang="en-US" dirty="0"/>
          </a:p>
        </p:txBody>
      </p:sp>
      <p:sp>
        <p:nvSpPr>
          <p:cNvPr id="4" name="ノート プレースホルダー 4"/>
          <p:cNvSpPr>
            <a:spLocks noGrp="1"/>
          </p:cNvSpPr>
          <p:nvPr>
            <p:ph type="body" sz="quarter" idx="3"/>
          </p:nvPr>
        </p:nvSpPr>
        <p:spPr>
          <a:xfrm>
            <a:off x="796290" y="4586288"/>
            <a:ext cx="5427980" cy="4903216"/>
          </a:xfrm>
          <a:prstGeom prst="rect">
            <a:avLst/>
          </a:prstGeom>
        </p:spPr>
        <p:txBody>
          <a:bodyPr/>
          <a:lstStyle/>
          <a:p>
            <a:pPr defTabSz="912447">
              <a:defRPr lang="ja-JP" altLang="en-US"/>
            </a:pPr>
            <a:endParaRPr lang="en-US" altLang="ja-JP" sz="1400" dirty="0">
              <a:latin typeface="+mn-ea"/>
            </a:endParaRPr>
          </a:p>
          <a:p>
            <a:pPr defTabSz="912447">
              <a:defRPr lang="ja-JP" altLang="en-US"/>
            </a:pPr>
            <a:r>
              <a:rPr lang="en-US" altLang="ja-JP" sz="1400" dirty="0">
                <a:latin typeface="+mn-ea"/>
              </a:rPr>
              <a:t>【</a:t>
            </a:r>
            <a:r>
              <a:rPr lang="ja-JP" altLang="en-US" sz="1400" dirty="0">
                <a:latin typeface="+mn-ea"/>
              </a:rPr>
              <a:t>振り返りシートを配付する</a:t>
            </a:r>
            <a:r>
              <a:rPr lang="en-US" altLang="ja-JP" sz="1400" dirty="0">
                <a:latin typeface="+mn-ea"/>
              </a:rPr>
              <a:t>】</a:t>
            </a:r>
          </a:p>
          <a:p>
            <a:pPr>
              <a:defRPr lang="ja-JP" altLang="en-US"/>
            </a:pPr>
            <a:r>
              <a:rPr lang="ja-JP" altLang="en-US" sz="1400" dirty="0">
                <a:latin typeface="+mn-ea"/>
              </a:rPr>
              <a:t>それでは、最後に今日の学習を振り返ります。</a:t>
            </a:r>
            <a:endParaRPr lang="en-US" altLang="ja-JP" sz="1400" dirty="0">
              <a:latin typeface="+mn-ea"/>
            </a:endParaRPr>
          </a:p>
          <a:p>
            <a:pPr>
              <a:defRPr lang="ja-JP" altLang="en-US"/>
            </a:pPr>
            <a:r>
              <a:rPr lang="ja-JP" altLang="en-US" sz="1400" dirty="0">
                <a:latin typeface="+mn-ea"/>
              </a:rPr>
              <a:t>今日は「自分や友達の</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を生かそう」というテーマで</a:t>
            </a:r>
            <a:endParaRPr lang="en-US" altLang="ja-JP" sz="1400" dirty="0">
              <a:latin typeface="+mn-ea"/>
            </a:endParaRPr>
          </a:p>
          <a:p>
            <a:pPr>
              <a:defRPr lang="ja-JP" altLang="en-US"/>
            </a:pPr>
            <a:r>
              <a:rPr lang="ja-JP" altLang="en-US" sz="1400" dirty="0">
                <a:latin typeface="+mn-ea"/>
              </a:rPr>
              <a:t>「星☆いくつ」と「</a:t>
            </a:r>
            <a:r>
              <a:rPr lang="en-US" altLang="ja-JP" sz="1400" dirty="0">
                <a:latin typeface="+mn-ea"/>
              </a:rPr>
              <a:t>Step</a:t>
            </a:r>
            <a:r>
              <a:rPr lang="ja-JP" altLang="en-US" sz="1400" dirty="0">
                <a:latin typeface="+mn-ea"/>
              </a:rPr>
              <a:t> </a:t>
            </a:r>
            <a:r>
              <a:rPr lang="en-US" altLang="ja-JP" sz="1400" dirty="0">
                <a:latin typeface="+mn-ea"/>
              </a:rPr>
              <a:t>Up</a:t>
            </a:r>
            <a:r>
              <a:rPr lang="ja-JP" altLang="en-US" sz="1400" dirty="0">
                <a:latin typeface="+mn-ea"/>
              </a:rPr>
              <a:t> </a:t>
            </a:r>
            <a:r>
              <a:rPr lang="en-US" altLang="ja-JP" sz="1400" dirty="0">
                <a:latin typeface="+mn-ea"/>
              </a:rPr>
              <a:t>Webbing</a:t>
            </a:r>
            <a:r>
              <a:rPr lang="ja-JP" altLang="en-US" sz="1400" dirty="0">
                <a:latin typeface="+mn-ea"/>
              </a:rPr>
              <a:t>」の交流活動をしました。</a:t>
            </a:r>
            <a:endParaRPr lang="en-US" altLang="ja-JP" sz="1400" dirty="0">
              <a:latin typeface="+mn-ea"/>
            </a:endParaRPr>
          </a:p>
          <a:p>
            <a:pPr>
              <a:defRPr lang="ja-JP" altLang="en-US"/>
            </a:pPr>
            <a:r>
              <a:rPr lang="ja-JP" altLang="en-US" sz="1400" dirty="0">
                <a:latin typeface="+mn-ea"/>
              </a:rPr>
              <a:t>今日の学習全体を通して、気付いたことや感じたことを</a:t>
            </a:r>
            <a:endParaRPr lang="en-US" altLang="ja-JP" sz="1400" dirty="0">
              <a:latin typeface="+mn-ea"/>
            </a:endParaRPr>
          </a:p>
          <a:p>
            <a:pPr>
              <a:defRPr lang="ja-JP" altLang="en-US"/>
            </a:pPr>
            <a:r>
              <a:rPr lang="ja-JP" altLang="en-US" sz="1400" dirty="0">
                <a:latin typeface="+mn-ea"/>
              </a:rPr>
              <a:t>振り返りシートに記入しましょう。時間は３分間です。</a:t>
            </a:r>
            <a:endParaRPr lang="en-US" altLang="ja-JP" sz="1400" dirty="0">
              <a:latin typeface="+mn-ea"/>
            </a:endParaRPr>
          </a:p>
          <a:p>
            <a:pPr defTabSz="912318">
              <a:defRPr/>
            </a:pPr>
            <a:endParaRPr lang="en-US" altLang="ja-JP" sz="1400" dirty="0">
              <a:latin typeface="+mn-ea"/>
            </a:endParaRPr>
          </a:p>
          <a:p>
            <a:pPr defTabSz="912318">
              <a:defRPr/>
            </a:pPr>
            <a:r>
              <a:rPr lang="ja-JP" altLang="en-US" sz="1400" dirty="0">
                <a:latin typeface="+mn-ea"/>
              </a:rPr>
              <a:t>今日の学習の気付きや感想をグループで交流しましょう。</a:t>
            </a:r>
            <a:endParaRPr lang="en-US" altLang="ja-JP" sz="1400" dirty="0">
              <a:latin typeface="+mn-ea"/>
            </a:endParaRPr>
          </a:p>
          <a:p>
            <a:pPr defTabSz="912318">
              <a:defRPr/>
            </a:pPr>
            <a:r>
              <a:rPr lang="ja-JP" altLang="en-US" sz="1400" dirty="0">
                <a:latin typeface="+mn-ea"/>
              </a:rPr>
              <a:t>自分が一番下のコメント欄に書いたことをそれぞれ発表してください。</a:t>
            </a:r>
            <a:endParaRPr lang="en-US" altLang="ja-JP" sz="1400" dirty="0">
              <a:latin typeface="+mn-ea"/>
            </a:endParaRPr>
          </a:p>
          <a:p>
            <a:pPr>
              <a:defRPr lang="ja-JP" altLang="en-US"/>
            </a:pPr>
            <a:r>
              <a:rPr lang="ja-JP" altLang="en-US" sz="1400" dirty="0">
                <a:latin typeface="+mn-ea"/>
              </a:rPr>
              <a:t>それでは、各グループの緑色の人、手を挙げてください。</a:t>
            </a:r>
            <a:endParaRPr lang="en-US" altLang="ja-JP" sz="1400" dirty="0">
              <a:latin typeface="+mn-ea"/>
            </a:endParaRPr>
          </a:p>
          <a:p>
            <a:pPr>
              <a:defRPr lang="ja-JP" altLang="en-US"/>
            </a:pPr>
            <a:r>
              <a:rPr lang="ja-JP" altLang="en-US" sz="1400" dirty="0">
                <a:latin typeface="+mn-ea"/>
              </a:rPr>
              <a:t>緑色の人の進行で進めてください。</a:t>
            </a:r>
            <a:endParaRPr lang="en-US" altLang="ja-JP" sz="1400" dirty="0">
              <a:latin typeface="+mn-ea"/>
            </a:endParaRPr>
          </a:p>
          <a:p>
            <a:pPr>
              <a:defRPr lang="ja-JP" altLang="en-US"/>
            </a:pPr>
            <a:r>
              <a:rPr lang="ja-JP" altLang="en-US" sz="1400" dirty="0">
                <a:latin typeface="+mn-ea"/>
              </a:rPr>
              <a:t>時間はグループ全体で２分間です。</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今日は「自分や友達の</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を生かそう」という</a:t>
            </a:r>
            <a:r>
              <a:rPr lang="ja-JP" altLang="en-US" sz="1400" dirty="0" err="1">
                <a:latin typeface="+mn-ea"/>
              </a:rPr>
              <a:t>めあてで</a:t>
            </a:r>
            <a:endParaRPr lang="en-US" altLang="ja-JP" sz="1400" dirty="0">
              <a:latin typeface="+mn-ea"/>
            </a:endParaRPr>
          </a:p>
          <a:p>
            <a:pPr>
              <a:defRPr lang="ja-JP" altLang="en-US"/>
            </a:pPr>
            <a:r>
              <a:rPr lang="ja-JP" altLang="en-US" sz="1400" dirty="0">
                <a:latin typeface="+mn-ea"/>
              </a:rPr>
              <a:t>学習をしました。</a:t>
            </a:r>
            <a:endParaRPr lang="en-US" altLang="ja-JP" sz="1400" dirty="0">
              <a:latin typeface="+mn-ea"/>
            </a:endParaRPr>
          </a:p>
          <a:p>
            <a:pPr>
              <a:defRPr lang="ja-JP" altLang="en-US"/>
            </a:pPr>
            <a:r>
              <a:rPr lang="ja-JP" altLang="en-US" sz="1400" dirty="0">
                <a:latin typeface="+mn-ea"/>
              </a:rPr>
              <a:t>友達から自分の「強み」を伝えてもらったり、解決するための　</a:t>
            </a:r>
            <a:endParaRPr lang="en-US" altLang="ja-JP" sz="1400" dirty="0">
              <a:latin typeface="+mn-ea"/>
            </a:endParaRPr>
          </a:p>
          <a:p>
            <a:pPr>
              <a:defRPr lang="ja-JP" altLang="en-US"/>
            </a:pPr>
            <a:r>
              <a:rPr lang="ja-JP" altLang="en-US" sz="1400" dirty="0">
                <a:latin typeface="+mn-ea"/>
              </a:rPr>
              <a:t>アイディアを</a:t>
            </a:r>
            <a:r>
              <a:rPr lang="en-US" altLang="ja-JP" sz="1400" dirty="0">
                <a:latin typeface="+mn-ea"/>
              </a:rPr>
              <a:t>Webbing</a:t>
            </a:r>
            <a:r>
              <a:rPr lang="ja-JP" altLang="en-US" sz="1400" dirty="0">
                <a:latin typeface="+mn-ea"/>
              </a:rPr>
              <a:t>してもらったりしました。</a:t>
            </a:r>
            <a:endParaRPr lang="en-US" altLang="ja-JP" sz="1400" dirty="0">
              <a:latin typeface="+mn-ea"/>
            </a:endParaRPr>
          </a:p>
          <a:p>
            <a:pPr>
              <a:defRPr lang="ja-JP" altLang="en-US"/>
            </a:pPr>
            <a:r>
              <a:rPr lang="ja-JP" altLang="en-US" sz="1400" dirty="0">
                <a:latin typeface="+mn-ea"/>
              </a:rPr>
              <a:t>授業中の◯◯な様子から、先生は◯◯だと思いました。</a:t>
            </a:r>
            <a:endParaRPr lang="en-US" altLang="ja-JP" sz="1400" dirty="0">
              <a:latin typeface="+mn-ea"/>
            </a:endParaRPr>
          </a:p>
          <a:p>
            <a:pPr>
              <a:defRPr lang="ja-JP" altLang="en-US"/>
            </a:pPr>
            <a:r>
              <a:rPr lang="ja-JP" altLang="en-US" sz="1400" dirty="0">
                <a:latin typeface="+mn-ea"/>
              </a:rPr>
              <a:t>次の時間も友達と交流活動をして、「強み」について学習していきます。楽しみにしておいてください。</a:t>
            </a:r>
            <a:endParaRPr lang="en-US" altLang="ja-JP" sz="1400" dirty="0">
              <a:latin typeface="+mn-ea"/>
            </a:endParaRPr>
          </a:p>
          <a:p>
            <a:pPr>
              <a:defRPr lang="ja-JP" altLang="en-US"/>
            </a:pPr>
            <a:endParaRPr lang="ja-JP" altLang="en-US" sz="1400" dirty="0">
              <a:latin typeface="+mn-ea"/>
            </a:endParaRPr>
          </a:p>
        </p:txBody>
      </p:sp>
      <p:sp>
        <p:nvSpPr>
          <p:cNvPr id="6" name="ヘッダー プレースホルダー 5"/>
          <p:cNvSpPr txBox="1"/>
          <p:nvPr/>
        </p:nvSpPr>
        <p:spPr>
          <a:xfrm>
            <a:off x="796290" y="1074786"/>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23】</a:t>
            </a:r>
            <a:r>
              <a:rPr lang="ja-JP" altLang="en-US" sz="2000" dirty="0">
                <a:latin typeface="+mj-ea"/>
                <a:ea typeface="+mj-ea"/>
              </a:rPr>
              <a:t>（７分）</a:t>
            </a:r>
            <a:endParaRPr lang="en-US" altLang="ja-JP" sz="2000" dirty="0">
              <a:latin typeface="+mj-ea"/>
              <a:ea typeface="+mj-ea"/>
            </a:endParaRPr>
          </a:p>
        </p:txBody>
      </p:sp>
    </p:spTree>
    <p:extLst>
      <p:ext uri="{BB962C8B-B14F-4D97-AF65-F5344CB8AC3E}">
        <p14:creationId xmlns:p14="http://schemas.microsoft.com/office/powerpoint/2010/main" val="168710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22300" y="1697038"/>
            <a:ext cx="5721350" cy="3219450"/>
          </a:xfrm>
        </p:spPr>
      </p:sp>
      <p:sp>
        <p:nvSpPr>
          <p:cNvPr id="3" name="ノート プレースホルダー 2"/>
          <p:cNvSpPr>
            <a:spLocks noGrp="1"/>
          </p:cNvSpPr>
          <p:nvPr>
            <p:ph type="body" idx="1"/>
          </p:nvPr>
        </p:nvSpPr>
        <p:spPr>
          <a:xfrm>
            <a:off x="634126" y="4988913"/>
            <a:ext cx="5711111" cy="3900487"/>
          </a:xfrm>
          <a:prstGeom prst="rect">
            <a:avLst/>
          </a:prstGeom>
        </p:spPr>
        <p:txBody>
          <a:bodyPr/>
          <a:lstStyle/>
          <a:p>
            <a:pPr lvl="0">
              <a:defRPr lang="ja-JP" altLang="en-US"/>
            </a:pPr>
            <a:endParaRPr lang="en-US" altLang="ja-JP" sz="1400" dirty="0">
              <a:latin typeface="+mn-ea"/>
            </a:endParaRPr>
          </a:p>
          <a:p>
            <a:pPr lvl="0">
              <a:defRPr lang="ja-JP" altLang="en-US"/>
            </a:pPr>
            <a:r>
              <a:rPr lang="ja-JP" altLang="en-US" sz="1400" dirty="0">
                <a:latin typeface="+mn-ea"/>
              </a:rPr>
              <a:t>強みを理解するポイントを再度確認します。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「強み」（ストレングス）とは、</a:t>
            </a:r>
            <a:endParaRPr lang="en-US" altLang="ja-JP" sz="1400" dirty="0">
              <a:latin typeface="+mn-ea"/>
            </a:endParaRPr>
          </a:p>
          <a:p>
            <a:pPr lvl="0">
              <a:defRPr lang="ja-JP" altLang="en-US"/>
            </a:pPr>
            <a:r>
              <a:rPr lang="ja-JP" altLang="en-US" sz="1400" dirty="0">
                <a:latin typeface="+mn-ea"/>
              </a:rPr>
              <a:t>●ポジティブでプラスに思えること</a:t>
            </a:r>
            <a:endParaRPr lang="en-US" altLang="ja-JP" sz="1400" dirty="0">
              <a:latin typeface="+mn-ea"/>
            </a:endParaRPr>
          </a:p>
          <a:p>
            <a:pPr lvl="0">
              <a:defRPr lang="ja-JP" altLang="en-US"/>
            </a:pPr>
            <a:r>
              <a:rPr lang="ja-JP" altLang="en-US" sz="1400" dirty="0">
                <a:latin typeface="+mn-ea"/>
              </a:rPr>
              <a:t>●ばかりではなく、</a:t>
            </a:r>
            <a:endParaRPr lang="en-US" altLang="ja-JP" sz="1400" dirty="0">
              <a:latin typeface="+mn-ea"/>
            </a:endParaRPr>
          </a:p>
          <a:p>
            <a:pPr lvl="0">
              <a:defRPr lang="ja-JP" altLang="en-US"/>
            </a:pPr>
            <a:r>
              <a:rPr lang="ja-JP" altLang="en-US" sz="1400" dirty="0">
                <a:latin typeface="+mn-ea"/>
              </a:rPr>
              <a:t>●一見、ネガティブやマイナスに見えたり思えたりすることも</a:t>
            </a:r>
            <a:endParaRPr lang="en-US" altLang="ja-JP" sz="1400" dirty="0">
              <a:latin typeface="+mn-ea"/>
            </a:endParaRPr>
          </a:p>
          <a:p>
            <a:pPr lvl="0">
              <a:defRPr lang="ja-JP" altLang="en-US"/>
            </a:pPr>
            <a:r>
              <a:rPr lang="ja-JP" altLang="en-US" sz="1400" dirty="0">
                <a:latin typeface="+mn-ea"/>
              </a:rPr>
              <a:t>　「強み」に含みました。</a:t>
            </a:r>
            <a:endParaRPr lang="en-US" altLang="ja-JP" sz="1400" dirty="0">
              <a:latin typeface="+mn-ea"/>
            </a:endParaRPr>
          </a:p>
          <a:p>
            <a:pPr defTabSz="912366">
              <a:defRPr lang="ja-JP" altLang="en-US"/>
            </a:pPr>
            <a:r>
              <a:rPr lang="ja-JP" altLang="en-US" sz="1400" dirty="0">
                <a:latin typeface="+mn-ea"/>
              </a:rPr>
              <a:t>　</a:t>
            </a:r>
            <a:endParaRPr lang="en-US" altLang="ja-JP" sz="1400" dirty="0">
              <a:latin typeface="+mn-ea"/>
            </a:endParaRPr>
          </a:p>
          <a:p>
            <a:pPr defTabSz="912366">
              <a:defRPr lang="ja-JP" altLang="en-US"/>
            </a:pPr>
            <a:r>
              <a:rPr lang="en-US" altLang="ja-JP" sz="1400" dirty="0">
                <a:latin typeface="+mn-ea"/>
              </a:rPr>
              <a:t>【</a:t>
            </a:r>
            <a:r>
              <a:rPr lang="ja-JP" altLang="en-US" sz="1400" dirty="0">
                <a:latin typeface="+mn-ea"/>
              </a:rPr>
              <a:t>スライド３を印刷したものを黒板に掲示する</a:t>
            </a:r>
            <a:r>
              <a:rPr lang="en-US" altLang="ja-JP" sz="1400" dirty="0">
                <a:latin typeface="+mn-ea"/>
              </a:rPr>
              <a:t>】</a:t>
            </a:r>
          </a:p>
          <a:p>
            <a:pPr lvl="0">
              <a:defRPr lang="ja-JP" altLang="en-US"/>
            </a:pPr>
            <a:endParaRPr lang="en-US" altLang="ja-JP" dirty="0">
              <a:latin typeface="+mn-ea"/>
            </a:endParaRPr>
          </a:p>
        </p:txBody>
      </p:sp>
      <p:sp>
        <p:nvSpPr>
          <p:cNvPr id="6" name="ヘッダー プレースホルダー 5"/>
          <p:cNvSpPr txBox="1"/>
          <p:nvPr/>
        </p:nvSpPr>
        <p:spPr>
          <a:xfrm>
            <a:off x="633056" y="1183909"/>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スライド３</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38535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3575" y="1649413"/>
            <a:ext cx="5437188" cy="3059112"/>
          </a:xfrm>
        </p:spPr>
      </p:sp>
      <p:sp>
        <p:nvSpPr>
          <p:cNvPr id="3" name="ノート プレースホルダー 2"/>
          <p:cNvSpPr>
            <a:spLocks noGrp="1"/>
          </p:cNvSpPr>
          <p:nvPr>
            <p:ph type="body" idx="1"/>
          </p:nvPr>
        </p:nvSpPr>
        <p:spPr>
          <a:xfrm>
            <a:off x="678497" y="4732684"/>
            <a:ext cx="5427980" cy="3900487"/>
          </a:xfrm>
          <a:prstGeom prst="rect">
            <a:avLst/>
          </a:prstGeom>
        </p:spPr>
        <p:txBody>
          <a:bodyPr/>
          <a:lstStyle/>
          <a:p>
            <a:endParaRPr lang="en-US" altLang="ja-JP" sz="1400" dirty="0"/>
          </a:p>
          <a:p>
            <a:r>
              <a:rPr lang="ja-JP" altLang="en-US" sz="1400" dirty="0"/>
              <a:t>今日のめあては</a:t>
            </a:r>
            <a:endParaRPr lang="en-US" altLang="ja-JP" sz="1400" dirty="0"/>
          </a:p>
          <a:p>
            <a:r>
              <a:rPr lang="ja-JP" altLang="en-US" sz="1400" dirty="0"/>
              <a:t>●「自分や友達の</a:t>
            </a:r>
            <a:r>
              <a:rPr lang="en-US" altLang="ja-JP" sz="1400" dirty="0"/>
              <a:t>『</a:t>
            </a:r>
            <a:r>
              <a:rPr lang="ja-JP" altLang="en-US" sz="1400" dirty="0"/>
              <a:t>強み</a:t>
            </a:r>
            <a:r>
              <a:rPr lang="en-US" altLang="ja-JP" sz="1400" dirty="0"/>
              <a:t>』</a:t>
            </a:r>
            <a:r>
              <a:rPr lang="ja-JP" altLang="en-US" sz="1400" dirty="0"/>
              <a:t>を生かそう」です。</a:t>
            </a:r>
            <a:endParaRPr lang="en-US" altLang="ja-JP" sz="1400" dirty="0"/>
          </a:p>
          <a:p>
            <a:endParaRPr lang="en-US" altLang="ja-JP" sz="1400" dirty="0"/>
          </a:p>
          <a:p>
            <a:r>
              <a:rPr lang="ja-JP" altLang="en-US" sz="1400" dirty="0"/>
              <a:t>今日は２つの交流活動を行います。</a:t>
            </a:r>
            <a:endParaRPr lang="en-US" altLang="ja-JP" sz="1400" dirty="0"/>
          </a:p>
          <a:p>
            <a:r>
              <a:rPr lang="ja-JP" altLang="en-US" sz="1400" dirty="0"/>
              <a:t>●「星☆いくつ」と</a:t>
            </a:r>
            <a:endParaRPr lang="en-US" altLang="ja-JP" sz="1400" dirty="0"/>
          </a:p>
          <a:p>
            <a:r>
              <a:rPr lang="ja-JP" altLang="en-US" sz="1400" dirty="0"/>
              <a:t>●「</a:t>
            </a:r>
            <a:r>
              <a:rPr lang="en-US" altLang="ja-JP" sz="1400" dirty="0">
                <a:latin typeface="+mj-ea"/>
                <a:ea typeface="+mj-ea"/>
              </a:rPr>
              <a:t>Step Up Webbing</a:t>
            </a:r>
            <a:r>
              <a:rPr lang="ja-JP" altLang="en-US" sz="1400" dirty="0"/>
              <a:t>　～解決への一歩～　」です。</a:t>
            </a:r>
            <a:endParaRPr lang="en-US" altLang="ja-JP" sz="1400" dirty="0"/>
          </a:p>
          <a:p>
            <a:endParaRPr lang="en-US" altLang="ja-JP" sz="1400" dirty="0"/>
          </a:p>
          <a:p>
            <a:r>
              <a:rPr lang="ja-JP" altLang="en-US" sz="1400" dirty="0"/>
              <a:t>今日もグループで行いますので、友達と協力して取り組みましょう。</a:t>
            </a:r>
            <a:endParaRPr lang="en-US" altLang="ja-JP" sz="1400" dirty="0"/>
          </a:p>
          <a:p>
            <a:endParaRPr lang="en-US" altLang="ja-JP" sz="1400" dirty="0"/>
          </a:p>
          <a:p>
            <a:r>
              <a:rPr lang="en-US" altLang="ja-JP" sz="1400" dirty="0"/>
              <a:t>【</a:t>
            </a:r>
            <a:r>
              <a:rPr lang="ja-JP" altLang="en-US" sz="1400" dirty="0"/>
              <a:t>２つの交流活動名を黒板に掲示する</a:t>
            </a:r>
            <a:r>
              <a:rPr lang="en-US" altLang="ja-JP" sz="1400" dirty="0"/>
              <a:t>】</a:t>
            </a:r>
            <a:endParaRPr lang="ja-JP" altLang="en-US" sz="1400" dirty="0"/>
          </a:p>
        </p:txBody>
      </p:sp>
      <p:sp>
        <p:nvSpPr>
          <p:cNvPr id="4" name="ヘッダー プレースホルダー 5"/>
          <p:cNvSpPr txBox="1"/>
          <p:nvPr/>
        </p:nvSpPr>
        <p:spPr>
          <a:xfrm>
            <a:off x="670461" y="1111747"/>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スライド４</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103615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50875" y="1684338"/>
            <a:ext cx="5454650" cy="3068637"/>
          </a:xfrm>
        </p:spPr>
      </p:sp>
      <p:sp>
        <p:nvSpPr>
          <p:cNvPr id="3" name="ノート プレースホルダー 2"/>
          <p:cNvSpPr>
            <a:spLocks noGrp="1"/>
          </p:cNvSpPr>
          <p:nvPr>
            <p:ph type="body" idx="1"/>
          </p:nvPr>
        </p:nvSpPr>
        <p:spPr>
          <a:xfrm>
            <a:off x="678497" y="4778978"/>
            <a:ext cx="5427980" cy="3900487"/>
          </a:xfrm>
          <a:prstGeom prst="rect">
            <a:avLst/>
          </a:prstGeom>
        </p:spPr>
        <p:txBody>
          <a:bodyPr/>
          <a:lstStyle/>
          <a:p>
            <a:endParaRPr lang="en-US" altLang="ja-JP" sz="1400" dirty="0"/>
          </a:p>
          <a:p>
            <a:r>
              <a:rPr lang="ja-JP" altLang="en-US" sz="1400" dirty="0"/>
              <a:t>それでは一つ目の交流活動「星☆いくつ」をします。</a:t>
            </a:r>
            <a:endParaRPr lang="en-US" altLang="ja-JP" sz="1400" dirty="0"/>
          </a:p>
          <a:p>
            <a:endParaRPr lang="en-US" altLang="ja-JP" sz="1400" dirty="0"/>
          </a:p>
          <a:p>
            <a:r>
              <a:rPr lang="en-US" altLang="ja-JP" sz="1400" dirty="0"/>
              <a:t>【</a:t>
            </a:r>
            <a:r>
              <a:rPr lang="ja-JP" altLang="en-US" sz="1400" dirty="0"/>
              <a:t>ワークシートを配付する</a:t>
            </a:r>
            <a:r>
              <a:rPr lang="en-US" altLang="ja-JP" sz="1400" dirty="0"/>
              <a:t>】</a:t>
            </a:r>
          </a:p>
          <a:p>
            <a:endParaRPr lang="en-US" altLang="ja-JP" sz="1400" dirty="0"/>
          </a:p>
          <a:p>
            <a:r>
              <a:rPr lang="ja-JP" altLang="en-US" sz="1400" dirty="0"/>
              <a:t>名前を書いてください。</a:t>
            </a:r>
          </a:p>
        </p:txBody>
      </p:sp>
      <p:sp>
        <p:nvSpPr>
          <p:cNvPr id="4" name="ヘッダー プレースホルダー 5"/>
          <p:cNvSpPr txBox="1"/>
          <p:nvPr/>
        </p:nvSpPr>
        <p:spPr>
          <a:xfrm>
            <a:off x="646982" y="1157160"/>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スライド５</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305159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7700" y="1685925"/>
            <a:ext cx="5553075" cy="3124200"/>
          </a:xfrm>
        </p:spPr>
      </p:sp>
      <p:sp>
        <p:nvSpPr>
          <p:cNvPr id="3" name="ノート プレースホルダー 2"/>
          <p:cNvSpPr>
            <a:spLocks noGrp="1"/>
          </p:cNvSpPr>
          <p:nvPr>
            <p:ph type="body" idx="1"/>
          </p:nvPr>
        </p:nvSpPr>
        <p:spPr>
          <a:xfrm>
            <a:off x="646982" y="4809352"/>
            <a:ext cx="5349168" cy="4419366"/>
          </a:xfrm>
          <a:prstGeom prst="rect">
            <a:avLst/>
          </a:prstGeom>
        </p:spPr>
        <p:txBody>
          <a:bodyPr/>
          <a:lstStyle/>
          <a:p>
            <a:pPr defTabSz="912447">
              <a:defRPr/>
            </a:pPr>
            <a:endParaRPr lang="en-US" altLang="ja-JP" sz="1400" dirty="0"/>
          </a:p>
          <a:p>
            <a:pPr defTabSz="912447">
              <a:defRPr/>
            </a:pPr>
            <a:r>
              <a:rPr lang="ja-JP" altLang="en-US" sz="1400" dirty="0"/>
              <a:t>まず、やり方を説明します。スライドを見てください。</a:t>
            </a:r>
            <a:endParaRPr lang="en-US" altLang="ja-JP" sz="1400" dirty="0"/>
          </a:p>
          <a:p>
            <a:endParaRPr lang="en-US" altLang="ja-JP" sz="1400" dirty="0"/>
          </a:p>
          <a:p>
            <a:r>
              <a:rPr lang="ja-JP" altLang="en-US" sz="1400" dirty="0"/>
              <a:t>●友達の色の確認をします。</a:t>
            </a:r>
            <a:endParaRPr lang="en-US" altLang="ja-JP" sz="1400" dirty="0"/>
          </a:p>
          <a:p>
            <a:r>
              <a:rPr lang="ja-JP" altLang="en-US" sz="1400" dirty="0"/>
              <a:t>黒板に向かって、右前から時計回りに赤、青、黄、緑とします。</a:t>
            </a:r>
            <a:endParaRPr lang="en-US" altLang="ja-JP" sz="1400" dirty="0"/>
          </a:p>
          <a:p>
            <a:r>
              <a:rPr lang="ja-JP" altLang="en-US" sz="1400" dirty="0"/>
              <a:t>５人グループがあるとき、５人目の人は桃色とします</a:t>
            </a:r>
            <a:endParaRPr lang="en-US" altLang="ja-JP" sz="1400" dirty="0"/>
          </a:p>
          <a:p>
            <a:endParaRPr lang="en-US" altLang="ja-JP" sz="1400" dirty="0"/>
          </a:p>
          <a:p>
            <a:r>
              <a:rPr lang="ja-JP" altLang="en-US" sz="1400" dirty="0"/>
              <a:t>次にワークシートの</a:t>
            </a:r>
            <a:endParaRPr lang="en-US" altLang="ja-JP" sz="1400" dirty="0"/>
          </a:p>
          <a:p>
            <a:r>
              <a:rPr lang="ja-JP" altLang="en-US" sz="1400" dirty="0"/>
              <a:t>●この部分の星の横に</a:t>
            </a:r>
            <a:endParaRPr lang="en-US" altLang="ja-JP" sz="1400" dirty="0"/>
          </a:p>
          <a:p>
            <a:r>
              <a:rPr lang="ja-JP" altLang="en-US" sz="1400" dirty="0"/>
              <a:t>●グループの友達の名前を記入します。</a:t>
            </a:r>
            <a:endParaRPr lang="en-US" altLang="ja-JP" sz="1400" dirty="0"/>
          </a:p>
          <a:p>
            <a:r>
              <a:rPr lang="ja-JP" altLang="en-US" sz="1400" dirty="0"/>
              <a:t>　</a:t>
            </a:r>
            <a:endParaRPr lang="en-US" altLang="ja-JP" sz="1400" dirty="0"/>
          </a:p>
          <a:p>
            <a:r>
              <a:rPr lang="ja-JP" altLang="en-US" sz="1400" dirty="0"/>
              <a:t>各グループの赤色の人、手を挙げてください。</a:t>
            </a:r>
            <a:endParaRPr lang="en-US" altLang="ja-JP" sz="1400" dirty="0"/>
          </a:p>
          <a:p>
            <a:r>
              <a:rPr lang="ja-JP" altLang="en-US" sz="1400" dirty="0"/>
              <a:t>前にシールを取りに来て、●グループの友達に配ってください。</a:t>
            </a:r>
            <a:endParaRPr lang="en-US" altLang="ja-JP" sz="1400" dirty="0"/>
          </a:p>
          <a:p>
            <a:endParaRPr lang="en-US" altLang="ja-JP" sz="1400" dirty="0"/>
          </a:p>
          <a:p>
            <a:r>
              <a:rPr lang="ja-JP" altLang="en-US" sz="1400" dirty="0"/>
              <a:t>準備はいいでしょうか。自分の色のシールが</a:t>
            </a:r>
            <a:r>
              <a:rPr lang="en-US" altLang="ja-JP" sz="1400" dirty="0">
                <a:latin typeface="+mj-ea"/>
                <a:ea typeface="+mj-ea"/>
              </a:rPr>
              <a:t>16</a:t>
            </a:r>
            <a:r>
              <a:rPr lang="ja-JP" altLang="en-US" sz="1400" dirty="0"/>
              <a:t>枚ありますか。</a:t>
            </a:r>
            <a:endParaRPr lang="en-US" altLang="ja-JP" sz="1400" dirty="0"/>
          </a:p>
          <a:p>
            <a:endParaRPr lang="ja-JP" altLang="en-US" sz="1400" dirty="0"/>
          </a:p>
        </p:txBody>
      </p:sp>
      <p:sp>
        <p:nvSpPr>
          <p:cNvPr id="4" name="ヘッダー プレースホルダー 5"/>
          <p:cNvSpPr txBox="1"/>
          <p:nvPr/>
        </p:nvSpPr>
        <p:spPr>
          <a:xfrm>
            <a:off x="632509" y="1114998"/>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スライド６</a:t>
            </a:r>
            <a:r>
              <a:rPr lang="en-US" altLang="ja-JP" sz="2000" dirty="0">
                <a:latin typeface="+mj-ea"/>
                <a:ea typeface="+mj-ea"/>
              </a:rPr>
              <a:t>】</a:t>
            </a:r>
            <a:r>
              <a:rPr lang="ja-JP" altLang="en-US" sz="2000" dirty="0">
                <a:latin typeface="+mj-ea"/>
                <a:ea typeface="+mj-ea"/>
              </a:rPr>
              <a:t>（２分</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326318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50875" y="1733550"/>
            <a:ext cx="5453063" cy="3068638"/>
          </a:xfrm>
        </p:spPr>
      </p:sp>
      <p:sp>
        <p:nvSpPr>
          <p:cNvPr id="3" name="ノート プレースホルダー 2"/>
          <p:cNvSpPr>
            <a:spLocks noGrp="1"/>
          </p:cNvSpPr>
          <p:nvPr>
            <p:ph type="body" idx="1"/>
          </p:nvPr>
        </p:nvSpPr>
        <p:spPr>
          <a:xfrm>
            <a:off x="686515" y="4802189"/>
            <a:ext cx="5427980" cy="3900487"/>
          </a:xfrm>
          <a:prstGeom prst="rect">
            <a:avLst/>
          </a:prstGeom>
        </p:spPr>
        <p:txBody>
          <a:bodyPr/>
          <a:lstStyle/>
          <a:p>
            <a:pPr>
              <a:defRPr lang="ja-JP" altLang="en-US"/>
            </a:pPr>
            <a:endParaRPr lang="en-US" altLang="ja-JP" sz="1400" dirty="0">
              <a:latin typeface="+mn-ea"/>
            </a:endParaRPr>
          </a:p>
          <a:p>
            <a:pPr>
              <a:defRPr lang="ja-JP" altLang="en-US"/>
            </a:pPr>
            <a:r>
              <a:rPr lang="ja-JP" altLang="en-US" sz="1400" dirty="0">
                <a:latin typeface="+mn-ea"/>
              </a:rPr>
              <a:t>前の時間の「自分</a:t>
            </a:r>
            <a:r>
              <a:rPr lang="en-US" altLang="ja-JP" sz="1400" dirty="0">
                <a:latin typeface="+mn-ea"/>
              </a:rPr>
              <a:t>Webbing</a:t>
            </a:r>
            <a:r>
              <a:rPr lang="ja-JP" altLang="en-US" sz="1400" dirty="0">
                <a:latin typeface="+mn-ea"/>
              </a:rPr>
              <a:t>」の交流活動と同じように、</a:t>
            </a:r>
            <a:endParaRPr lang="en-US" altLang="ja-JP" sz="1400" dirty="0">
              <a:latin typeface="+mn-ea"/>
            </a:endParaRPr>
          </a:p>
          <a:p>
            <a:pPr>
              <a:defRPr lang="ja-JP" altLang="en-US"/>
            </a:pPr>
            <a:r>
              <a:rPr lang="ja-JP" altLang="en-US" sz="1400" dirty="0">
                <a:latin typeface="+mn-ea"/>
              </a:rPr>
              <a:t>「星☆いくつ」の交流活動も、</a:t>
            </a:r>
            <a:endParaRPr lang="en-US" altLang="ja-JP" sz="1400" dirty="0">
              <a:latin typeface="+mn-ea"/>
            </a:endParaRPr>
          </a:p>
          <a:p>
            <a:pPr>
              <a:defRPr lang="ja-JP" altLang="en-US"/>
            </a:pPr>
            <a:r>
              <a:rPr lang="ja-JP" altLang="en-US" sz="1400" dirty="0">
                <a:latin typeface="+mn-ea"/>
              </a:rPr>
              <a:t>●</a:t>
            </a:r>
            <a:r>
              <a:rPr lang="ja-JP" altLang="en-US" sz="1400" dirty="0"/>
              <a:t>ワークシートをグループで時計回りに回して活動します。</a:t>
            </a:r>
            <a:endParaRPr lang="en-US" altLang="ja-JP" sz="1400" dirty="0"/>
          </a:p>
          <a:p>
            <a:pPr>
              <a:defRPr lang="ja-JP" altLang="en-US"/>
            </a:pPr>
            <a:r>
              <a:rPr lang="ja-JP" altLang="en-US" sz="1400" dirty="0"/>
              <a:t>　</a:t>
            </a:r>
            <a:endParaRPr lang="en-US" altLang="ja-JP" sz="1400" dirty="0"/>
          </a:p>
        </p:txBody>
      </p:sp>
      <p:sp>
        <p:nvSpPr>
          <p:cNvPr id="4" name="ヘッダー プレースホルダー 5"/>
          <p:cNvSpPr txBox="1"/>
          <p:nvPr/>
        </p:nvSpPr>
        <p:spPr>
          <a:xfrm>
            <a:off x="646793" y="1081213"/>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スライド７</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408259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4525" y="1516063"/>
            <a:ext cx="5564188" cy="3130550"/>
          </a:xfrm>
        </p:spPr>
      </p:sp>
      <p:sp>
        <p:nvSpPr>
          <p:cNvPr id="3" name="ノート プレースホルダー 2"/>
          <p:cNvSpPr>
            <a:spLocks noGrp="1"/>
          </p:cNvSpPr>
          <p:nvPr>
            <p:ph type="body" idx="1"/>
          </p:nvPr>
        </p:nvSpPr>
        <p:spPr>
          <a:xfrm>
            <a:off x="642037" y="4646066"/>
            <a:ext cx="5854562" cy="5011428"/>
          </a:xfrm>
          <a:prstGeom prst="rect">
            <a:avLst/>
          </a:prstGeom>
        </p:spPr>
        <p:txBody>
          <a:bodyPr/>
          <a:lstStyle/>
          <a:p>
            <a:pPr defTabSz="912447">
              <a:defRPr lang="ja-JP" altLang="en-US"/>
            </a:pPr>
            <a:endParaRPr lang="en-US" altLang="ja-JP" sz="1000" dirty="0">
              <a:latin typeface="+mn-ea"/>
            </a:endParaRPr>
          </a:p>
          <a:p>
            <a:pPr defTabSz="912447">
              <a:defRPr lang="ja-JP" altLang="en-US"/>
            </a:pPr>
            <a:r>
              <a:rPr lang="ja-JP" altLang="en-US" dirty="0">
                <a:latin typeface="+mn-ea"/>
              </a:rPr>
              <a:t>「星☆いくつ」の交流活動は全部で３つあります。それでは、活動①の説明をします。</a:t>
            </a:r>
            <a:endParaRPr lang="en-US" altLang="ja-JP" dirty="0">
              <a:latin typeface="+mn-ea"/>
            </a:endParaRPr>
          </a:p>
          <a:p>
            <a:pPr>
              <a:defRPr lang="ja-JP" altLang="en-US"/>
            </a:pPr>
            <a:r>
              <a:rPr lang="ja-JP" altLang="en-US" dirty="0">
                <a:latin typeface="+mn-ea"/>
              </a:rPr>
              <a:t>今から、１～</a:t>
            </a:r>
            <a:r>
              <a:rPr lang="en-US" altLang="ja-JP" dirty="0">
                <a:latin typeface="+mn-ea"/>
              </a:rPr>
              <a:t>10</a:t>
            </a:r>
            <a:r>
              <a:rPr lang="ja-JP" altLang="en-US" dirty="0">
                <a:latin typeface="+mn-ea"/>
              </a:rPr>
              <a:t>の中で、●グループの友達に、当てはまるものを４つ選んで、</a:t>
            </a:r>
            <a:endParaRPr lang="en-US" altLang="ja-JP" dirty="0">
              <a:latin typeface="+mn-ea"/>
            </a:endParaRPr>
          </a:p>
          <a:p>
            <a:pPr>
              <a:defRPr lang="ja-JP" altLang="en-US"/>
            </a:pPr>
            <a:r>
              <a:rPr lang="ja-JP" altLang="en-US" dirty="0">
                <a:latin typeface="+mn-ea"/>
              </a:rPr>
              <a:t>シールを貼ります。例えば、●これは鍋島君のワークシートだとします。</a:t>
            </a:r>
            <a:endParaRPr lang="en-US" altLang="ja-JP" dirty="0">
              <a:latin typeface="+mn-ea"/>
            </a:endParaRPr>
          </a:p>
          <a:p>
            <a:pPr>
              <a:defRPr lang="ja-JP" altLang="en-US"/>
            </a:pPr>
            <a:r>
              <a:rPr lang="ja-JP" altLang="en-US" dirty="0">
                <a:latin typeface="+mn-ea"/>
              </a:rPr>
              <a:t>ワークシートをもらった島君は　「鍋島君はこれかな」と考えてシールを４つ貼ります。●</a:t>
            </a:r>
            <a:endParaRPr lang="en-US" altLang="ja-JP" dirty="0">
              <a:latin typeface="+mn-ea"/>
            </a:endParaRPr>
          </a:p>
          <a:p>
            <a:pPr>
              <a:defRPr lang="ja-JP" altLang="en-US"/>
            </a:pPr>
            <a:r>
              <a:rPr lang="ja-JP" altLang="en-US" dirty="0">
                <a:latin typeface="+mn-ea"/>
              </a:rPr>
              <a:t>●次の副島さんもシールを貼っていきます。シールは左から詰めて貼っていってください。</a:t>
            </a:r>
            <a:endParaRPr lang="en-US" altLang="ja-JP" dirty="0">
              <a:latin typeface="+mn-ea"/>
            </a:endParaRPr>
          </a:p>
          <a:p>
            <a:pPr>
              <a:defRPr lang="ja-JP" altLang="en-US"/>
            </a:pPr>
            <a:r>
              <a:rPr lang="ja-JP" altLang="en-US" dirty="0">
                <a:latin typeface="+mn-ea"/>
              </a:rPr>
              <a:t>●佐野君もシールを貼りました。</a:t>
            </a:r>
            <a:endParaRPr lang="en-US" altLang="ja-JP" dirty="0">
              <a:latin typeface="+mn-ea"/>
            </a:endParaRPr>
          </a:p>
          <a:p>
            <a:pPr>
              <a:defRPr lang="ja-JP" altLang="en-US"/>
            </a:pPr>
            <a:endParaRPr lang="en-US" altLang="ja-JP" dirty="0">
              <a:latin typeface="+mn-ea"/>
            </a:endParaRPr>
          </a:p>
          <a:p>
            <a:pPr>
              <a:defRPr lang="ja-JP" altLang="en-US"/>
            </a:pPr>
            <a:r>
              <a:rPr lang="ja-JP" altLang="en-US" dirty="0">
                <a:latin typeface="+mn-ea"/>
              </a:rPr>
              <a:t>２つルールがあります。　</a:t>
            </a:r>
            <a:endParaRPr lang="en-US" altLang="ja-JP" dirty="0">
              <a:latin typeface="+mn-ea"/>
            </a:endParaRPr>
          </a:p>
          <a:p>
            <a:pPr>
              <a:defRPr lang="ja-JP" altLang="en-US"/>
            </a:pPr>
            <a:r>
              <a:rPr lang="ja-JP" altLang="en-US" dirty="0">
                <a:latin typeface="+mn-ea"/>
              </a:rPr>
              <a:t>１つ目は、鍋島君はとても元気があるから、２の「元気」に２枚以上シールを</a:t>
            </a:r>
            <a:endParaRPr lang="en-US" altLang="ja-JP" dirty="0">
              <a:latin typeface="+mn-ea"/>
            </a:endParaRPr>
          </a:p>
          <a:p>
            <a:pPr>
              <a:defRPr lang="ja-JP" altLang="en-US"/>
            </a:pPr>
            <a:r>
              <a:rPr lang="ja-JP" altLang="en-US" dirty="0">
                <a:latin typeface="+mn-ea"/>
              </a:rPr>
              <a:t>貼るというのは、なしです。１人で１つの項目に１枚のシールしか貼ることができません。</a:t>
            </a:r>
            <a:endParaRPr lang="en-US" altLang="ja-JP" dirty="0">
              <a:latin typeface="+mn-ea"/>
            </a:endParaRPr>
          </a:p>
          <a:p>
            <a:pPr defTabSz="912447">
              <a:defRPr lang="ja-JP" altLang="en-US"/>
            </a:pPr>
            <a:r>
              <a:rPr lang="ja-JP" altLang="en-US" dirty="0">
                <a:latin typeface="+mn-ea"/>
              </a:rPr>
              <a:t>２つ目は、シールは左側から詰めて貼っていくということです。</a:t>
            </a:r>
            <a:endParaRPr lang="en-US" altLang="ja-JP" dirty="0">
              <a:latin typeface="+mn-ea"/>
            </a:endParaRPr>
          </a:p>
          <a:p>
            <a:pPr>
              <a:defRPr lang="ja-JP" altLang="en-US"/>
            </a:pPr>
            <a:r>
              <a:rPr lang="ja-JP" altLang="en-US" dirty="0">
                <a:latin typeface="+mn-ea"/>
              </a:rPr>
              <a:t>やり方で質問は</a:t>
            </a:r>
            <a:r>
              <a:rPr lang="ja-JP" altLang="en-US">
                <a:latin typeface="+mn-ea"/>
              </a:rPr>
              <a:t>ありませんか。</a:t>
            </a:r>
            <a:endParaRPr lang="en-US" altLang="ja-JP" dirty="0">
              <a:latin typeface="+mn-ea"/>
            </a:endParaRPr>
          </a:p>
          <a:p>
            <a:pPr>
              <a:defRPr lang="ja-JP" altLang="en-US"/>
            </a:pPr>
            <a:r>
              <a:rPr lang="ja-JP" altLang="en-US" dirty="0">
                <a:latin typeface="+mn-ea"/>
              </a:rPr>
              <a:t>では、１人当たり、</a:t>
            </a:r>
            <a:r>
              <a:rPr lang="en-US" altLang="ja-JP" dirty="0">
                <a:latin typeface="+mn-ea"/>
              </a:rPr>
              <a:t>30</a:t>
            </a:r>
            <a:r>
              <a:rPr lang="ja-JP" altLang="en-US" dirty="0">
                <a:latin typeface="+mn-ea"/>
              </a:rPr>
              <a:t>秒間で回していきます。私の合図に合わせて、進めます。</a:t>
            </a:r>
            <a:endParaRPr lang="en-US" altLang="ja-JP" dirty="0">
              <a:latin typeface="+mn-ea"/>
            </a:endParaRPr>
          </a:p>
          <a:p>
            <a:pPr>
              <a:defRPr lang="ja-JP" altLang="en-US"/>
            </a:pPr>
            <a:r>
              <a:rPr lang="ja-JP" altLang="en-US" dirty="0"/>
              <a:t>●３人目まで終わったところで、ワークシートを裏返しにします。</a:t>
            </a:r>
            <a:endParaRPr lang="en-US" altLang="ja-JP" dirty="0"/>
          </a:p>
          <a:p>
            <a:r>
              <a:rPr lang="ja-JP" altLang="en-US" dirty="0"/>
              <a:t>５人グループも３人目まで回して、（あと一人いますが）そこで裏返しにします。</a:t>
            </a:r>
            <a:endParaRPr lang="en-US" altLang="ja-JP" dirty="0">
              <a:latin typeface="+mn-ea"/>
            </a:endParaRPr>
          </a:p>
          <a:p>
            <a:pPr>
              <a:defRPr lang="ja-JP" altLang="en-US"/>
            </a:pPr>
            <a:endParaRPr lang="en-US" altLang="ja-JP" dirty="0">
              <a:latin typeface="+mn-ea"/>
            </a:endParaRPr>
          </a:p>
          <a:p>
            <a:pPr defTabSz="912447">
              <a:defRPr lang="ja-JP" altLang="en-US"/>
            </a:pPr>
            <a:r>
              <a:rPr lang="ja-JP" altLang="en-US" dirty="0">
                <a:latin typeface="+mn-ea"/>
              </a:rPr>
              <a:t>では、始めてください。</a:t>
            </a:r>
            <a:endParaRPr lang="en-US" altLang="ja-JP" dirty="0">
              <a:latin typeface="+mn-ea"/>
            </a:endParaRPr>
          </a:p>
          <a:p>
            <a:r>
              <a:rPr lang="en-US" altLang="ja-JP" u="none" baseline="0" dirty="0">
                <a:latin typeface="+mn-lt"/>
              </a:rPr>
              <a:t>【</a:t>
            </a:r>
            <a:r>
              <a:rPr lang="en-US" altLang="ja-JP" u="none" baseline="0" dirty="0">
                <a:latin typeface="+mn-ea"/>
                <a:ea typeface="+mn-ea"/>
              </a:rPr>
              <a:t>15</a:t>
            </a:r>
            <a:r>
              <a:rPr lang="ja-JP" altLang="en-US" u="none" baseline="0" dirty="0">
                <a:latin typeface="+mn-lt"/>
              </a:rPr>
              <a:t>秒くらい前に言葉を掛ける</a:t>
            </a:r>
            <a:r>
              <a:rPr lang="en-US" altLang="ja-JP" u="none" baseline="0" dirty="0">
                <a:latin typeface="+mn-lt"/>
              </a:rPr>
              <a:t>】</a:t>
            </a:r>
          </a:p>
          <a:p>
            <a:r>
              <a:rPr lang="ja-JP" altLang="ja-JP" baseline="0" dirty="0">
                <a:latin typeface="+mn-lt"/>
              </a:rPr>
              <a:t>そろそろ時間です。次の友達にワークシートを回しましょう。</a:t>
            </a:r>
            <a:endParaRPr lang="en-US" altLang="ja-JP" baseline="0" dirty="0">
              <a:latin typeface="+mn-lt"/>
            </a:endParaRPr>
          </a:p>
          <a:p>
            <a:r>
              <a:rPr lang="en-US" altLang="ja-JP" baseline="0" dirty="0">
                <a:latin typeface="+mn-lt"/>
              </a:rPr>
              <a:t>【</a:t>
            </a:r>
            <a:r>
              <a:rPr lang="en-US" altLang="ja-JP" baseline="0" dirty="0">
                <a:latin typeface="+mn-ea"/>
                <a:ea typeface="+mn-ea"/>
              </a:rPr>
              <a:t>15</a:t>
            </a:r>
            <a:r>
              <a:rPr lang="ja-JP" altLang="en-US" baseline="0" dirty="0">
                <a:latin typeface="+mn-lt"/>
              </a:rPr>
              <a:t>秒くらい前に言葉を掛ける</a:t>
            </a:r>
            <a:r>
              <a:rPr lang="en-US" altLang="ja-JP" baseline="0" dirty="0">
                <a:latin typeface="+mn-lt"/>
              </a:rPr>
              <a:t>】</a:t>
            </a:r>
            <a:endParaRPr lang="ja-JP" altLang="ja-JP" baseline="0" dirty="0">
              <a:latin typeface="+mn-lt"/>
            </a:endParaRPr>
          </a:p>
          <a:p>
            <a:r>
              <a:rPr lang="ja-JP" altLang="ja-JP" baseline="0" dirty="0">
                <a:latin typeface="+mn-lt"/>
              </a:rPr>
              <a:t>そろそろ時間です。次の友達にワークシートを回しましょう。</a:t>
            </a:r>
            <a:endParaRPr lang="en-US" altLang="ja-JP" baseline="0" dirty="0">
              <a:latin typeface="+mn-lt"/>
            </a:endParaRPr>
          </a:p>
          <a:p>
            <a:r>
              <a:rPr lang="en-US" altLang="ja-JP" baseline="0" dirty="0">
                <a:latin typeface="+mn-lt"/>
              </a:rPr>
              <a:t>【</a:t>
            </a:r>
            <a:r>
              <a:rPr lang="en-US" altLang="ja-JP" baseline="0" dirty="0">
                <a:latin typeface="+mn-ea"/>
                <a:ea typeface="+mn-ea"/>
              </a:rPr>
              <a:t>15</a:t>
            </a:r>
            <a:r>
              <a:rPr lang="ja-JP" altLang="en-US" baseline="0" dirty="0">
                <a:latin typeface="+mn-lt"/>
              </a:rPr>
              <a:t>秒くらい前に言葉を掛ける</a:t>
            </a:r>
            <a:r>
              <a:rPr lang="en-US" altLang="ja-JP" baseline="0" dirty="0">
                <a:latin typeface="+mn-lt"/>
              </a:rPr>
              <a:t>】</a:t>
            </a:r>
            <a:endParaRPr lang="ja-JP" altLang="ja-JP" baseline="0" dirty="0">
              <a:latin typeface="+mn-lt"/>
            </a:endParaRPr>
          </a:p>
          <a:p>
            <a:r>
              <a:rPr lang="ja-JP" altLang="ja-JP" baseline="0" dirty="0">
                <a:latin typeface="+mn-lt"/>
              </a:rPr>
              <a:t>そろそろ時間です。ワークシートを裏返して待ちましょう。</a:t>
            </a:r>
          </a:p>
          <a:p>
            <a:r>
              <a:rPr lang="en-US" altLang="ja-JP" baseline="0" dirty="0">
                <a:latin typeface="+mn-lt"/>
              </a:rPr>
              <a:t>【</a:t>
            </a:r>
            <a:r>
              <a:rPr lang="ja-JP" altLang="ja-JP" baseline="0" dirty="0">
                <a:latin typeface="+mn-lt"/>
              </a:rPr>
              <a:t>全員が裏返した</a:t>
            </a:r>
            <a:r>
              <a:rPr lang="ja-JP" altLang="en-US" baseline="0" dirty="0">
                <a:latin typeface="+mn-lt"/>
              </a:rPr>
              <a:t>ことを確認する</a:t>
            </a:r>
            <a:r>
              <a:rPr lang="en-US" altLang="ja-JP" baseline="0" dirty="0">
                <a:latin typeface="+mn-lt"/>
              </a:rPr>
              <a:t>】</a:t>
            </a:r>
          </a:p>
          <a:p>
            <a:r>
              <a:rPr lang="ja-JP" altLang="ja-JP" baseline="0" dirty="0">
                <a:latin typeface="+mn-lt"/>
              </a:rPr>
              <a:t>裏返しのまま本人に渡します。じっくり眺めてみましょう。</a:t>
            </a:r>
          </a:p>
        </p:txBody>
      </p:sp>
      <p:sp>
        <p:nvSpPr>
          <p:cNvPr id="5" name="ヘッダー プレースホルダー 5"/>
          <p:cNvSpPr txBox="1"/>
          <p:nvPr/>
        </p:nvSpPr>
        <p:spPr>
          <a:xfrm>
            <a:off x="642038" y="1010326"/>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スライド８</a:t>
            </a:r>
            <a:r>
              <a:rPr lang="en-US" altLang="ja-JP" sz="2000" dirty="0">
                <a:latin typeface="+mj-ea"/>
                <a:ea typeface="+mj-ea"/>
              </a:rPr>
              <a:t>】</a:t>
            </a:r>
            <a:r>
              <a:rPr lang="ja-JP" altLang="en-US" sz="2000" dirty="0">
                <a:latin typeface="+mj-ea"/>
                <a:ea typeface="+mj-ea"/>
              </a:rPr>
              <a:t>（５分）</a:t>
            </a:r>
            <a:endParaRPr lang="en-US" altLang="ja-JP" sz="2000" dirty="0">
              <a:latin typeface="+mj-ea"/>
              <a:ea typeface="+mj-ea"/>
            </a:endParaRPr>
          </a:p>
        </p:txBody>
      </p:sp>
    </p:spTree>
    <p:extLst>
      <p:ext uri="{BB962C8B-B14F-4D97-AF65-F5344CB8AC3E}">
        <p14:creationId xmlns:p14="http://schemas.microsoft.com/office/powerpoint/2010/main" val="272658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8338" y="1619250"/>
            <a:ext cx="5540375" cy="3117850"/>
          </a:xfrm>
        </p:spPr>
      </p:sp>
      <p:sp>
        <p:nvSpPr>
          <p:cNvPr id="3" name="ノート プレースホルダー 2"/>
          <p:cNvSpPr>
            <a:spLocks noGrp="1"/>
          </p:cNvSpPr>
          <p:nvPr>
            <p:ph type="body" idx="1"/>
          </p:nvPr>
        </p:nvSpPr>
        <p:spPr>
          <a:xfrm>
            <a:off x="660020" y="4737133"/>
            <a:ext cx="5349168" cy="3859086"/>
          </a:xfrm>
          <a:prstGeom prst="rect">
            <a:avLst/>
          </a:prstGeom>
        </p:spPr>
        <p:txBody>
          <a:bodyPr/>
          <a:lstStyle/>
          <a:p>
            <a:pPr>
              <a:defRPr lang="ja-JP" altLang="en-US"/>
            </a:pPr>
            <a:endParaRPr lang="en-US" altLang="ja-JP" sz="1400" dirty="0">
              <a:latin typeface="+mn-ea"/>
            </a:endParaRPr>
          </a:p>
          <a:p>
            <a:pPr>
              <a:defRPr lang="ja-JP" altLang="en-US"/>
            </a:pPr>
            <a:r>
              <a:rPr lang="ja-JP" altLang="en-US" sz="1400" dirty="0">
                <a:latin typeface="+mn-ea"/>
              </a:rPr>
              <a:t>活動②です。</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●今度は、自分で自分に当てはまると思うものを４つ選んでシールを貼ります。●</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時間は１分間です。</a:t>
            </a:r>
            <a:endParaRPr lang="en-US" altLang="ja-JP" sz="1400" dirty="0">
              <a:latin typeface="+mn-ea"/>
            </a:endParaRPr>
          </a:p>
          <a:p>
            <a:pPr>
              <a:defRPr lang="ja-JP" altLang="en-US"/>
            </a:pPr>
            <a:r>
              <a:rPr lang="ja-JP" altLang="en-US" sz="1400" dirty="0">
                <a:latin typeface="+mn-ea"/>
              </a:rPr>
              <a:t>早く終わった人は、待っていてください。</a:t>
            </a:r>
            <a:endParaRPr lang="en-US" altLang="ja-JP" sz="1400" dirty="0">
              <a:latin typeface="+mn-ea"/>
            </a:endParaRPr>
          </a:p>
          <a:p>
            <a:pPr>
              <a:defRPr lang="ja-JP" altLang="en-US"/>
            </a:pPr>
            <a:endParaRPr lang="en-US" altLang="ja-JP" sz="1400" dirty="0">
              <a:latin typeface="+mn-ea"/>
            </a:endParaRPr>
          </a:p>
          <a:p>
            <a:pPr defTabSz="891027">
              <a:defRPr/>
            </a:pPr>
            <a:endParaRPr lang="en-US" altLang="ja-JP" sz="1400" dirty="0">
              <a:solidFill>
                <a:prstClr val="black"/>
              </a:solidFill>
            </a:endParaRPr>
          </a:p>
          <a:p>
            <a:endParaRPr lang="en-US" altLang="ja-JP" sz="1400" dirty="0"/>
          </a:p>
          <a:p>
            <a:endParaRPr lang="en-US" altLang="ja-JP" sz="1400" dirty="0"/>
          </a:p>
          <a:p>
            <a:endParaRPr lang="en-US" altLang="ja-JP" sz="1400" dirty="0"/>
          </a:p>
          <a:p>
            <a:endParaRPr lang="en-US" altLang="ja-JP" sz="1400" dirty="0"/>
          </a:p>
          <a:p>
            <a:endParaRPr lang="en-US" altLang="ja-JP" sz="1400" dirty="0"/>
          </a:p>
          <a:p>
            <a:endParaRPr lang="ja-JP" altLang="en-US" sz="1400" dirty="0"/>
          </a:p>
        </p:txBody>
      </p:sp>
      <p:sp>
        <p:nvSpPr>
          <p:cNvPr id="7" name="ヘッダー プレースホルダー 5"/>
          <p:cNvSpPr txBox="1"/>
          <p:nvPr/>
        </p:nvSpPr>
        <p:spPr>
          <a:xfrm>
            <a:off x="660020" y="1111694"/>
            <a:ext cx="3076364" cy="513508"/>
          </a:xfrm>
          <a:prstGeom prst="rect">
            <a:avLst/>
          </a:prstGeom>
        </p:spPr>
        <p:txBody>
          <a:bodyPr lIns="88002" tIns="44004" rIns="88002" bIns="4400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スライド９</a:t>
            </a:r>
            <a:r>
              <a:rPr lang="en-US" altLang="ja-JP" sz="2000" dirty="0">
                <a:latin typeface="+mj-ea"/>
                <a:ea typeface="+mj-ea"/>
              </a:rPr>
              <a:t>】</a:t>
            </a:r>
            <a:r>
              <a:rPr lang="ja-JP" altLang="en-US" sz="2000" dirty="0">
                <a:latin typeface="+mj-ea"/>
                <a:ea typeface="+mj-ea"/>
              </a:rPr>
              <a:t>（１分</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123973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2CC4B59-BA13-45EA-8E36-AF612F592AE2}"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118907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1F2CED-8D52-4126-8858-1D5EC99B2AF5}"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22589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2CD609-3FC6-45C6-A638-AABCD6775621}"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49863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994059D9-0FFA-42C6-89AF-2A9DAF532A9A}"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8088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3658502F-A3D2-49CD-B85F-DC37DF512B9D}"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361558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0ADAF1D1-6C8A-4C0F-BF17-F03CF331E707}"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85087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63234B0D-6849-4281-B511-CF0F80F63AEF}" type="datetime1">
              <a:rPr kumimoji="1" lang="ja-JP" altLang="en-US" smtClean="0"/>
              <a:t>2019/3/11</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9371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p>
            <a:fld id="{FA4DA3DF-90F0-4FC0-8760-D69988B001BA}" type="datetime1">
              <a:rPr kumimoji="1" lang="ja-JP" altLang="en-US" smtClean="0"/>
              <a:t>2019/3/11</a:t>
            </a:fld>
            <a:endParaRPr kumimoji="1"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85733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fld id="{9E0D7CA1-BA1F-4E74-A2F5-8E7CCA41A4E8}" type="datetime1">
              <a:rPr kumimoji="1" lang="ja-JP" altLang="en-US" smtClean="0"/>
              <a:t>2019/3/11</a:t>
            </a:fld>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3884181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fld id="{68E77B8C-37AF-4304-BBB0-FFF6BAA362E3}" type="datetime1">
              <a:rPr kumimoji="1" lang="ja-JP" altLang="en-US" smtClean="0"/>
              <a:t>2019/3/11</a:t>
            </a:fld>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08805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05FF9044-B451-4EF4-B364-87FFED5D130C}" type="datetime1">
              <a:rPr kumimoji="1" lang="ja-JP" altLang="en-US" smtClean="0"/>
              <a:t>2019/3/11</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47449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51F17B-C326-4029-8859-55D2748B5133}"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639098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DEC023A2-E2D0-47E1-8868-7FE1BBA28334}" type="datetime1">
              <a:rPr kumimoji="1" lang="ja-JP" altLang="en-US" smtClean="0"/>
              <a:t>2019/3/11</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20396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E44880EC-97AB-4746-9B8A-E1D9821C6817}"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26827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56092F8D-A9C8-4C83-832C-C92C5C2A636B}"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60242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9E4063A-B5BF-4182-9E79-E5169C215B9A}"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823701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DCC48E-DB3E-404E-9ED1-C30C5678B6F8}"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3896505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C62913C-DA62-4A60-AECE-4AFBC23276CD}"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475794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E5DB0FE-8829-4C33-B08B-6F45916A6607}" type="datetime1">
              <a:rPr kumimoji="1" lang="ja-JP" altLang="en-US" smtClean="0"/>
              <a:t>2019/3/11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967722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3808707-EDE3-4075-8EEE-AEF3A0C848F7}" type="datetime1">
              <a:rPr kumimoji="1" lang="ja-JP" altLang="en-US" smtClean="0"/>
              <a:t>2019/3/11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05237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FAAD4-6AD7-4EE0-A0C2-EE3273C7D72E}" type="datetime1">
              <a:rPr kumimoji="1" lang="ja-JP" altLang="en-US" smtClean="0"/>
              <a:t>2019/3/11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669093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BAF8B6-3DBD-4688-AA97-18B628439E1A}" type="datetime1">
              <a:rPr kumimoji="1" lang="ja-JP" altLang="en-US" smtClean="0"/>
              <a:t>2019/3/11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64536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87C6B7-F9D3-40B9-A0AF-E5EE3334BB24}"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962414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B4561D-1A82-4B15-9208-C2012624CED2}" type="datetime1">
              <a:rPr kumimoji="1" lang="ja-JP" altLang="en-US" smtClean="0"/>
              <a:t>2019/3/11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795719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AB3D4A-202E-4112-B078-654D8ECEBF02}" type="datetime1">
              <a:rPr kumimoji="1" lang="ja-JP" altLang="en-US" smtClean="0"/>
              <a:t>2019/3/11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015116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914549-9CDE-40DA-A0DF-420D95E4C993}"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371916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C476A6-41F0-43C7-A1E5-AB50D98567A3}" type="datetime1">
              <a:rPr kumimoji="1" lang="ja-JP" altLang="en-US" smtClean="0"/>
              <a:t>2019/3/11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1702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ACE50C2-8B94-4E45-B735-862E263D27ED}" type="datetime1">
              <a:rPr kumimoji="1" lang="ja-JP" altLang="en-US" smtClean="0"/>
              <a:t>2019/3/11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43564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7CA235C-7AAA-4203-ABD9-1DDE712C1938}" type="datetime1">
              <a:rPr kumimoji="1" lang="ja-JP" altLang="en-US" smtClean="0"/>
              <a:t>2019/3/11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57499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8B9A19-53AB-4213-8FAE-72D39AC6B679}" type="datetime1">
              <a:rPr kumimoji="1" lang="ja-JP" altLang="en-US" smtClean="0"/>
              <a:t>2019/3/11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51829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F036C-4CC9-41B4-AA6F-35117A399728}" type="datetime1">
              <a:rPr kumimoji="1" lang="ja-JP" altLang="en-US" smtClean="0"/>
              <a:t>2019/3/11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32795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AB9AFC-5A90-4319-BAB4-D317186F49E1}" type="datetime1">
              <a:rPr kumimoji="1" lang="ja-JP" altLang="en-US" smtClean="0"/>
              <a:t>2019/3/11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321541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0B7E54-B4C7-4B09-8A6E-A2285D5E8BDE}" type="datetime1">
              <a:rPr kumimoji="1" lang="ja-JP" altLang="en-US" smtClean="0"/>
              <a:t>2019/3/11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425490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92344" y="249238"/>
            <a:ext cx="2390056" cy="407454"/>
          </a:xfrm>
          <a:prstGeom prst="rect">
            <a:avLst/>
          </a:prstGeom>
        </p:spPr>
        <p:txBody>
          <a:bodyPr vert="horz" lIns="91440" tIns="45720" rIns="91440" bIns="45720" rtlCol="0" anchor="ctr">
            <a:normAutofit/>
          </a:bodyPr>
          <a:lstStyle/>
          <a:p>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平成</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26</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27</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年度　小・中・高等学校教育相談</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9928B-5B2B-4B44-8981-3DA4E5857CAD}" type="datetime1">
              <a:rPr kumimoji="1" lang="ja-JP" altLang="en-US" smtClean="0"/>
              <a:t>2019/3/11</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4122175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spcBef>
          <a:spcPct val="0"/>
        </a:spcBef>
        <a:buNone/>
        <a:defRPr kumimoji="1" lang="ja-JP" altLang="en-US" sz="800" b="0" i="0" u="none" strike="noStrike" kern="1200" baseline="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平成２６・２７年度　佐賀県教育センタープロジェクト研究　小・中・高等学校教育相談研究委員会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353924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8643A-1117-439F-B697-5CDAE004E7C5}" type="datetime1">
              <a:rPr kumimoji="1" lang="ja-JP" altLang="en-US" smtClean="0"/>
              <a:t>2019/3/11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0199934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1095" cy="6858000"/>
          </a:xfrm>
          <a:prstGeom prst="rect">
            <a:avLst/>
          </a:prstGeom>
        </p:spPr>
      </p:pic>
      <p:pic>
        <p:nvPicPr>
          <p:cNvPr id="5" name="図 4">
            <a:extLst>
              <a:ext uri="{FF2B5EF4-FFF2-40B4-BE49-F238E27FC236}">
                <a16:creationId xmlns:a16="http://schemas.microsoft.com/office/drawing/2014/main" id="{84F69651-C20B-4E74-8B9B-5F38C0D2DDCA}"/>
              </a:ext>
            </a:extLst>
          </p:cNvPr>
          <p:cNvPicPr>
            <a:picLocks noChangeAspect="1"/>
          </p:cNvPicPr>
          <p:nvPr/>
        </p:nvPicPr>
        <p:blipFill>
          <a:blip r:embed="rId4"/>
          <a:stretch>
            <a:fillRect/>
          </a:stretch>
        </p:blipFill>
        <p:spPr>
          <a:xfrm>
            <a:off x="162528" y="2456892"/>
            <a:ext cx="3312368" cy="3974841"/>
          </a:xfrm>
          <a:prstGeom prst="rect">
            <a:avLst/>
          </a:prstGeom>
        </p:spPr>
      </p:pic>
      <p:sp>
        <p:nvSpPr>
          <p:cNvPr id="7" name="Rectangle 3">
            <a:extLst>
              <a:ext uri="{FF2B5EF4-FFF2-40B4-BE49-F238E27FC236}">
                <a16:creationId xmlns:a16="http://schemas.microsoft.com/office/drawing/2014/main" id="{953880FF-5D6E-4395-8DBF-142AD84C5887}"/>
              </a:ext>
            </a:extLst>
          </p:cNvPr>
          <p:cNvSpPr>
            <a:spLocks noGrp="1" noChangeArrowheads="1"/>
          </p:cNvSpPr>
          <p:nvPr>
            <p:ph idx="1"/>
          </p:nvPr>
        </p:nvSpPr>
        <p:spPr>
          <a:xfrm>
            <a:off x="73121" y="298390"/>
            <a:ext cx="12036659" cy="3136938"/>
          </a:xfrm>
          <a:ln>
            <a:noFill/>
          </a:ln>
        </p:spPr>
        <p:txBody>
          <a:bodyPr anchor="ctr">
            <a:noAutofit/>
          </a:bodyPr>
          <a:lstStyle/>
          <a:p>
            <a:pPr eaLnBrk="1" hangingPunct="1">
              <a:buFont typeface="Arial" panose="020B0604020202020204" pitchFamily="34" charset="0"/>
              <a:buNone/>
            </a:pPr>
            <a:r>
              <a:rPr lang="ja-JP" altLang="en-US" sz="7200" dirty="0">
                <a:ln w="28575">
                  <a:noFill/>
                </a:ln>
                <a:solidFill>
                  <a:sysClr val="windowText" lastClr="00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②　自分や友達の</a:t>
            </a:r>
            <a:endParaRPr lang="en-US" altLang="ja-JP" sz="7200" dirty="0">
              <a:ln w="28575">
                <a:noFill/>
              </a:ln>
              <a:solidFill>
                <a:sysClr val="windowText" lastClr="00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algn="r" eaLnBrk="1" hangingPunct="1">
              <a:buFont typeface="Arial" panose="020B0604020202020204" pitchFamily="34" charset="0"/>
              <a:buNone/>
            </a:pPr>
            <a:r>
              <a:rPr lang="ja-JP" altLang="en-US" sz="7200" dirty="0">
                <a:ln w="28575">
                  <a:noFill/>
                </a:ln>
                <a:solidFill>
                  <a:sysClr val="windowText" lastClr="00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「強み」を生かそう</a:t>
            </a:r>
          </a:p>
        </p:txBody>
      </p:sp>
    </p:spTree>
    <p:extLst>
      <p:ext uri="{BB962C8B-B14F-4D97-AF65-F5344CB8AC3E}">
        <p14:creationId xmlns:p14="http://schemas.microsoft.com/office/powerpoint/2010/main" val="422378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774458" y="80628"/>
            <a:ext cx="8082182" cy="6924718"/>
          </a:xfrm>
          <a:prstGeom prst="rect">
            <a:avLst/>
          </a:prstGeom>
        </p:spPr>
      </p:pic>
      <p:sp>
        <p:nvSpPr>
          <p:cNvPr id="6" name="正方形/長方形 5"/>
          <p:cNvSpPr/>
          <p:nvPr/>
        </p:nvSpPr>
        <p:spPr>
          <a:xfrm>
            <a:off x="5252144" y="3058131"/>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5096569" y="3207991"/>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a:solidFill>
                <a:prstClr val="black"/>
              </a:solidFill>
              <a:latin typeface="ＭＳ ゴシック" panose="020B0609070205080204" pitchFamily="49" charset="-128"/>
              <a:ea typeface="ＭＳ ゴシック" panose="020B0609070205080204" pitchFamily="49" charset="-128"/>
            </a:endParaRPr>
          </a:p>
        </p:txBody>
      </p:sp>
      <p:sp>
        <p:nvSpPr>
          <p:cNvPr id="2" name="円/楕円 1"/>
          <p:cNvSpPr/>
          <p:nvPr/>
        </p:nvSpPr>
        <p:spPr>
          <a:xfrm>
            <a:off x="6476717" y="5539284"/>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5096569" y="3207991"/>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40" name="円/楕円 39"/>
          <p:cNvSpPr/>
          <p:nvPr/>
        </p:nvSpPr>
        <p:spPr>
          <a:xfrm>
            <a:off x="4075631" y="2797816"/>
            <a:ext cx="500765" cy="51248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41" name="円/楕円 40"/>
          <p:cNvSpPr/>
          <p:nvPr/>
        </p:nvSpPr>
        <p:spPr>
          <a:xfrm>
            <a:off x="4083067" y="3376638"/>
            <a:ext cx="500765" cy="51248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42" name="円/楕円 41"/>
          <p:cNvSpPr/>
          <p:nvPr/>
        </p:nvSpPr>
        <p:spPr>
          <a:xfrm>
            <a:off x="4083066" y="1006549"/>
            <a:ext cx="500765" cy="51248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9" name="テキスト ボックス 38"/>
          <p:cNvSpPr txBox="1"/>
          <p:nvPr/>
        </p:nvSpPr>
        <p:spPr>
          <a:xfrm>
            <a:off x="227348" y="2407748"/>
            <a:ext cx="3268627"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自分の「強み」を３つ選び、番号に○を</a:t>
            </a:r>
            <a:r>
              <a:rPr lang="ja-JP" altLang="en-US" sz="2800" dirty="0">
                <a:solidFill>
                  <a:schemeClr val="tx1"/>
                </a:solidFill>
                <a:latin typeface="ＭＳ ゴシック" panose="020B0609070205080204" pitchFamily="49" charset="-128"/>
                <a:ea typeface="ＭＳ ゴシック" panose="020B0609070205080204" pitchFamily="49" charset="-128"/>
              </a:rPr>
              <a:t>付</a:t>
            </a:r>
            <a:r>
              <a:rPr kumimoji="1" lang="ja-JP" altLang="en-US" sz="2800" dirty="0">
                <a:solidFill>
                  <a:schemeClr val="tx1"/>
                </a:solidFill>
                <a:latin typeface="ＭＳ ゴシック" panose="020B0609070205080204" pitchFamily="49" charset="-128"/>
                <a:ea typeface="ＭＳ ゴシック" panose="020B0609070205080204" pitchFamily="49" charset="-128"/>
              </a:rPr>
              <a:t>ける</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46" name="正方形/長方形 45"/>
          <p:cNvSpPr/>
          <p:nvPr/>
        </p:nvSpPr>
        <p:spPr>
          <a:xfrm>
            <a:off x="5108488" y="3079085"/>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47" name="正方形/長方形 46"/>
          <p:cNvSpPr/>
          <p:nvPr/>
        </p:nvSpPr>
        <p:spPr>
          <a:xfrm>
            <a:off x="4952913" y="3228945"/>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48" name="円/楕円 47"/>
          <p:cNvSpPr/>
          <p:nvPr/>
        </p:nvSpPr>
        <p:spPr>
          <a:xfrm>
            <a:off x="6333061"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latin typeface="ＭＳ ゴシック" panose="020B0609070205080204" pitchFamily="49" charset="-128"/>
              <a:ea typeface="ＭＳ ゴシック" panose="020B0609070205080204" pitchFamily="49" charset="-128"/>
            </a:endParaRPr>
          </a:p>
        </p:txBody>
      </p:sp>
      <p:sp>
        <p:nvSpPr>
          <p:cNvPr id="49" name="正方形/長方形 48"/>
          <p:cNvSpPr/>
          <p:nvPr/>
        </p:nvSpPr>
        <p:spPr>
          <a:xfrm>
            <a:off x="4952913" y="3228945"/>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5" name="タイトル 4">
            <a:extLst>
              <a:ext uri="{FF2B5EF4-FFF2-40B4-BE49-F238E27FC236}">
                <a16:creationId xmlns:a16="http://schemas.microsoft.com/office/drawing/2014/main" id="{9EF93B17-D98F-4315-B148-59BA48E71517}"/>
              </a:ext>
            </a:extLst>
          </p:cNvPr>
          <p:cNvSpPr>
            <a:spLocks noGrp="1"/>
          </p:cNvSpPr>
          <p:nvPr>
            <p:ph type="title"/>
          </p:nvPr>
        </p:nvSpPr>
        <p:spPr/>
        <p:txBody>
          <a:bodyPr/>
          <a:lstStyle/>
          <a:p>
            <a:endParaRPr lang="ja-JP" altLang="en-US">
              <a:latin typeface="ＭＳ ゴシック" panose="020B0609070205080204" pitchFamily="49" charset="-128"/>
              <a:ea typeface="ＭＳ ゴシック" panose="020B0609070205080204" pitchFamily="49" charset="-128"/>
            </a:endParaRPr>
          </a:p>
        </p:txBody>
      </p:sp>
      <p:sp>
        <p:nvSpPr>
          <p:cNvPr id="21" name="タイトル 1">
            <a:extLst>
              <a:ext uri="{FF2B5EF4-FFF2-40B4-BE49-F238E27FC236}">
                <a16:creationId xmlns:a16="http://schemas.microsoft.com/office/drawing/2014/main" id="{EF79CB85-5917-48FE-9C1B-5E3CE5C62577}"/>
              </a:ext>
            </a:extLst>
          </p:cNvPr>
          <p:cNvSpPr txBox="1">
            <a:spLocks/>
          </p:cNvSpPr>
          <p:nvPr/>
        </p:nvSpPr>
        <p:spPr>
          <a:xfrm>
            <a:off x="40253" y="35682"/>
            <a:ext cx="2491351" cy="67618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600">
                <a:latin typeface="ＭＳ ゴシック" panose="020B0609070205080204" pitchFamily="49" charset="-128"/>
                <a:ea typeface="ＭＳ ゴシック" panose="020B0609070205080204" pitchFamily="49" charset="-128"/>
              </a:rPr>
              <a:t>星☆いくつ</a:t>
            </a:r>
            <a:endParaRPr lang="ja-JP" altLang="en-US" sz="3600" dirty="0">
              <a:latin typeface="ＭＳ ゴシック" panose="020B0609070205080204" pitchFamily="49" charset="-128"/>
              <a:ea typeface="ＭＳ ゴシック" panose="020B0609070205080204" pitchFamily="49" charset="-128"/>
            </a:endParaRPr>
          </a:p>
        </p:txBody>
      </p:sp>
      <p:sp>
        <p:nvSpPr>
          <p:cNvPr id="22" name="タイトル 1">
            <a:extLst>
              <a:ext uri="{FF2B5EF4-FFF2-40B4-BE49-F238E27FC236}">
                <a16:creationId xmlns:a16="http://schemas.microsoft.com/office/drawing/2014/main" id="{8DC65547-60BD-4017-A70C-1060D6AAFD05}"/>
              </a:ext>
            </a:extLst>
          </p:cNvPr>
          <p:cNvSpPr txBox="1">
            <a:spLocks/>
          </p:cNvSpPr>
          <p:nvPr/>
        </p:nvSpPr>
        <p:spPr>
          <a:xfrm>
            <a:off x="273494" y="1388348"/>
            <a:ext cx="1897071" cy="795377"/>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ＭＳ ゴシック" panose="020B0609070205080204" pitchFamily="49" charset="-128"/>
                <a:ea typeface="ＭＳ ゴシック" panose="020B0609070205080204" pitchFamily="49" charset="-128"/>
              </a:rPr>
              <a:t>活動③</a:t>
            </a:r>
            <a:endParaRPr sz="4000" dirty="0">
              <a:solidFill>
                <a:sysClr val="windowText" lastClr="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0549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36747" y="1959279"/>
            <a:ext cx="11918506" cy="1879410"/>
          </a:xfrm>
        </p:spPr>
        <p:style>
          <a:lnRef idx="1">
            <a:schemeClr val="accent2"/>
          </a:lnRef>
          <a:fillRef idx="2">
            <a:schemeClr val="accent2"/>
          </a:fillRef>
          <a:effectRef idx="1">
            <a:schemeClr val="accent2"/>
          </a:effectRef>
          <a:fontRef idx="minor">
            <a:schemeClr val="dk1"/>
          </a:fontRef>
        </p:style>
        <p:txBody>
          <a:bodyPr>
            <a:noAutofit/>
          </a:bodyPr>
          <a:lstStyle/>
          <a:p>
            <a:pPr algn="l"/>
            <a:r>
              <a:rPr lang="ja-JP" altLang="en-US" sz="4800" dirty="0">
                <a:latin typeface="ＭＳ ゴシック" panose="020B0609070205080204" pitchFamily="49" charset="-128"/>
                <a:ea typeface="ＭＳ ゴシック" panose="020B0609070205080204" pitchFamily="49" charset="-128"/>
              </a:rPr>
              <a:t>　星☆いくつをやってみて、気付いたことや感じたことをワークシートに書こう</a:t>
            </a:r>
            <a:endParaRPr kumimoji="1" lang="ja-JP" altLang="en-US" sz="48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26201"/>
          <a:stretch/>
        </p:blipFill>
        <p:spPr>
          <a:xfrm>
            <a:off x="2855640" y="4077072"/>
            <a:ext cx="5670938" cy="2595369"/>
          </a:xfrm>
          <a:prstGeom prst="rect">
            <a:avLst/>
          </a:prstGeom>
          <a:ln>
            <a:noFill/>
          </a:ln>
          <a:effectLst>
            <a:softEdge rad="112500"/>
          </a:effectLst>
        </p:spPr>
      </p:pic>
      <p:sp>
        <p:nvSpPr>
          <p:cNvPr id="7" name="タイトル 1">
            <a:extLst>
              <a:ext uri="{FF2B5EF4-FFF2-40B4-BE49-F238E27FC236}">
                <a16:creationId xmlns:a16="http://schemas.microsoft.com/office/drawing/2014/main" id="{A7F72D46-25E3-4FA4-A4A8-BA5676ADED5C}"/>
              </a:ext>
            </a:extLst>
          </p:cNvPr>
          <p:cNvSpPr txBox="1">
            <a:spLocks/>
          </p:cNvSpPr>
          <p:nvPr/>
        </p:nvSpPr>
        <p:spPr>
          <a:xfrm>
            <a:off x="40253" y="35682"/>
            <a:ext cx="2491351" cy="67618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600" dirty="0">
                <a:latin typeface="ＭＳ ゴシック" panose="020B0609070205080204" pitchFamily="49" charset="-128"/>
                <a:ea typeface="ＭＳ ゴシック" panose="020B0609070205080204" pitchFamily="49" charset="-128"/>
              </a:rPr>
              <a:t>星☆いくつ</a:t>
            </a:r>
          </a:p>
        </p:txBody>
      </p:sp>
    </p:spTree>
    <p:extLst>
      <p:ext uri="{BB962C8B-B14F-4D97-AF65-F5344CB8AC3E}">
        <p14:creationId xmlns:p14="http://schemas.microsoft.com/office/powerpoint/2010/main" val="175630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9916" y="2641071"/>
            <a:ext cx="6552728" cy="85197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en-US" altLang="ja-JP" sz="4800" dirty="0">
                <a:solidFill>
                  <a:prstClr val="black"/>
                </a:solidFill>
                <a:latin typeface="ＭＳ ゴシック" panose="020B0609070205080204" pitchFamily="49" charset="-128"/>
                <a:ea typeface="ＭＳ ゴシック" panose="020B0609070205080204" pitchFamily="49" charset="-128"/>
              </a:rPr>
              <a:t>【</a:t>
            </a:r>
            <a:r>
              <a:rPr lang="ja-JP" altLang="en-US" sz="4800" dirty="0">
                <a:solidFill>
                  <a:prstClr val="black"/>
                </a:solidFill>
                <a:latin typeface="ＭＳ ゴシック" panose="020B0609070205080204" pitchFamily="49" charset="-128"/>
                <a:ea typeface="ＭＳ ゴシック" panose="020B0609070205080204" pitchFamily="49" charset="-128"/>
              </a:rPr>
              <a:t>聴き方のポイント</a:t>
            </a:r>
            <a:r>
              <a:rPr lang="en-US" altLang="ja-JP" sz="4800" dirty="0">
                <a:solidFill>
                  <a:prstClr val="black"/>
                </a:solidFill>
                <a:latin typeface="ＭＳ ゴシック" panose="020B0609070205080204" pitchFamily="49" charset="-128"/>
                <a:ea typeface="ＭＳ ゴシック" panose="020B0609070205080204" pitchFamily="49" charset="-128"/>
              </a:rPr>
              <a:t>】</a:t>
            </a:r>
            <a:endParaRPr lang="ja-JP" altLang="en-US" sz="4800" dirty="0">
              <a:solidFill>
                <a:prstClr val="black"/>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6219495" y="3786441"/>
            <a:ext cx="4690840" cy="741204"/>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ja-JP" altLang="en-US" sz="3600" b="1" dirty="0">
                <a:solidFill>
                  <a:prstClr val="black"/>
                </a:solidFill>
                <a:latin typeface="ＭＳ ゴシック" panose="020B0609070205080204" pitchFamily="49" charset="-128"/>
                <a:ea typeface="ＭＳ ゴシック" panose="020B0609070205080204" pitchFamily="49" charset="-128"/>
              </a:rPr>
              <a:t>①</a:t>
            </a:r>
            <a:r>
              <a:rPr lang="ja-JP" altLang="en-US" sz="3600" b="1" dirty="0">
                <a:solidFill>
                  <a:srgbClr val="FF0000"/>
                </a:solidFill>
                <a:latin typeface="ＭＳ ゴシック" panose="020B0609070205080204" pitchFamily="49" charset="-128"/>
                <a:ea typeface="ＭＳ ゴシック" panose="020B0609070205080204" pitchFamily="49" charset="-128"/>
              </a:rPr>
              <a:t>相手を見る</a:t>
            </a:r>
          </a:p>
        </p:txBody>
      </p:sp>
      <p:sp>
        <p:nvSpPr>
          <p:cNvPr id="6" name="角丸四角形 5"/>
          <p:cNvSpPr/>
          <p:nvPr/>
        </p:nvSpPr>
        <p:spPr>
          <a:xfrm>
            <a:off x="6250217" y="4878876"/>
            <a:ext cx="4706323" cy="754979"/>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ja-JP" altLang="en-US" sz="3300" b="1" dirty="0">
                <a:solidFill>
                  <a:prstClr val="black"/>
                </a:solidFill>
                <a:latin typeface="ＭＳ ゴシック" panose="020B0609070205080204" pitchFamily="49" charset="-128"/>
                <a:ea typeface="ＭＳ ゴシック" panose="020B0609070205080204" pitchFamily="49" charset="-128"/>
              </a:rPr>
              <a:t>②</a:t>
            </a:r>
            <a:r>
              <a:rPr lang="ja-JP" altLang="en-US" sz="3300" b="1" dirty="0">
                <a:solidFill>
                  <a:srgbClr val="FF0000"/>
                </a:solidFill>
                <a:latin typeface="ＭＳ ゴシック" panose="020B0609070205080204" pitchFamily="49" charset="-128"/>
                <a:ea typeface="ＭＳ ゴシック" panose="020B0609070205080204" pitchFamily="49" charset="-128"/>
              </a:rPr>
              <a:t>うなずき</a:t>
            </a:r>
            <a:r>
              <a:rPr lang="ja-JP" altLang="en-US" sz="3300" b="1" dirty="0">
                <a:solidFill>
                  <a:prstClr val="black"/>
                </a:solidFill>
                <a:latin typeface="ＭＳ ゴシック" panose="020B0609070205080204" pitchFamily="49" charset="-128"/>
                <a:ea typeface="ＭＳ ゴシック" panose="020B0609070205080204" pitchFamily="49" charset="-128"/>
              </a:rPr>
              <a:t>ながら聴く</a:t>
            </a:r>
          </a:p>
        </p:txBody>
      </p:sp>
      <p:sp>
        <p:nvSpPr>
          <p:cNvPr id="7" name="角丸四角形 6"/>
          <p:cNvSpPr/>
          <p:nvPr/>
        </p:nvSpPr>
        <p:spPr>
          <a:xfrm>
            <a:off x="6240016" y="5966413"/>
            <a:ext cx="4706323" cy="754979"/>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ja-JP" altLang="en-US" sz="3600" b="1" dirty="0">
                <a:solidFill>
                  <a:prstClr val="black"/>
                </a:solidFill>
                <a:latin typeface="ＭＳ ゴシック" panose="020B0609070205080204" pitchFamily="49" charset="-128"/>
                <a:ea typeface="ＭＳ ゴシック" panose="020B0609070205080204" pitchFamily="49" charset="-128"/>
              </a:rPr>
              <a:t>③</a:t>
            </a:r>
            <a:r>
              <a:rPr lang="ja-JP" altLang="en-US" sz="3600" b="1" dirty="0">
                <a:solidFill>
                  <a:srgbClr val="FF0000"/>
                </a:solidFill>
                <a:latin typeface="ＭＳ ゴシック" panose="020B0609070205080204" pitchFamily="49" charset="-128"/>
                <a:ea typeface="ＭＳ ゴシック" panose="020B0609070205080204" pitchFamily="49" charset="-128"/>
              </a:rPr>
              <a:t>最後まで</a:t>
            </a:r>
            <a:r>
              <a:rPr lang="ja-JP" altLang="en-US" sz="3600" b="1" dirty="0">
                <a:solidFill>
                  <a:prstClr val="black"/>
                </a:solidFill>
                <a:latin typeface="ＭＳ ゴシック" panose="020B0609070205080204" pitchFamily="49" charset="-128"/>
                <a:ea typeface="ＭＳ ゴシック" panose="020B0609070205080204" pitchFamily="49" charset="-128"/>
              </a:rPr>
              <a:t>聴く</a:t>
            </a:r>
          </a:p>
        </p:txBody>
      </p:sp>
      <p:sp>
        <p:nvSpPr>
          <p:cNvPr id="9" name="タイトル 1"/>
          <p:cNvSpPr>
            <a:spLocks noGrp="1"/>
          </p:cNvSpPr>
          <p:nvPr>
            <p:ph type="title"/>
          </p:nvPr>
        </p:nvSpPr>
        <p:spPr>
          <a:xfrm>
            <a:off x="2735760" y="529906"/>
            <a:ext cx="9404119" cy="1879410"/>
          </a:xfrm>
        </p:spPr>
        <p:style>
          <a:lnRef idx="1">
            <a:schemeClr val="accent2"/>
          </a:lnRef>
          <a:fillRef idx="2">
            <a:schemeClr val="accent2"/>
          </a:fillRef>
          <a:effectRef idx="1">
            <a:schemeClr val="accent2"/>
          </a:effectRef>
          <a:fontRef idx="minor">
            <a:schemeClr val="dk1"/>
          </a:fontRef>
        </p:style>
        <p:txBody>
          <a:bodyPr>
            <a:noAutofit/>
          </a:bodyPr>
          <a:lstStyle/>
          <a:p>
            <a:pPr algn="l"/>
            <a:r>
              <a:rPr lang="ja-JP" altLang="en-US" sz="4000" dirty="0">
                <a:latin typeface="ＭＳ ゴシック" panose="020B0609070205080204" pitchFamily="49" charset="-128"/>
                <a:ea typeface="ＭＳ ゴシック" panose="020B0609070205080204" pitchFamily="49" charset="-128"/>
              </a:rPr>
              <a:t>星☆いくつをやってみて、</a:t>
            </a:r>
            <a:br>
              <a:rPr lang="en-US" altLang="ja-JP" sz="4000" dirty="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気付いたことや感じたことを伝え合おう</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282" y="3128700"/>
            <a:ext cx="3307833" cy="3500352"/>
          </a:xfrm>
          <a:prstGeom prst="rect">
            <a:avLst/>
          </a:prstGeom>
        </p:spPr>
      </p:pic>
      <p:sp>
        <p:nvSpPr>
          <p:cNvPr id="8" name="タイトル 1">
            <a:extLst>
              <a:ext uri="{FF2B5EF4-FFF2-40B4-BE49-F238E27FC236}">
                <a16:creationId xmlns:a16="http://schemas.microsoft.com/office/drawing/2014/main" id="{9FD22FB9-1BEF-4E1A-986D-E7B6A3D9B982}"/>
              </a:ext>
            </a:extLst>
          </p:cNvPr>
          <p:cNvSpPr txBox="1">
            <a:spLocks/>
          </p:cNvSpPr>
          <p:nvPr/>
        </p:nvSpPr>
        <p:spPr>
          <a:xfrm>
            <a:off x="218272" y="998472"/>
            <a:ext cx="2135311" cy="795377"/>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800" dirty="0">
                <a:solidFill>
                  <a:sysClr val="windowText" lastClr="000000"/>
                </a:solidFill>
                <a:latin typeface="ＭＳ ゴシック" panose="020B0609070205080204" pitchFamily="49" charset="-128"/>
                <a:ea typeface="ＭＳ ゴシック" panose="020B0609070205080204" pitchFamily="49" charset="-128"/>
              </a:rPr>
              <a:t>活動④</a:t>
            </a:r>
            <a:endParaRPr sz="48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1" name="タイトル 1">
            <a:extLst>
              <a:ext uri="{FF2B5EF4-FFF2-40B4-BE49-F238E27FC236}">
                <a16:creationId xmlns:a16="http://schemas.microsoft.com/office/drawing/2014/main" id="{9D6DBBD6-8EFA-42D7-A1B4-6F4282AABCA0}"/>
              </a:ext>
            </a:extLst>
          </p:cNvPr>
          <p:cNvSpPr txBox="1">
            <a:spLocks/>
          </p:cNvSpPr>
          <p:nvPr/>
        </p:nvSpPr>
        <p:spPr>
          <a:xfrm>
            <a:off x="40253" y="35682"/>
            <a:ext cx="2491351" cy="67618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600">
                <a:latin typeface="ＭＳ ゴシック" panose="020B0609070205080204" pitchFamily="49" charset="-128"/>
                <a:ea typeface="ＭＳ ゴシック" panose="020B0609070205080204" pitchFamily="49" charset="-128"/>
              </a:rPr>
              <a:t>星☆いくつ</a:t>
            </a:r>
            <a:endParaRPr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6419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340" y="152636"/>
            <a:ext cx="11820636" cy="155679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4800" dirty="0">
                <a:latin typeface="ＭＳ ゴシック" panose="020B0609070205080204" pitchFamily="49" charset="-128"/>
                <a:ea typeface="ＭＳ ゴシック" panose="020B0609070205080204" pitchFamily="49" charset="-128"/>
              </a:rPr>
              <a:t>　</a:t>
            </a:r>
            <a:r>
              <a:rPr lang="en-US" altLang="ja-JP" sz="4800" dirty="0">
                <a:latin typeface="ＭＳ ゴシック" panose="020B0609070205080204" pitchFamily="49" charset="-128"/>
                <a:ea typeface="ＭＳ ゴシック" panose="020B0609070205080204" pitchFamily="49" charset="-128"/>
              </a:rPr>
              <a:t>Step Up Webbing</a:t>
            </a:r>
            <a:r>
              <a:rPr lang="ja-JP" altLang="en-US" sz="4800" dirty="0">
                <a:latin typeface="ＭＳ ゴシック" panose="020B0609070205080204" pitchFamily="49" charset="-128"/>
                <a:ea typeface="ＭＳ ゴシック" panose="020B0609070205080204" pitchFamily="49" charset="-128"/>
              </a:rPr>
              <a:t>　～解決への一歩～</a:t>
            </a:r>
            <a:endParaRPr kumimoji="1" lang="ja-JP" altLang="en-US" sz="4800" dirty="0">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1271464" y="2165048"/>
            <a:ext cx="9361040" cy="4174215"/>
            <a:chOff x="1271464" y="2165048"/>
            <a:chExt cx="9361040" cy="4174215"/>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80" y="2165048"/>
              <a:ext cx="3816424" cy="4174215"/>
            </a:xfrm>
            <a:prstGeom prst="rect">
              <a:avLst/>
            </a:prstGeom>
          </p:spPr>
        </p:pic>
        <p:pic>
          <p:nvPicPr>
            <p:cNvPr id="5" name="図 4"/>
            <p:cNvPicPr>
              <a:picLocks noChangeAspect="1"/>
            </p:cNvPicPr>
            <p:nvPr/>
          </p:nvPicPr>
          <p:blipFill>
            <a:blip r:embed="rId4"/>
            <a:stretch>
              <a:fillRect/>
            </a:stretch>
          </p:blipFill>
          <p:spPr>
            <a:xfrm>
              <a:off x="1271464" y="2852936"/>
              <a:ext cx="2798440" cy="2798440"/>
            </a:xfrm>
            <a:prstGeom prst="rect">
              <a:avLst/>
            </a:prstGeom>
          </p:spPr>
        </p:pic>
      </p:grpSp>
    </p:spTree>
    <p:extLst>
      <p:ext uri="{BB962C8B-B14F-4D97-AF65-F5344CB8AC3E}">
        <p14:creationId xmlns:p14="http://schemas.microsoft.com/office/powerpoint/2010/main" val="263512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978408" y="3465004"/>
            <a:ext cx="10225136" cy="2844316"/>
          </a:xfrm>
          <a:prstGeom prst="roundRect">
            <a:avLst>
              <a:gd name="adj" fmla="val 10606"/>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5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・おもしろい</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5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・やさしい、思いやりがある</a:t>
            </a:r>
            <a:endParaRPr kumimoji="0" lang="en-US" altLang="ja-JP" sz="5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5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・努力家</a:t>
            </a:r>
          </a:p>
        </p:txBody>
      </p:sp>
      <p:sp>
        <p:nvSpPr>
          <p:cNvPr id="13" name="タイトル 1"/>
          <p:cNvSpPr txBox="1">
            <a:spLocks/>
          </p:cNvSpPr>
          <p:nvPr/>
        </p:nvSpPr>
        <p:spPr>
          <a:xfrm>
            <a:off x="47582" y="31823"/>
            <a:ext cx="4151784" cy="103371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Step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Up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a:t>
            </a:r>
            <a:endParaRPr lang="en-US" altLang="ja-JP" sz="3200" b="1"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～解決への一歩～</a:t>
            </a:r>
          </a:p>
        </p:txBody>
      </p:sp>
      <p:sp>
        <p:nvSpPr>
          <p:cNvPr id="6" name="タイトル 1">
            <a:extLst>
              <a:ext uri="{FF2B5EF4-FFF2-40B4-BE49-F238E27FC236}">
                <a16:creationId xmlns:a16="http://schemas.microsoft.com/office/drawing/2014/main" id="{FBE5E0EB-EDA7-4576-BC57-EA63A1B370E1}"/>
              </a:ext>
            </a:extLst>
          </p:cNvPr>
          <p:cNvSpPr txBox="1">
            <a:spLocks/>
          </p:cNvSpPr>
          <p:nvPr/>
        </p:nvSpPr>
        <p:spPr>
          <a:xfrm>
            <a:off x="306672" y="1325565"/>
            <a:ext cx="11568608" cy="14553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000" dirty="0">
                <a:latin typeface="ＭＳ ゴシック" panose="020B0609070205080204" pitchFamily="49" charset="-128"/>
                <a:ea typeface="ＭＳ ゴシック" panose="020B0609070205080204" pitchFamily="49" charset="-128"/>
              </a:rPr>
              <a:t>　</a:t>
            </a:r>
            <a:r>
              <a:rPr lang="ja-JP" altLang="en-US" sz="4000" dirty="0">
                <a:solidFill>
                  <a:sysClr val="windowText" lastClr="000000"/>
                </a:solidFill>
                <a:latin typeface="ＭＳ ゴシック" panose="020B0609070205080204" pitchFamily="49" charset="-128"/>
                <a:ea typeface="ＭＳ ゴシック" panose="020B0609070205080204" pitchFamily="49" charset="-128"/>
              </a:rPr>
              <a:t>星☆いくつで選んだ３つの</a:t>
            </a:r>
            <a:endParaRPr lang="en-US" altLang="ja-JP" sz="4000" dirty="0">
              <a:solidFill>
                <a:sysClr val="windowText" lastClr="000000"/>
              </a:solidFill>
              <a:latin typeface="ＭＳ ゴシック" panose="020B0609070205080204" pitchFamily="49" charset="-128"/>
              <a:ea typeface="ＭＳ ゴシック" panose="020B0609070205080204" pitchFamily="49" charset="-128"/>
            </a:endParaRPr>
          </a:p>
          <a:p>
            <a:pPr algn="l">
              <a:defRPr/>
            </a:pPr>
            <a:r>
              <a:rPr lang="ja-JP" altLang="en-US" sz="4000" dirty="0">
                <a:solidFill>
                  <a:sysClr val="windowText" lastClr="000000"/>
                </a:solidFill>
                <a:latin typeface="ＭＳ ゴシック" panose="020B0609070205080204" pitchFamily="49" charset="-128"/>
                <a:ea typeface="ＭＳ ゴシック" panose="020B0609070205080204" pitchFamily="49" charset="-128"/>
              </a:rPr>
              <a:t>　　　　　　　　　　　　　「強み」を書こう</a:t>
            </a:r>
            <a:endParaRPr lang="ja-JP" altLang="en-US" sz="4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984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56" y="3399259"/>
            <a:ext cx="2952328" cy="2968699"/>
          </a:xfrm>
          <a:prstGeom prst="rect">
            <a:avLst/>
          </a:prstGeom>
        </p:spPr>
      </p:pic>
      <p:sp>
        <p:nvSpPr>
          <p:cNvPr id="8" name="角丸四角形 7"/>
          <p:cNvSpPr/>
          <p:nvPr/>
        </p:nvSpPr>
        <p:spPr>
          <a:xfrm>
            <a:off x="4868889" y="4210687"/>
            <a:ext cx="5671343" cy="1345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dirty="0">
                <a:solidFill>
                  <a:schemeClr val="tx1"/>
                </a:solidFill>
                <a:latin typeface="ＭＳ ゴシック" panose="020B0609070205080204" pitchFamily="49" charset="-128"/>
                <a:ea typeface="ＭＳ ゴシック" panose="020B0609070205080204" pitchFamily="49" charset="-128"/>
              </a:rPr>
              <a:t>自分が苦手なことや</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4000" dirty="0">
                <a:solidFill>
                  <a:schemeClr val="tx1"/>
                </a:solidFill>
                <a:latin typeface="ＭＳ ゴシック" panose="020B0609070205080204" pitchFamily="49" charset="-128"/>
                <a:ea typeface="ＭＳ ゴシック" panose="020B0609070205080204" pitchFamily="49" charset="-128"/>
              </a:rPr>
              <a:t>困っていること</a:t>
            </a:r>
            <a:endParaRPr kumimoji="1" lang="ja-JP" altLang="en-US" sz="4000" dirty="0">
              <a:solidFill>
                <a:schemeClr val="tx1"/>
              </a:solidFill>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3912523" y="3099806"/>
            <a:ext cx="7584077" cy="35695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7" name="タイトル 1">
            <a:extLst>
              <a:ext uri="{FF2B5EF4-FFF2-40B4-BE49-F238E27FC236}">
                <a16:creationId xmlns:a16="http://schemas.microsoft.com/office/drawing/2014/main" id="{FDF28DB0-C948-4D7C-8237-3AEDF5C756D7}"/>
              </a:ext>
            </a:extLst>
          </p:cNvPr>
          <p:cNvSpPr txBox="1">
            <a:spLocks/>
          </p:cNvSpPr>
          <p:nvPr/>
        </p:nvSpPr>
        <p:spPr>
          <a:xfrm>
            <a:off x="50581" y="1271383"/>
            <a:ext cx="1715834" cy="795377"/>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000" dirty="0">
                <a:solidFill>
                  <a:sysClr val="windowText" lastClr="000000"/>
                </a:solidFill>
                <a:latin typeface="ＭＳ ゴシック" panose="020B0609070205080204" pitchFamily="49" charset="-128"/>
                <a:ea typeface="ＭＳ ゴシック" panose="020B0609070205080204" pitchFamily="49" charset="-128"/>
              </a:rPr>
              <a:t>活動①</a:t>
            </a:r>
            <a:endParaRPr sz="40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0" name="タイトル 1">
            <a:extLst>
              <a:ext uri="{FF2B5EF4-FFF2-40B4-BE49-F238E27FC236}">
                <a16:creationId xmlns:a16="http://schemas.microsoft.com/office/drawing/2014/main" id="{B3BB4647-EEDE-44CA-8AF2-C0AE15DC362D}"/>
              </a:ext>
            </a:extLst>
          </p:cNvPr>
          <p:cNvSpPr txBox="1">
            <a:spLocks/>
          </p:cNvSpPr>
          <p:nvPr/>
        </p:nvSpPr>
        <p:spPr>
          <a:xfrm>
            <a:off x="47582" y="31823"/>
            <a:ext cx="4151784" cy="103371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Step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Up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a:t>
            </a:r>
            <a:endParaRPr lang="en-US" altLang="ja-JP" sz="3200" b="1"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～解決への一歩～</a:t>
            </a:r>
          </a:p>
        </p:txBody>
      </p:sp>
      <p:sp>
        <p:nvSpPr>
          <p:cNvPr id="11" name="タイトル 1">
            <a:extLst>
              <a:ext uri="{FF2B5EF4-FFF2-40B4-BE49-F238E27FC236}">
                <a16:creationId xmlns:a16="http://schemas.microsoft.com/office/drawing/2014/main" id="{97DC2378-0944-4DC5-8F4D-F46F8ACC5EB9}"/>
              </a:ext>
            </a:extLst>
          </p:cNvPr>
          <p:cNvSpPr txBox="1">
            <a:spLocks/>
          </p:cNvSpPr>
          <p:nvPr/>
        </p:nvSpPr>
        <p:spPr>
          <a:xfrm>
            <a:off x="2123474" y="1301472"/>
            <a:ext cx="9972389" cy="14553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000" dirty="0">
                <a:latin typeface="ＭＳ ゴシック" panose="020B0609070205080204" pitchFamily="49" charset="-128"/>
                <a:ea typeface="ＭＳ ゴシック" panose="020B0609070205080204" pitchFamily="49" charset="-128"/>
              </a:rPr>
              <a:t>自分が苦手なことや困っていることで、　　</a:t>
            </a:r>
          </a:p>
          <a:p>
            <a:pPr algn="l">
              <a:defRPr/>
            </a:pPr>
            <a:r>
              <a:rPr lang="ja-JP" altLang="en-US" sz="4000" dirty="0">
                <a:latin typeface="ＭＳ ゴシック" panose="020B0609070205080204" pitchFamily="49" charset="-128"/>
                <a:ea typeface="ＭＳ ゴシック" panose="020B0609070205080204" pitchFamily="49" charset="-128"/>
              </a:rPr>
              <a:t>今、解決したいと思っていることを書こう</a:t>
            </a:r>
            <a:endParaRPr lang="ja-JP" altLang="en-US" sz="4000" dirty="0">
              <a:solidFill>
                <a:sysClr val="windowText" lastClr="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1100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H="1">
            <a:off x="9252301" y="3782067"/>
            <a:ext cx="498766" cy="482229"/>
          </a:xfrm>
          <a:prstGeom prst="line">
            <a:avLst/>
          </a:prstGeom>
        </p:spPr>
        <p:style>
          <a:lnRef idx="1">
            <a:schemeClr val="dk1"/>
          </a:lnRef>
          <a:fillRef idx="0">
            <a:schemeClr val="dk1"/>
          </a:fillRef>
          <a:effectRef idx="0">
            <a:schemeClr val="dk1"/>
          </a:effectRef>
          <a:fontRef idx="minor">
            <a:schemeClr val="tx1"/>
          </a:fontRef>
        </p:style>
      </p:cxnSp>
      <p:cxnSp>
        <p:nvCxnSpPr>
          <p:cNvPr id="7" name="直線コネクタ 6"/>
          <p:cNvCxnSpPr>
            <a:endCxn id="10" idx="2"/>
          </p:cNvCxnSpPr>
          <p:nvPr/>
        </p:nvCxnSpPr>
        <p:spPr>
          <a:xfrm flipV="1">
            <a:off x="6470871" y="6145266"/>
            <a:ext cx="813202" cy="206776"/>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8029126" y="5460394"/>
            <a:ext cx="283996" cy="428259"/>
          </a:xfrm>
          <a:prstGeom prst="line">
            <a:avLst/>
          </a:prstGeom>
        </p:spPr>
        <p:style>
          <a:lnRef idx="1">
            <a:schemeClr val="dk1"/>
          </a:lnRef>
          <a:fillRef idx="0">
            <a:schemeClr val="dk1"/>
          </a:fillRef>
          <a:effectRef idx="0">
            <a:schemeClr val="dk1"/>
          </a:effectRef>
          <a:fontRef idx="minor">
            <a:schemeClr val="tx1"/>
          </a:fontRef>
        </p:style>
      </p:cxnSp>
      <p:sp>
        <p:nvSpPr>
          <p:cNvPr id="10" name="円/楕円 9"/>
          <p:cNvSpPr/>
          <p:nvPr/>
        </p:nvSpPr>
        <p:spPr>
          <a:xfrm>
            <a:off x="7284073" y="5844739"/>
            <a:ext cx="1490107" cy="601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dirty="0">
              <a:latin typeface="ＭＳ ゴシック" panose="020B0609070205080204" pitchFamily="49" charset="-128"/>
              <a:ea typeface="ＭＳ ゴシック" panose="020B0609070205080204" pitchFamily="49" charset="-128"/>
            </a:endParaRPr>
          </a:p>
        </p:txBody>
      </p:sp>
      <p:sp>
        <p:nvSpPr>
          <p:cNvPr id="11" name="円/楕円 10"/>
          <p:cNvSpPr/>
          <p:nvPr/>
        </p:nvSpPr>
        <p:spPr>
          <a:xfrm>
            <a:off x="4675416" y="5798604"/>
            <a:ext cx="1980220" cy="900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67" y="3246872"/>
            <a:ext cx="2882410" cy="2898393"/>
          </a:xfrm>
          <a:prstGeom prst="rect">
            <a:avLst/>
          </a:prstGeom>
        </p:spPr>
      </p:pic>
      <p:sp>
        <p:nvSpPr>
          <p:cNvPr id="8" name="角丸四角形 7"/>
          <p:cNvSpPr/>
          <p:nvPr/>
        </p:nvSpPr>
        <p:spPr>
          <a:xfrm>
            <a:off x="4979876" y="4147865"/>
            <a:ext cx="5671343" cy="1345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dirty="0">
                <a:solidFill>
                  <a:schemeClr val="tx1"/>
                </a:solidFill>
                <a:latin typeface="ＭＳ ゴシック" panose="020B0609070205080204" pitchFamily="49" charset="-128"/>
                <a:ea typeface="ＭＳ ゴシック" panose="020B0609070205080204" pitchFamily="49" charset="-128"/>
              </a:rPr>
              <a:t>自分が苦手なことや</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4000" dirty="0">
                <a:solidFill>
                  <a:schemeClr val="tx1"/>
                </a:solidFill>
                <a:latin typeface="ＭＳ ゴシック" panose="020B0609070205080204" pitchFamily="49" charset="-128"/>
                <a:ea typeface="ＭＳ ゴシック" panose="020B0609070205080204" pitchFamily="49" charset="-128"/>
              </a:rPr>
              <a:t>困っていること</a:t>
            </a:r>
            <a:endParaRPr kumimoji="1" lang="ja-JP" altLang="en-US" sz="4000" dirty="0">
              <a:solidFill>
                <a:schemeClr val="tx1"/>
              </a:solidFill>
              <a:latin typeface="ＭＳ ゴシック" panose="020B0609070205080204" pitchFamily="49" charset="-128"/>
              <a:ea typeface="ＭＳ ゴシック" panose="020B0609070205080204" pitchFamily="49" charset="-128"/>
            </a:endParaRPr>
          </a:p>
        </p:txBody>
      </p:sp>
      <p:sp>
        <p:nvSpPr>
          <p:cNvPr id="6" name="円/楕円 5"/>
          <p:cNvSpPr/>
          <p:nvPr/>
        </p:nvSpPr>
        <p:spPr>
          <a:xfrm>
            <a:off x="9168614" y="3124789"/>
            <a:ext cx="1980220" cy="900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4007768" y="3000218"/>
            <a:ext cx="7584077" cy="3791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6" name="タイトル 1">
            <a:extLst>
              <a:ext uri="{FF2B5EF4-FFF2-40B4-BE49-F238E27FC236}">
                <a16:creationId xmlns:a16="http://schemas.microsoft.com/office/drawing/2014/main" id="{A2AFB899-FE58-4420-A2EA-63CE6D3A86AC}"/>
              </a:ext>
            </a:extLst>
          </p:cNvPr>
          <p:cNvSpPr txBox="1">
            <a:spLocks/>
          </p:cNvSpPr>
          <p:nvPr/>
        </p:nvSpPr>
        <p:spPr>
          <a:xfrm>
            <a:off x="47582" y="31823"/>
            <a:ext cx="4151784" cy="103371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Step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Up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a:t>
            </a:r>
            <a:endParaRPr lang="en-US" altLang="ja-JP" sz="3200" b="1"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～解決への一歩～</a:t>
            </a:r>
          </a:p>
        </p:txBody>
      </p:sp>
      <p:sp>
        <p:nvSpPr>
          <p:cNvPr id="17" name="タイトル 1">
            <a:extLst>
              <a:ext uri="{FF2B5EF4-FFF2-40B4-BE49-F238E27FC236}">
                <a16:creationId xmlns:a16="http://schemas.microsoft.com/office/drawing/2014/main" id="{3B96717D-546E-4B89-B034-B364065CA45C}"/>
              </a:ext>
            </a:extLst>
          </p:cNvPr>
          <p:cNvSpPr txBox="1">
            <a:spLocks/>
          </p:cNvSpPr>
          <p:nvPr/>
        </p:nvSpPr>
        <p:spPr>
          <a:xfrm>
            <a:off x="50581" y="1271383"/>
            <a:ext cx="1715834" cy="795377"/>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000" dirty="0">
                <a:solidFill>
                  <a:sysClr val="windowText" lastClr="000000"/>
                </a:solidFill>
                <a:latin typeface="ＭＳ ゴシック" panose="020B0609070205080204" pitchFamily="49" charset="-128"/>
                <a:ea typeface="ＭＳ ゴシック" panose="020B0609070205080204" pitchFamily="49" charset="-128"/>
              </a:rPr>
              <a:t>活動②</a:t>
            </a:r>
            <a:endParaRPr sz="40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8" name="タイトル 1">
            <a:extLst>
              <a:ext uri="{FF2B5EF4-FFF2-40B4-BE49-F238E27FC236}">
                <a16:creationId xmlns:a16="http://schemas.microsoft.com/office/drawing/2014/main" id="{3B99C029-BEFE-4BA5-B0FE-5CBAD9539688}"/>
              </a:ext>
            </a:extLst>
          </p:cNvPr>
          <p:cNvSpPr txBox="1">
            <a:spLocks/>
          </p:cNvSpPr>
          <p:nvPr/>
        </p:nvSpPr>
        <p:spPr>
          <a:xfrm>
            <a:off x="2035172" y="1229449"/>
            <a:ext cx="9972389" cy="14553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3600" b="1" dirty="0">
                <a:latin typeface="ＭＳ ゴシック" panose="020B0609070205080204" pitchFamily="49" charset="-128"/>
                <a:ea typeface="ＭＳ ゴシック" panose="020B0609070205080204" pitchFamily="49" charset="-128"/>
              </a:rPr>
              <a:t>友達が苦手なことや困っていると思っている</a:t>
            </a:r>
            <a:endParaRPr lang="en-US" altLang="ja-JP" sz="3600" b="1" dirty="0">
              <a:latin typeface="ＭＳ ゴシック" panose="020B0609070205080204" pitchFamily="49" charset="-128"/>
              <a:ea typeface="ＭＳ ゴシック" panose="020B0609070205080204" pitchFamily="49" charset="-128"/>
            </a:endParaRPr>
          </a:p>
          <a:p>
            <a:pPr algn="l">
              <a:defRPr/>
            </a:pPr>
            <a:r>
              <a:rPr lang="ja-JP" altLang="en-US" sz="3600" b="1" dirty="0">
                <a:latin typeface="ＭＳ ゴシック" panose="020B0609070205080204" pitchFamily="49" charset="-128"/>
                <a:ea typeface="ＭＳ ゴシック" panose="020B0609070205080204" pitchFamily="49" charset="-128"/>
              </a:rPr>
              <a:t>ことを解決するためのアイディアを書こう</a:t>
            </a:r>
            <a:r>
              <a:rPr lang="ja-JP" altLang="en-US" sz="3600" dirty="0">
                <a:solidFill>
                  <a:sysClr val="windowText" lastClr="000000"/>
                </a:solidFill>
                <a:latin typeface="ＭＳ ゴシック" panose="020B0609070205080204" pitchFamily="49" charset="-128"/>
                <a:ea typeface="ＭＳ ゴシック" panose="020B0609070205080204" pitchFamily="49" charset="-128"/>
              </a:rPr>
              <a:t>　</a:t>
            </a:r>
          </a:p>
        </p:txBody>
      </p:sp>
    </p:spTree>
    <p:extLst>
      <p:ext uri="{BB962C8B-B14F-4D97-AF65-F5344CB8AC3E}">
        <p14:creationId xmlns:p14="http://schemas.microsoft.com/office/powerpoint/2010/main" val="16432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739551" y="1702070"/>
            <a:ext cx="11089528" cy="3180105"/>
            <a:chOff x="910109" y="2149988"/>
            <a:chExt cx="11089528" cy="3180105"/>
          </a:xfrm>
        </p:grpSpPr>
        <p:sp>
          <p:nvSpPr>
            <p:cNvPr id="88" name="角丸四角形 87"/>
            <p:cNvSpPr/>
            <p:nvPr/>
          </p:nvSpPr>
          <p:spPr>
            <a:xfrm>
              <a:off x="910109" y="2149988"/>
              <a:ext cx="5368328" cy="640997"/>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chemeClr val="tx1"/>
                  </a:solidFill>
                  <a:latin typeface="ＭＳ ゴシック" panose="020B0609070205080204" pitchFamily="49" charset="-128"/>
                  <a:ea typeface="ＭＳ ゴシック" panose="020B0609070205080204" pitchFamily="49" charset="-128"/>
                </a:rPr>
                <a:t>◆自分のやり方を紹介する</a:t>
              </a:r>
            </a:p>
          </p:txBody>
        </p:sp>
        <p:sp>
          <p:nvSpPr>
            <p:cNvPr id="5" name="角丸四角形 4"/>
            <p:cNvSpPr/>
            <p:nvPr/>
          </p:nvSpPr>
          <p:spPr>
            <a:xfrm>
              <a:off x="910109" y="2963775"/>
              <a:ext cx="10577916" cy="703830"/>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chemeClr val="tx1"/>
                  </a:solidFill>
                  <a:latin typeface="ＭＳ ゴシック" panose="020B0609070205080204" pitchFamily="49" charset="-128"/>
                  <a:ea typeface="ＭＳ ゴシック" panose="020B0609070205080204" pitchFamily="49" charset="-128"/>
                </a:rPr>
                <a:t>◆先生や先輩、家族に教えてもらったやり方を紹介する</a:t>
              </a:r>
            </a:p>
          </p:txBody>
        </p:sp>
        <p:sp>
          <p:nvSpPr>
            <p:cNvPr id="6" name="角丸四角形 5"/>
            <p:cNvSpPr/>
            <p:nvPr/>
          </p:nvSpPr>
          <p:spPr>
            <a:xfrm>
              <a:off x="910109" y="3825044"/>
              <a:ext cx="7013520" cy="615363"/>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chemeClr val="tx1"/>
                  </a:solidFill>
                  <a:latin typeface="ＭＳ ゴシック" panose="020B0609070205080204" pitchFamily="49" charset="-128"/>
                  <a:ea typeface="ＭＳ ゴシック" panose="020B0609070205080204" pitchFamily="49" charset="-128"/>
                </a:rPr>
                <a:t>◆今、思い付いたアイディアを書く</a:t>
              </a:r>
            </a:p>
          </p:txBody>
        </p:sp>
        <p:sp>
          <p:nvSpPr>
            <p:cNvPr id="7" name="角丸四角形 6"/>
            <p:cNvSpPr/>
            <p:nvPr/>
          </p:nvSpPr>
          <p:spPr>
            <a:xfrm>
              <a:off x="910109" y="4617132"/>
              <a:ext cx="11089528" cy="712961"/>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chemeClr val="tx1"/>
                  </a:solidFill>
                  <a:latin typeface="ＭＳ ゴシック" panose="020B0609070205080204" pitchFamily="49" charset="-128"/>
                  <a:ea typeface="ＭＳ ゴシック" panose="020B0609070205080204" pitchFamily="49" charset="-128"/>
                </a:rPr>
                <a:t>◆似ているアイディアや関係のあるアイディアはつなげる</a:t>
              </a:r>
            </a:p>
          </p:txBody>
        </p:sp>
      </p:grpSp>
      <p:sp>
        <p:nvSpPr>
          <p:cNvPr id="14" name="角丸四角形 13"/>
          <p:cNvSpPr/>
          <p:nvPr/>
        </p:nvSpPr>
        <p:spPr>
          <a:xfrm>
            <a:off x="299355" y="5411030"/>
            <a:ext cx="11545023" cy="9937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dirty="0">
                <a:solidFill>
                  <a:schemeClr val="tx1"/>
                </a:solidFill>
                <a:latin typeface="ＭＳ ゴシック" panose="020B0609070205080204" pitchFamily="49" charset="-128"/>
                <a:ea typeface="ＭＳ ゴシック" panose="020B0609070205080204" pitchFamily="49" charset="-128"/>
              </a:rPr>
              <a:t>その人の「強み」を生かして考えてみよう♬</a:t>
            </a:r>
          </a:p>
        </p:txBody>
      </p:sp>
      <p:sp>
        <p:nvSpPr>
          <p:cNvPr id="10" name="タイトル 1"/>
          <p:cNvSpPr txBox="1">
            <a:spLocks/>
          </p:cNvSpPr>
          <p:nvPr/>
        </p:nvSpPr>
        <p:spPr>
          <a:xfrm>
            <a:off x="0" y="-13436"/>
            <a:ext cx="12181952" cy="784327"/>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3600" b="1" dirty="0">
                <a:solidFill>
                  <a:sysClr val="windowText" lastClr="000000"/>
                </a:solidFill>
                <a:latin typeface="ＭＳ ゴシック" panose="020B0609070205080204" pitchFamily="49" charset="-128"/>
                <a:ea typeface="ＭＳ ゴシック" panose="020B0609070205080204" pitchFamily="49" charset="-128"/>
              </a:rPr>
              <a:t>◆　アイディアを考える際のポイント</a:t>
            </a:r>
          </a:p>
        </p:txBody>
      </p:sp>
      <p:pic>
        <p:nvPicPr>
          <p:cNvPr id="90" name="図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388" y="212470"/>
            <a:ext cx="2002620" cy="1810098"/>
          </a:xfrm>
          <a:prstGeom prst="rect">
            <a:avLst/>
          </a:prstGeom>
        </p:spPr>
      </p:pic>
    </p:spTree>
    <p:extLst>
      <p:ext uri="{BB962C8B-B14F-4D97-AF65-F5344CB8AC3E}">
        <p14:creationId xmlns:p14="http://schemas.microsoft.com/office/powerpoint/2010/main" val="268482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246" y="3402633"/>
            <a:ext cx="1924045" cy="1924045"/>
          </a:xfrm>
          <a:prstGeom prst="rect">
            <a:avLst/>
          </a:prstGeom>
        </p:spPr>
      </p:pic>
      <p:cxnSp>
        <p:nvCxnSpPr>
          <p:cNvPr id="75" name="直線コネクタ 74"/>
          <p:cNvCxnSpPr/>
          <p:nvPr/>
        </p:nvCxnSpPr>
        <p:spPr>
          <a:xfrm>
            <a:off x="3441393" y="3040473"/>
            <a:ext cx="653647" cy="268898"/>
          </a:xfrm>
          <a:prstGeom prst="line">
            <a:avLst/>
          </a:prstGeom>
          <a:solidFill>
            <a:srgbClr val="FFCC66"/>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175646" y="2152010"/>
            <a:ext cx="3311140" cy="1416536"/>
          </a:xfrm>
          <a:prstGeom prst="ellipse">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友達と問題の</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出し合いをする</a:t>
            </a:r>
          </a:p>
        </p:txBody>
      </p:sp>
      <p:sp>
        <p:nvSpPr>
          <p:cNvPr id="88" name="角丸四角形 87"/>
          <p:cNvSpPr/>
          <p:nvPr/>
        </p:nvSpPr>
        <p:spPr>
          <a:xfrm>
            <a:off x="4095040" y="3163203"/>
            <a:ext cx="3398232" cy="8930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英単語を覚えることが苦手</a:t>
            </a:r>
          </a:p>
        </p:txBody>
      </p:sp>
      <p:grpSp>
        <p:nvGrpSpPr>
          <p:cNvPr id="3" name="グループ化 2"/>
          <p:cNvGrpSpPr/>
          <p:nvPr/>
        </p:nvGrpSpPr>
        <p:grpSpPr>
          <a:xfrm>
            <a:off x="35645" y="3949023"/>
            <a:ext cx="4102861" cy="1132721"/>
            <a:chOff x="35645" y="3949023"/>
            <a:chExt cx="4102861" cy="1132721"/>
          </a:xfrm>
        </p:grpSpPr>
        <p:cxnSp>
          <p:nvCxnSpPr>
            <p:cNvPr id="60" name="直線コネクタ 59"/>
            <p:cNvCxnSpPr/>
            <p:nvPr/>
          </p:nvCxnSpPr>
          <p:spPr>
            <a:xfrm flipH="1">
              <a:off x="2744280" y="3973889"/>
              <a:ext cx="1394226" cy="337747"/>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円/楕円 63"/>
            <p:cNvSpPr/>
            <p:nvPr/>
          </p:nvSpPr>
          <p:spPr>
            <a:xfrm>
              <a:off x="35645" y="3949023"/>
              <a:ext cx="3720095" cy="1132721"/>
            </a:xfrm>
            <a:prstGeom prst="ellipse">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単プリを机の前に貼っておく</a:t>
              </a:r>
            </a:p>
          </p:txBody>
        </p:sp>
      </p:grpSp>
      <p:sp>
        <p:nvSpPr>
          <p:cNvPr id="26" name="雲形吹き出し 25"/>
          <p:cNvSpPr/>
          <p:nvPr/>
        </p:nvSpPr>
        <p:spPr>
          <a:xfrm>
            <a:off x="6996100" y="1278127"/>
            <a:ext cx="5020254" cy="1985450"/>
          </a:xfrm>
          <a:prstGeom prst="cloudCallout">
            <a:avLst>
              <a:gd name="adj1" fmla="val -7964"/>
              <a:gd name="adj2" fmla="val 58196"/>
            </a:avLst>
          </a:prstGeom>
          <a:solidFill>
            <a:schemeClr val="bg1"/>
          </a:solid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2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3200" dirty="0">
              <a:solidFill>
                <a:schemeClr val="tx1"/>
              </a:solidFill>
              <a:latin typeface="ＭＳ ゴシック" panose="020B0609070205080204" pitchFamily="49" charset="-128"/>
              <a:ea typeface="ＭＳ ゴシック" panose="020B0609070205080204" pitchFamily="49" charset="-128"/>
            </a:endParaRPr>
          </a:p>
          <a:p>
            <a:pPr algn="ctr"/>
            <a:r>
              <a:rPr lang="en-US" altLang="ja-JP" sz="3200" dirty="0">
                <a:solidFill>
                  <a:schemeClr val="tx1"/>
                </a:solidFill>
                <a:latin typeface="ＭＳ ゴシック" panose="020B0609070205080204" pitchFamily="49" charset="-128"/>
                <a:ea typeface="ＭＳ ゴシック" panose="020B0609070205080204" pitchFamily="49" charset="-128"/>
              </a:rPr>
              <a:t>A</a:t>
            </a:r>
            <a:r>
              <a:rPr lang="ja-JP" altLang="en-US" sz="3200" dirty="0" err="1">
                <a:solidFill>
                  <a:schemeClr val="tx1"/>
                </a:solidFill>
                <a:latin typeface="ＭＳ ゴシック" panose="020B0609070205080204" pitchFamily="49" charset="-128"/>
                <a:ea typeface="ＭＳ ゴシック" panose="020B0609070205080204" pitchFamily="49" charset="-128"/>
              </a:rPr>
              <a:t>さんは</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200" dirty="0">
                <a:solidFill>
                  <a:schemeClr val="tx1"/>
                </a:solidFill>
                <a:latin typeface="ＭＳ ゴシック" panose="020B0609070205080204" pitchFamily="49" charset="-128"/>
                <a:ea typeface="ＭＳ ゴシック" panose="020B0609070205080204" pitchFamily="49" charset="-128"/>
              </a:rPr>
              <a:t>努力家だから・・</a:t>
            </a:r>
            <a:endParaRPr kumimoji="1" lang="en-US" altLang="ja-JP" sz="3200" dirty="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3200" dirty="0">
              <a:solidFill>
                <a:schemeClr val="tx1"/>
              </a:solidFill>
              <a:latin typeface="ＭＳ ゴシック" panose="020B0609070205080204" pitchFamily="49" charset="-128"/>
              <a:ea typeface="ＭＳ ゴシック" panose="020B0609070205080204" pitchFamily="49" charset="-128"/>
            </a:endParaRPr>
          </a:p>
        </p:txBody>
      </p:sp>
      <p:grpSp>
        <p:nvGrpSpPr>
          <p:cNvPr id="5" name="グループ化 4"/>
          <p:cNvGrpSpPr/>
          <p:nvPr/>
        </p:nvGrpSpPr>
        <p:grpSpPr>
          <a:xfrm>
            <a:off x="4846411" y="234226"/>
            <a:ext cx="7345589" cy="1043901"/>
            <a:chOff x="4846411" y="101585"/>
            <a:chExt cx="7345589" cy="1043901"/>
          </a:xfrm>
        </p:grpSpPr>
        <p:pic>
          <p:nvPicPr>
            <p:cNvPr id="90" name="図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7070" y="101585"/>
              <a:ext cx="1154930" cy="1043901"/>
            </a:xfrm>
            <a:prstGeom prst="rect">
              <a:avLst/>
            </a:prstGeom>
          </p:spPr>
        </p:pic>
        <p:sp>
          <p:nvSpPr>
            <p:cNvPr id="16" name="角丸四角形吹き出し 15"/>
            <p:cNvSpPr/>
            <p:nvPr/>
          </p:nvSpPr>
          <p:spPr>
            <a:xfrm>
              <a:off x="4846411" y="101585"/>
              <a:ext cx="6111979" cy="750893"/>
            </a:xfrm>
            <a:prstGeom prst="wedgeRoundRectCallout">
              <a:avLst>
                <a:gd name="adj1" fmla="val 54944"/>
                <a:gd name="adj2" fmla="val 3934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b="1" dirty="0">
                  <a:latin typeface="ＭＳ ゴシック" panose="020B0609070205080204" pitchFamily="49" charset="-128"/>
                  <a:ea typeface="ＭＳ ゴシック" panose="020B0609070205080204" pitchFamily="49" charset="-128"/>
                </a:rPr>
                <a:t>「強み」を生かして考えてみよう♬</a:t>
              </a:r>
            </a:p>
          </p:txBody>
        </p:sp>
      </p:grpSp>
      <p:grpSp>
        <p:nvGrpSpPr>
          <p:cNvPr id="4" name="グループ化 3"/>
          <p:cNvGrpSpPr/>
          <p:nvPr/>
        </p:nvGrpSpPr>
        <p:grpSpPr>
          <a:xfrm>
            <a:off x="1322792" y="4056228"/>
            <a:ext cx="6018023" cy="2622125"/>
            <a:chOff x="1322792" y="4056228"/>
            <a:chExt cx="6018023" cy="2622125"/>
          </a:xfrm>
        </p:grpSpPr>
        <p:cxnSp>
          <p:nvCxnSpPr>
            <p:cNvPr id="19" name="直線コネクタ 18"/>
            <p:cNvCxnSpPr/>
            <p:nvPr/>
          </p:nvCxnSpPr>
          <p:spPr>
            <a:xfrm flipV="1">
              <a:off x="4331804" y="4056228"/>
              <a:ext cx="514607" cy="1403974"/>
            </a:xfrm>
            <a:prstGeom prst="line">
              <a:avLst/>
            </a:prstGeom>
            <a:solidFill>
              <a:srgbClr val="FFCCCC"/>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1322792" y="5224720"/>
              <a:ext cx="6018023" cy="1453633"/>
            </a:xfrm>
            <a:prstGeom prst="ellipse">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（努力家）</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r>
                <a:rPr lang="ja-JP" altLang="en-US" sz="2400" b="1" dirty="0">
                  <a:solidFill>
                    <a:schemeClr val="tx1"/>
                  </a:solidFill>
                  <a:latin typeface="ＭＳ ゴシック" panose="020B0609070205080204" pitchFamily="49" charset="-128"/>
                  <a:ea typeface="ＭＳ ゴシック" panose="020B0609070205080204" pitchFamily="49" charset="-128"/>
                </a:rPr>
                <a:t>１日１０個ずつ単語を自学ノートに書いて提出する</a:t>
              </a:r>
            </a:p>
          </p:txBody>
        </p:sp>
      </p:grpSp>
      <p:sp>
        <p:nvSpPr>
          <p:cNvPr id="6" name="テキスト ボックス 5"/>
          <p:cNvSpPr txBox="1"/>
          <p:nvPr/>
        </p:nvSpPr>
        <p:spPr>
          <a:xfrm>
            <a:off x="7445247" y="4515383"/>
            <a:ext cx="1420582" cy="584775"/>
          </a:xfrm>
          <a:prstGeom prst="rect">
            <a:avLst/>
          </a:prstGeom>
          <a:solidFill>
            <a:schemeClr val="accent6"/>
          </a:solidFill>
        </p:spPr>
        <p:txBody>
          <a:bodyPr wrap="none" rtlCol="0">
            <a:sp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Ｂさん</a:t>
            </a:r>
            <a:endParaRPr kumimoji="1" lang="en-US" altLang="ja-JP" sz="3200" b="1" dirty="0">
              <a:solidFill>
                <a:schemeClr val="bg1"/>
              </a:solidFill>
              <a:latin typeface="ＭＳ ゴシック" panose="020B0609070205080204" pitchFamily="49" charset="-128"/>
              <a:ea typeface="ＭＳ ゴシック" panose="020B0609070205080204" pitchFamily="49" charset="-128"/>
            </a:endParaRPr>
          </a:p>
        </p:txBody>
      </p:sp>
      <p:sp>
        <p:nvSpPr>
          <p:cNvPr id="18" name="タイトル 1">
            <a:extLst>
              <a:ext uri="{FF2B5EF4-FFF2-40B4-BE49-F238E27FC236}">
                <a16:creationId xmlns:a16="http://schemas.microsoft.com/office/drawing/2014/main" id="{E44387EF-EC2D-4C87-8BCE-FEE94CEBBDF2}"/>
              </a:ext>
            </a:extLst>
          </p:cNvPr>
          <p:cNvSpPr txBox="1">
            <a:spLocks/>
          </p:cNvSpPr>
          <p:nvPr/>
        </p:nvSpPr>
        <p:spPr>
          <a:xfrm>
            <a:off x="47582" y="31823"/>
            <a:ext cx="4151784" cy="103371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Step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Up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a:t>
            </a:r>
            <a:endParaRPr lang="en-US" altLang="ja-JP" sz="3200" b="1"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～解決への一歩～</a:t>
            </a:r>
          </a:p>
        </p:txBody>
      </p:sp>
    </p:spTree>
    <p:extLst>
      <p:ext uri="{BB962C8B-B14F-4D97-AF65-F5344CB8AC3E}">
        <p14:creationId xmlns:p14="http://schemas.microsoft.com/office/powerpoint/2010/main" val="1912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26"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563081" y="1123916"/>
            <a:ext cx="3311140" cy="2143665"/>
            <a:chOff x="2563081" y="1123916"/>
            <a:chExt cx="3311140" cy="2143665"/>
          </a:xfrm>
        </p:grpSpPr>
        <p:cxnSp>
          <p:nvCxnSpPr>
            <p:cNvPr id="24" name="直線コネクタ 23"/>
            <p:cNvCxnSpPr/>
            <p:nvPr/>
          </p:nvCxnSpPr>
          <p:spPr>
            <a:xfrm>
              <a:off x="4846411" y="2447793"/>
              <a:ext cx="243370" cy="819788"/>
            </a:xfrm>
            <a:prstGeom prst="line">
              <a:avLst/>
            </a:prstGeom>
            <a:solidFill>
              <a:schemeClr val="accent5">
                <a:lumMod val="40000"/>
                <a:lumOff val="6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2563081" y="1123916"/>
              <a:ext cx="3311140" cy="1416536"/>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めくり式の</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単語帳を作る</a:t>
              </a:r>
            </a:p>
          </p:txBody>
        </p:sp>
      </p:grpSp>
      <p:grpSp>
        <p:nvGrpSpPr>
          <p:cNvPr id="3" name="グループ化 2"/>
          <p:cNvGrpSpPr/>
          <p:nvPr/>
        </p:nvGrpSpPr>
        <p:grpSpPr>
          <a:xfrm>
            <a:off x="5874221" y="1305345"/>
            <a:ext cx="3719756" cy="1962236"/>
            <a:chOff x="5874221" y="1305345"/>
            <a:chExt cx="3719756" cy="1962236"/>
          </a:xfrm>
        </p:grpSpPr>
        <p:cxnSp>
          <p:nvCxnSpPr>
            <p:cNvPr id="27" name="直線コネクタ 26"/>
            <p:cNvCxnSpPr/>
            <p:nvPr/>
          </p:nvCxnSpPr>
          <p:spPr>
            <a:xfrm flipH="1">
              <a:off x="6443488" y="2860278"/>
              <a:ext cx="353775" cy="407303"/>
            </a:xfrm>
            <a:prstGeom prst="line">
              <a:avLst/>
            </a:prstGeom>
            <a:solidFill>
              <a:schemeClr val="accent5">
                <a:lumMod val="40000"/>
                <a:lumOff val="6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5874221" y="1305345"/>
              <a:ext cx="3719756" cy="168296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（おもしろい）</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好きな歌に</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単語をのせて</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覚える</a:t>
              </a:r>
            </a:p>
          </p:txBody>
        </p:sp>
      </p:grpSp>
      <p:grpSp>
        <p:nvGrpSpPr>
          <p:cNvPr id="5" name="グループ化 4"/>
          <p:cNvGrpSpPr/>
          <p:nvPr/>
        </p:nvGrpSpPr>
        <p:grpSpPr>
          <a:xfrm>
            <a:off x="4846411" y="234226"/>
            <a:ext cx="7345589" cy="1043901"/>
            <a:chOff x="4846411" y="101585"/>
            <a:chExt cx="7345589" cy="1043901"/>
          </a:xfrm>
        </p:grpSpPr>
        <p:pic>
          <p:nvPicPr>
            <p:cNvPr id="90" name="図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7070" y="101585"/>
              <a:ext cx="1154930" cy="1043901"/>
            </a:xfrm>
            <a:prstGeom prst="rect">
              <a:avLst/>
            </a:prstGeom>
          </p:spPr>
        </p:pic>
        <p:sp>
          <p:nvSpPr>
            <p:cNvPr id="16" name="角丸四角形吹き出し 15"/>
            <p:cNvSpPr/>
            <p:nvPr/>
          </p:nvSpPr>
          <p:spPr>
            <a:xfrm>
              <a:off x="4846411" y="101585"/>
              <a:ext cx="6111979" cy="750893"/>
            </a:xfrm>
            <a:prstGeom prst="wedgeRoundRectCallout">
              <a:avLst>
                <a:gd name="adj1" fmla="val 54944"/>
                <a:gd name="adj2" fmla="val 3934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b="1" dirty="0">
                  <a:latin typeface="ＭＳ ゴシック" panose="020B0609070205080204" pitchFamily="49" charset="-128"/>
                  <a:ea typeface="ＭＳ ゴシック" panose="020B0609070205080204" pitchFamily="49" charset="-128"/>
                </a:rPr>
                <a:t>「強み」を生かして考えてみよう♬</a:t>
              </a:r>
            </a:p>
          </p:txBody>
        </p:sp>
      </p:grpSp>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832" y="2935039"/>
            <a:ext cx="2199974" cy="2199974"/>
          </a:xfrm>
          <a:prstGeom prst="rect">
            <a:avLst/>
          </a:prstGeom>
        </p:spPr>
      </p:pic>
      <p:grpSp>
        <p:nvGrpSpPr>
          <p:cNvPr id="4" name="グループ化 3"/>
          <p:cNvGrpSpPr/>
          <p:nvPr/>
        </p:nvGrpSpPr>
        <p:grpSpPr>
          <a:xfrm>
            <a:off x="7340815" y="5081744"/>
            <a:ext cx="4643593" cy="1734865"/>
            <a:chOff x="7340815" y="5081744"/>
            <a:chExt cx="4643593" cy="1734865"/>
          </a:xfrm>
        </p:grpSpPr>
        <p:cxnSp>
          <p:nvCxnSpPr>
            <p:cNvPr id="22" name="直線コネクタ 21"/>
            <p:cNvCxnSpPr>
              <a:stCxn id="23" idx="2"/>
            </p:cNvCxnSpPr>
            <p:nvPr/>
          </p:nvCxnSpPr>
          <p:spPr>
            <a:xfrm flipH="1">
              <a:off x="7340815" y="5949177"/>
              <a:ext cx="377952" cy="2360"/>
            </a:xfrm>
            <a:prstGeom prst="line">
              <a:avLst/>
            </a:prstGeom>
            <a:solidFill>
              <a:schemeClr val="accent5">
                <a:lumMod val="40000"/>
                <a:lumOff val="6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7718767" y="5081744"/>
              <a:ext cx="4265641" cy="173486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（努力家）</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自学コンテストで</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優秀賞を目指して、やる気を起こす</a:t>
              </a:r>
            </a:p>
          </p:txBody>
        </p:sp>
      </p:grpSp>
      <p:sp>
        <p:nvSpPr>
          <p:cNvPr id="26" name="雲形吹き出し 25"/>
          <p:cNvSpPr/>
          <p:nvPr/>
        </p:nvSpPr>
        <p:spPr>
          <a:xfrm>
            <a:off x="9795579" y="1320005"/>
            <a:ext cx="2372437" cy="1758551"/>
          </a:xfrm>
          <a:prstGeom prst="cloudCallout">
            <a:avLst>
              <a:gd name="adj1" fmla="val -30782"/>
              <a:gd name="adj2" fmla="val 58352"/>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　　　　　　　　　　　　</a:t>
            </a:r>
            <a:r>
              <a:rPr kumimoji="1" lang="en-US" altLang="ja-JP" sz="2400" dirty="0">
                <a:solidFill>
                  <a:schemeClr val="tx1"/>
                </a:solidFill>
                <a:latin typeface="ＭＳ ゴシック" panose="020B0609070205080204" pitchFamily="49" charset="-128"/>
                <a:ea typeface="ＭＳ ゴシック" panose="020B0609070205080204" pitchFamily="49" charset="-128"/>
              </a:rPr>
              <a:t>A</a:t>
            </a:r>
            <a:r>
              <a:rPr kumimoji="1" lang="ja-JP" altLang="en-US" sz="2400" dirty="0" err="1">
                <a:solidFill>
                  <a:schemeClr val="tx1"/>
                </a:solidFill>
                <a:latin typeface="ＭＳ ゴシック" panose="020B0609070205080204" pitchFamily="49" charset="-128"/>
                <a:ea typeface="ＭＳ ゴシック" panose="020B0609070205080204" pitchFamily="49" charset="-128"/>
              </a:rPr>
              <a:t>さんは</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おもしろいから</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p>
          <a:p>
            <a:pPr algn="ct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cxnSp>
        <p:nvCxnSpPr>
          <p:cNvPr id="29" name="直線コネクタ 28"/>
          <p:cNvCxnSpPr/>
          <p:nvPr/>
        </p:nvCxnSpPr>
        <p:spPr>
          <a:xfrm>
            <a:off x="3441393" y="3040473"/>
            <a:ext cx="653647" cy="268898"/>
          </a:xfrm>
          <a:prstGeom prst="line">
            <a:avLst/>
          </a:prstGeom>
          <a:solidFill>
            <a:srgbClr val="FFCC66"/>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175646" y="2152010"/>
            <a:ext cx="3311140" cy="1416536"/>
          </a:xfrm>
          <a:prstGeom prst="ellipse">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友達と問題の</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出し合いをする</a:t>
            </a:r>
          </a:p>
        </p:txBody>
      </p:sp>
      <p:sp>
        <p:nvSpPr>
          <p:cNvPr id="31" name="角丸四角形 30"/>
          <p:cNvSpPr/>
          <p:nvPr/>
        </p:nvSpPr>
        <p:spPr>
          <a:xfrm>
            <a:off x="4095040" y="3163203"/>
            <a:ext cx="3398232" cy="8930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英単語を覚えることが苦手</a:t>
            </a:r>
          </a:p>
        </p:txBody>
      </p:sp>
      <p:grpSp>
        <p:nvGrpSpPr>
          <p:cNvPr id="32" name="グループ化 31"/>
          <p:cNvGrpSpPr/>
          <p:nvPr/>
        </p:nvGrpSpPr>
        <p:grpSpPr>
          <a:xfrm>
            <a:off x="35645" y="3949023"/>
            <a:ext cx="4102861" cy="1132721"/>
            <a:chOff x="35645" y="3949023"/>
            <a:chExt cx="4102861" cy="1132721"/>
          </a:xfrm>
        </p:grpSpPr>
        <p:cxnSp>
          <p:nvCxnSpPr>
            <p:cNvPr id="33" name="直線コネクタ 32"/>
            <p:cNvCxnSpPr/>
            <p:nvPr/>
          </p:nvCxnSpPr>
          <p:spPr>
            <a:xfrm flipH="1">
              <a:off x="2744280" y="3973889"/>
              <a:ext cx="1394226" cy="337747"/>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35645" y="3949023"/>
              <a:ext cx="3720095" cy="1132721"/>
            </a:xfrm>
            <a:prstGeom prst="ellipse">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単プリを机の前に貼っておく</a:t>
              </a:r>
            </a:p>
          </p:txBody>
        </p:sp>
      </p:grpSp>
      <p:grpSp>
        <p:nvGrpSpPr>
          <p:cNvPr id="36" name="グループ化 35"/>
          <p:cNvGrpSpPr/>
          <p:nvPr/>
        </p:nvGrpSpPr>
        <p:grpSpPr>
          <a:xfrm>
            <a:off x="1322792" y="4056228"/>
            <a:ext cx="6018023" cy="2622125"/>
            <a:chOff x="1322792" y="4056228"/>
            <a:chExt cx="6018023" cy="2622125"/>
          </a:xfrm>
        </p:grpSpPr>
        <p:cxnSp>
          <p:nvCxnSpPr>
            <p:cNvPr id="37" name="直線コネクタ 36"/>
            <p:cNvCxnSpPr/>
            <p:nvPr/>
          </p:nvCxnSpPr>
          <p:spPr>
            <a:xfrm flipV="1">
              <a:off x="4331804" y="4056228"/>
              <a:ext cx="514607" cy="1403974"/>
            </a:xfrm>
            <a:prstGeom prst="line">
              <a:avLst/>
            </a:prstGeom>
            <a:solidFill>
              <a:srgbClr val="FFCCCC"/>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1322792" y="5224720"/>
              <a:ext cx="6018023" cy="1453633"/>
            </a:xfrm>
            <a:prstGeom prst="ellipse">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（努力家）</a:t>
              </a:r>
            </a:p>
            <a:p>
              <a:r>
                <a:rPr lang="ja-JP" altLang="en-US" sz="2400" b="1" dirty="0">
                  <a:solidFill>
                    <a:schemeClr val="tx1"/>
                  </a:solidFill>
                  <a:latin typeface="ＭＳ ゴシック" panose="020B0609070205080204" pitchFamily="49" charset="-128"/>
                  <a:ea typeface="ＭＳ ゴシック" panose="020B0609070205080204" pitchFamily="49" charset="-128"/>
                </a:rPr>
                <a:t>１日１０個ずつ単語を自学ノートに書いて提出する</a:t>
              </a:r>
            </a:p>
          </p:txBody>
        </p:sp>
      </p:grpSp>
      <p:sp>
        <p:nvSpPr>
          <p:cNvPr id="40" name="テキスト ボックス 39"/>
          <p:cNvSpPr txBox="1"/>
          <p:nvPr/>
        </p:nvSpPr>
        <p:spPr>
          <a:xfrm>
            <a:off x="7445247" y="4515383"/>
            <a:ext cx="1420582" cy="584775"/>
          </a:xfrm>
          <a:prstGeom prst="rect">
            <a:avLst/>
          </a:prstGeom>
          <a:solidFill>
            <a:srgbClr val="0070C0"/>
          </a:solidFill>
        </p:spPr>
        <p:txBody>
          <a:bodyPr wrap="none" rtlCol="0">
            <a:sp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Ｃさん</a:t>
            </a:r>
            <a:endParaRPr kumimoji="1" lang="en-US" altLang="ja-JP" sz="3200" b="1" dirty="0">
              <a:solidFill>
                <a:schemeClr val="bg1"/>
              </a:solidFill>
              <a:latin typeface="ＭＳ ゴシック" panose="020B0609070205080204" pitchFamily="49" charset="-128"/>
              <a:ea typeface="ＭＳ ゴシック" panose="020B0609070205080204" pitchFamily="49" charset="-128"/>
            </a:endParaRPr>
          </a:p>
        </p:txBody>
      </p:sp>
      <p:sp>
        <p:nvSpPr>
          <p:cNvPr id="39" name="タイトル 1">
            <a:extLst>
              <a:ext uri="{FF2B5EF4-FFF2-40B4-BE49-F238E27FC236}">
                <a16:creationId xmlns:a16="http://schemas.microsoft.com/office/drawing/2014/main" id="{2D6DA8A0-EEF4-4B2A-89FD-E6A0BA1CCE9D}"/>
              </a:ext>
            </a:extLst>
          </p:cNvPr>
          <p:cNvSpPr txBox="1">
            <a:spLocks/>
          </p:cNvSpPr>
          <p:nvPr/>
        </p:nvSpPr>
        <p:spPr>
          <a:xfrm>
            <a:off x="47582" y="31823"/>
            <a:ext cx="4151784" cy="103371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Step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Up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a:t>
            </a:r>
            <a:endParaRPr lang="en-US" altLang="ja-JP" sz="3200" b="1"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～解決への一歩～</a:t>
            </a:r>
          </a:p>
        </p:txBody>
      </p:sp>
    </p:spTree>
    <p:extLst>
      <p:ext uri="{BB962C8B-B14F-4D97-AF65-F5344CB8AC3E}">
        <p14:creationId xmlns:p14="http://schemas.microsoft.com/office/powerpoint/2010/main" val="409343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452147" y="1981369"/>
            <a:ext cx="11521280" cy="1200329"/>
          </a:xfrm>
          <a:prstGeom prst="rect">
            <a:avLst/>
          </a:prstGeom>
          <a:noFill/>
        </p:spPr>
        <p:txBody>
          <a:bodyPr wrap="square" rtlCol="0">
            <a:spAutoFit/>
          </a:bodyPr>
          <a:lstStyle/>
          <a:p>
            <a:r>
              <a:rPr lang="ja-JP" altLang="en-US" sz="6600" dirty="0">
                <a:solidFill>
                  <a:srgbClr val="FF0000"/>
                </a:solidFill>
                <a:latin typeface="ＭＳ ゴシック" panose="020B0609070205080204" pitchFamily="49" charset="-128"/>
                <a:ea typeface="ＭＳ ゴシック" panose="020B0609070205080204" pitchFamily="49" charset="-128"/>
              </a:rPr>
              <a:t>「</a:t>
            </a:r>
            <a:r>
              <a:rPr lang="ja-JP" altLang="en-US" sz="7200" b="1" dirty="0">
                <a:solidFill>
                  <a:srgbClr val="FF0000"/>
                </a:solidFill>
                <a:latin typeface="ＭＳ ゴシック" panose="020B0609070205080204" pitchFamily="49" charset="-128"/>
                <a:ea typeface="ＭＳ ゴシック" panose="020B0609070205080204" pitchFamily="49" charset="-128"/>
              </a:rPr>
              <a:t>強み」</a:t>
            </a:r>
            <a:r>
              <a:rPr lang="ja-JP" altLang="en-US" sz="7200" b="1" dirty="0">
                <a:solidFill>
                  <a:prstClr val="black"/>
                </a:solidFill>
                <a:latin typeface="ＭＳ ゴシック" panose="020B0609070205080204" pitchFamily="49" charset="-128"/>
                <a:ea typeface="ＭＳ ゴシック" panose="020B0609070205080204" pitchFamily="49" charset="-128"/>
              </a:rPr>
              <a:t>（ストレングス）</a:t>
            </a:r>
            <a:endParaRPr lang="en-US" altLang="ja-JP" sz="6600" dirty="0">
              <a:solidFill>
                <a:prstClr val="black"/>
              </a:solidFill>
              <a:latin typeface="ＭＳ ゴシック" panose="020B0609070205080204" pitchFamily="49" charset="-128"/>
              <a:ea typeface="ＭＳ ゴシック" panose="020B0609070205080204" pitchFamily="49" charset="-128"/>
            </a:endParaRPr>
          </a:p>
        </p:txBody>
      </p:sp>
      <p:grpSp>
        <p:nvGrpSpPr>
          <p:cNvPr id="3" name="グループ化 2"/>
          <p:cNvGrpSpPr/>
          <p:nvPr/>
        </p:nvGrpSpPr>
        <p:grpSpPr>
          <a:xfrm>
            <a:off x="1285864" y="3923269"/>
            <a:ext cx="9418648" cy="2442402"/>
            <a:chOff x="1285864" y="3923269"/>
            <a:chExt cx="9418648" cy="2442402"/>
          </a:xfrm>
        </p:grpSpPr>
        <p:pic>
          <p:nvPicPr>
            <p:cNvPr id="2" name="図 1"/>
            <p:cNvPicPr>
              <a:picLocks noChangeAspect="1"/>
            </p:cNvPicPr>
            <p:nvPr/>
          </p:nvPicPr>
          <p:blipFill>
            <a:blip r:embed="rId3"/>
            <a:stretch>
              <a:fillRect/>
            </a:stretch>
          </p:blipFill>
          <p:spPr>
            <a:xfrm>
              <a:off x="9033326" y="3946041"/>
              <a:ext cx="1671186" cy="2419630"/>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l="24188" t="21052" r="25527" b="23178"/>
            <a:stretch/>
          </p:blipFill>
          <p:spPr>
            <a:xfrm>
              <a:off x="1285864" y="4093458"/>
              <a:ext cx="1825588" cy="2024743"/>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6487" y="3923269"/>
              <a:ext cx="2392376" cy="2392376"/>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5299" y="4398880"/>
              <a:ext cx="2102560" cy="1513953"/>
            </a:xfrm>
            <a:prstGeom prst="rect">
              <a:avLst/>
            </a:prstGeom>
          </p:spPr>
        </p:pic>
      </p:grpSp>
      <p:sp>
        <p:nvSpPr>
          <p:cNvPr id="9" name="タイトル 1"/>
          <p:cNvSpPr>
            <a:spLocks noGrp="1"/>
          </p:cNvSpPr>
          <p:nvPr>
            <p:ph type="title"/>
          </p:nvPr>
        </p:nvSpPr>
        <p:spPr>
          <a:xfrm>
            <a:off x="317357" y="680801"/>
            <a:ext cx="11521280" cy="98860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4800" dirty="0">
                <a:latin typeface="ＭＳ ゴシック" panose="020B0609070205080204" pitchFamily="49" charset="-128"/>
                <a:ea typeface="ＭＳ ゴシック" panose="020B0609070205080204" pitchFamily="49" charset="-128"/>
              </a:rPr>
              <a:t>「強み」（ストレングス）について知る</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218573" y="3442945"/>
            <a:ext cx="11718847" cy="3266770"/>
          </a:xfrm>
          <a:prstGeom prst="rect">
            <a:avLst/>
          </a:prstGeom>
          <a:solidFill>
            <a:srgbClr val="00B05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5400" dirty="0">
                <a:solidFill>
                  <a:schemeClr val="bg1"/>
                </a:solidFill>
                <a:latin typeface="ＭＳ ゴシック" panose="020B0609070205080204" pitchFamily="49" charset="-128"/>
                <a:ea typeface="ＭＳ ゴシック" panose="020B0609070205080204" pitchFamily="49" charset="-128"/>
              </a:rPr>
              <a:t>人がもっている</a:t>
            </a:r>
          </a:p>
          <a:p>
            <a:pPr algn="ctr"/>
            <a:endParaRPr lang="ja-JP" altLang="en-US" sz="5400"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5400" dirty="0">
                <a:solidFill>
                  <a:schemeClr val="bg1"/>
                </a:solidFill>
                <a:latin typeface="ＭＳ ゴシック" panose="020B0609070205080204" pitchFamily="49" charset="-128"/>
                <a:ea typeface="ＭＳ ゴシック" panose="020B0609070205080204" pitchFamily="49" charset="-128"/>
              </a:rPr>
              <a:t>考え方、行動、からだ</a:t>
            </a:r>
          </a:p>
        </p:txBody>
      </p:sp>
      <p:sp>
        <p:nvSpPr>
          <p:cNvPr id="10" name="テキスト ボックス 9">
            <a:extLst>
              <a:ext uri="{FF2B5EF4-FFF2-40B4-BE49-F238E27FC236}">
                <a16:creationId xmlns:a16="http://schemas.microsoft.com/office/drawing/2014/main" id="{5A5C57E6-5AEB-49A8-9EA2-F069491C6F7D}"/>
              </a:ext>
            </a:extLst>
          </p:cNvPr>
          <p:cNvSpPr txBox="1"/>
          <p:nvPr/>
        </p:nvSpPr>
        <p:spPr>
          <a:xfrm>
            <a:off x="-24680" y="-27384"/>
            <a:ext cx="4176464" cy="646331"/>
          </a:xfrm>
          <a:prstGeom prst="rect">
            <a:avLst/>
          </a:prstGeom>
          <a:solidFill>
            <a:srgbClr val="00B050"/>
          </a:solidFill>
        </p:spPr>
        <p:txBody>
          <a:bodyPr wrap="square" rtlCol="0">
            <a:spAutoFit/>
          </a:bodyPr>
          <a:lstStyle/>
          <a:p>
            <a:pPr algn="ctr"/>
            <a:r>
              <a:rPr kumimoji="1" lang="ja-JP" altLang="en-US" sz="3600" dirty="0">
                <a:solidFill>
                  <a:schemeClr val="bg1"/>
                </a:solidFill>
              </a:rPr>
              <a:t>前時の振り返り</a:t>
            </a:r>
          </a:p>
        </p:txBody>
      </p:sp>
    </p:spTree>
    <p:extLst>
      <p:ext uri="{BB962C8B-B14F-4D97-AF65-F5344CB8AC3E}">
        <p14:creationId xmlns:p14="http://schemas.microsoft.com/office/powerpoint/2010/main" val="336841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563081" y="1123916"/>
            <a:ext cx="3311140" cy="2143665"/>
            <a:chOff x="2563081" y="1123916"/>
            <a:chExt cx="3311140" cy="2143665"/>
          </a:xfrm>
        </p:grpSpPr>
        <p:cxnSp>
          <p:nvCxnSpPr>
            <p:cNvPr id="24" name="直線コネクタ 23"/>
            <p:cNvCxnSpPr/>
            <p:nvPr/>
          </p:nvCxnSpPr>
          <p:spPr>
            <a:xfrm>
              <a:off x="4846411" y="2447793"/>
              <a:ext cx="243370" cy="819788"/>
            </a:xfrm>
            <a:prstGeom prst="line">
              <a:avLst/>
            </a:prstGeom>
            <a:solidFill>
              <a:schemeClr val="accent5">
                <a:lumMod val="40000"/>
                <a:lumOff val="6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2563081" y="1123916"/>
              <a:ext cx="3311140" cy="14165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めくり式の</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単語帳を作る</a:t>
              </a:r>
            </a:p>
          </p:txBody>
        </p:sp>
      </p:grpSp>
      <p:grpSp>
        <p:nvGrpSpPr>
          <p:cNvPr id="3" name="グループ化 2"/>
          <p:cNvGrpSpPr/>
          <p:nvPr/>
        </p:nvGrpSpPr>
        <p:grpSpPr>
          <a:xfrm>
            <a:off x="5874221" y="1305345"/>
            <a:ext cx="3719756" cy="1962236"/>
            <a:chOff x="5874221" y="1305345"/>
            <a:chExt cx="3719756" cy="1962236"/>
          </a:xfrm>
        </p:grpSpPr>
        <p:cxnSp>
          <p:nvCxnSpPr>
            <p:cNvPr id="27" name="直線コネクタ 26"/>
            <p:cNvCxnSpPr/>
            <p:nvPr/>
          </p:nvCxnSpPr>
          <p:spPr>
            <a:xfrm flipH="1">
              <a:off x="6443488" y="2860278"/>
              <a:ext cx="353775" cy="407303"/>
            </a:xfrm>
            <a:prstGeom prst="line">
              <a:avLst/>
            </a:prstGeom>
            <a:solidFill>
              <a:schemeClr val="accent5">
                <a:lumMod val="40000"/>
                <a:lumOff val="6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5874221" y="1305345"/>
              <a:ext cx="3719756" cy="16829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（おもしろい）</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好きな歌に</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単語をのせて</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覚える</a:t>
              </a:r>
            </a:p>
          </p:txBody>
        </p:sp>
      </p:grpSp>
      <p:grpSp>
        <p:nvGrpSpPr>
          <p:cNvPr id="5" name="グループ化 4"/>
          <p:cNvGrpSpPr/>
          <p:nvPr/>
        </p:nvGrpSpPr>
        <p:grpSpPr>
          <a:xfrm>
            <a:off x="4846411" y="234226"/>
            <a:ext cx="7345589" cy="1043901"/>
            <a:chOff x="4846411" y="101585"/>
            <a:chExt cx="7345589" cy="1043901"/>
          </a:xfrm>
        </p:grpSpPr>
        <p:pic>
          <p:nvPicPr>
            <p:cNvPr id="90" name="図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7070" y="101585"/>
              <a:ext cx="1154930" cy="1043901"/>
            </a:xfrm>
            <a:prstGeom prst="rect">
              <a:avLst/>
            </a:prstGeom>
          </p:spPr>
        </p:pic>
        <p:sp>
          <p:nvSpPr>
            <p:cNvPr id="16" name="角丸四角形吹き出し 15"/>
            <p:cNvSpPr/>
            <p:nvPr/>
          </p:nvSpPr>
          <p:spPr>
            <a:xfrm>
              <a:off x="4846411" y="101585"/>
              <a:ext cx="6111979" cy="750893"/>
            </a:xfrm>
            <a:prstGeom prst="wedgeRoundRectCallout">
              <a:avLst>
                <a:gd name="adj1" fmla="val 54944"/>
                <a:gd name="adj2" fmla="val 3934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b="1" dirty="0">
                  <a:latin typeface="ＭＳ ゴシック" panose="020B0609070205080204" pitchFamily="49" charset="-128"/>
                  <a:ea typeface="ＭＳ ゴシック" panose="020B0609070205080204" pitchFamily="49" charset="-128"/>
                </a:rPr>
                <a:t>「強み」を生かして考えてみよう♬</a:t>
              </a:r>
            </a:p>
          </p:txBody>
        </p:sp>
      </p:grpSp>
      <p:grpSp>
        <p:nvGrpSpPr>
          <p:cNvPr id="4" name="グループ化 3"/>
          <p:cNvGrpSpPr/>
          <p:nvPr/>
        </p:nvGrpSpPr>
        <p:grpSpPr>
          <a:xfrm>
            <a:off x="7340815" y="5081744"/>
            <a:ext cx="4643593" cy="1734865"/>
            <a:chOff x="7340815" y="5081744"/>
            <a:chExt cx="4643593" cy="1734865"/>
          </a:xfrm>
        </p:grpSpPr>
        <p:cxnSp>
          <p:nvCxnSpPr>
            <p:cNvPr id="22" name="直線コネクタ 21"/>
            <p:cNvCxnSpPr>
              <a:stCxn id="23" idx="2"/>
            </p:cNvCxnSpPr>
            <p:nvPr/>
          </p:nvCxnSpPr>
          <p:spPr>
            <a:xfrm flipH="1">
              <a:off x="7340815" y="5949177"/>
              <a:ext cx="377952" cy="2360"/>
            </a:xfrm>
            <a:prstGeom prst="line">
              <a:avLst/>
            </a:prstGeom>
            <a:solidFill>
              <a:schemeClr val="accent5">
                <a:lumMod val="40000"/>
                <a:lumOff val="6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7718767" y="5081744"/>
              <a:ext cx="4265641" cy="17348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（努力家）</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自学コンテストで</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優秀賞を目指して、やる気を起こす</a:t>
              </a:r>
            </a:p>
          </p:txBody>
        </p:sp>
      </p:grpSp>
      <p:cxnSp>
        <p:nvCxnSpPr>
          <p:cNvPr id="29" name="直線コネクタ 28"/>
          <p:cNvCxnSpPr/>
          <p:nvPr/>
        </p:nvCxnSpPr>
        <p:spPr>
          <a:xfrm>
            <a:off x="3441393" y="3040473"/>
            <a:ext cx="653647" cy="268898"/>
          </a:xfrm>
          <a:prstGeom prst="line">
            <a:avLst/>
          </a:prstGeom>
          <a:solidFill>
            <a:srgbClr val="FFCC66"/>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175646" y="2152010"/>
            <a:ext cx="3311140" cy="14165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友達と問題の</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出し合いをする</a:t>
            </a:r>
          </a:p>
        </p:txBody>
      </p:sp>
      <p:sp>
        <p:nvSpPr>
          <p:cNvPr id="31" name="角丸四角形 30"/>
          <p:cNvSpPr/>
          <p:nvPr/>
        </p:nvSpPr>
        <p:spPr>
          <a:xfrm>
            <a:off x="4095040" y="3163203"/>
            <a:ext cx="3398232" cy="8930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英単語を覚えることが苦手</a:t>
            </a:r>
          </a:p>
        </p:txBody>
      </p:sp>
      <p:grpSp>
        <p:nvGrpSpPr>
          <p:cNvPr id="32" name="グループ化 31"/>
          <p:cNvGrpSpPr/>
          <p:nvPr/>
        </p:nvGrpSpPr>
        <p:grpSpPr>
          <a:xfrm>
            <a:off x="35645" y="3949023"/>
            <a:ext cx="4102861" cy="1132721"/>
            <a:chOff x="35645" y="3949023"/>
            <a:chExt cx="4102861" cy="1132721"/>
          </a:xfrm>
        </p:grpSpPr>
        <p:cxnSp>
          <p:nvCxnSpPr>
            <p:cNvPr id="33" name="直線コネクタ 32"/>
            <p:cNvCxnSpPr/>
            <p:nvPr/>
          </p:nvCxnSpPr>
          <p:spPr>
            <a:xfrm flipH="1">
              <a:off x="2744280" y="3973889"/>
              <a:ext cx="1394226" cy="337747"/>
            </a:xfrm>
            <a:prstGeom prst="lin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35645" y="3949023"/>
              <a:ext cx="3720095" cy="11327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単プリを机の前に貼っておく</a:t>
              </a:r>
            </a:p>
          </p:txBody>
        </p:sp>
      </p:grpSp>
      <p:grpSp>
        <p:nvGrpSpPr>
          <p:cNvPr id="36" name="グループ化 35"/>
          <p:cNvGrpSpPr/>
          <p:nvPr/>
        </p:nvGrpSpPr>
        <p:grpSpPr>
          <a:xfrm>
            <a:off x="1322792" y="4056228"/>
            <a:ext cx="6018023" cy="2622125"/>
            <a:chOff x="1322792" y="4056228"/>
            <a:chExt cx="6018023" cy="2622125"/>
          </a:xfrm>
        </p:grpSpPr>
        <p:cxnSp>
          <p:nvCxnSpPr>
            <p:cNvPr id="37" name="直線コネクタ 36"/>
            <p:cNvCxnSpPr/>
            <p:nvPr/>
          </p:nvCxnSpPr>
          <p:spPr>
            <a:xfrm flipV="1">
              <a:off x="4331804" y="4056228"/>
              <a:ext cx="514607" cy="1403974"/>
            </a:xfrm>
            <a:prstGeom prst="line">
              <a:avLst/>
            </a:prstGeom>
            <a:solidFill>
              <a:srgbClr val="FFCCCC"/>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1322792" y="5224720"/>
              <a:ext cx="6018023" cy="14536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（努力家）</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r>
                <a:rPr lang="ja-JP" altLang="en-US" sz="2400" b="1" dirty="0">
                  <a:solidFill>
                    <a:schemeClr val="tx1"/>
                  </a:solidFill>
                  <a:latin typeface="ＭＳ ゴシック" panose="020B0609070205080204" pitchFamily="49" charset="-128"/>
                  <a:ea typeface="ＭＳ ゴシック" panose="020B0609070205080204" pitchFamily="49" charset="-128"/>
                </a:rPr>
                <a:t>１日１０個ずつ単語を自学ノートに書いて提出する</a:t>
              </a:r>
            </a:p>
          </p:txBody>
        </p:sp>
      </p:grpSp>
      <p:sp>
        <p:nvSpPr>
          <p:cNvPr id="26" name="タイトル 1">
            <a:extLst>
              <a:ext uri="{FF2B5EF4-FFF2-40B4-BE49-F238E27FC236}">
                <a16:creationId xmlns:a16="http://schemas.microsoft.com/office/drawing/2014/main" id="{7EEA4247-E067-4871-ACAA-D79D73636418}"/>
              </a:ext>
            </a:extLst>
          </p:cNvPr>
          <p:cNvSpPr txBox="1">
            <a:spLocks/>
          </p:cNvSpPr>
          <p:nvPr/>
        </p:nvSpPr>
        <p:spPr>
          <a:xfrm>
            <a:off x="47582" y="31823"/>
            <a:ext cx="4151784" cy="103371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Step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Up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a:t>
            </a:r>
            <a:endParaRPr lang="en-US" altLang="ja-JP" sz="3200" b="1"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～解決への一歩～</a:t>
            </a:r>
          </a:p>
        </p:txBody>
      </p:sp>
    </p:spTree>
    <p:extLst>
      <p:ext uri="{BB962C8B-B14F-4D97-AF65-F5344CB8AC3E}">
        <p14:creationId xmlns:p14="http://schemas.microsoft.com/office/powerpoint/2010/main" val="375019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340" y="2282823"/>
            <a:ext cx="11881320" cy="2053248"/>
          </a:xfrm>
        </p:spPr>
        <p:style>
          <a:lnRef idx="1">
            <a:schemeClr val="accent2"/>
          </a:lnRef>
          <a:fillRef idx="2">
            <a:schemeClr val="accent2"/>
          </a:fillRef>
          <a:effectRef idx="1">
            <a:schemeClr val="accent2"/>
          </a:effectRef>
          <a:fontRef idx="minor">
            <a:schemeClr val="dk1"/>
          </a:fontRef>
        </p:style>
        <p:txBody>
          <a:bodyPr lIns="0" tIns="0" rIns="0" bIns="0">
            <a:noAutofit/>
          </a:bodyPr>
          <a:lstStyle/>
          <a:p>
            <a:pPr algn="l">
              <a:defRPr lang="ja-JP" altLang="en-US"/>
            </a:pPr>
            <a:r>
              <a:rPr lang="ja-JP" altLang="en-US" sz="4000" dirty="0">
                <a:latin typeface="ＭＳ ゴシック" panose="020B0609070205080204" pitchFamily="49" charset="-128"/>
                <a:ea typeface="ＭＳ ゴシック" panose="020B0609070205080204" pitchFamily="49" charset="-128"/>
              </a:rPr>
              <a:t>苦手なことや困っていることを解決するために、</a:t>
            </a:r>
            <a:br>
              <a:rPr lang="en-US" altLang="ja-JP" sz="4000" dirty="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自分の「強み」を生かして、これからやってみたいことや頑張ってみたいと思うことを書きましょう。</a:t>
            </a:r>
          </a:p>
        </p:txBody>
      </p:sp>
      <p:pic>
        <p:nvPicPr>
          <p:cNvPr id="6" name="図 5"/>
          <p:cNvPicPr>
            <a:picLocks noChangeAspect="1"/>
          </p:cNvPicPr>
          <p:nvPr/>
        </p:nvPicPr>
        <p:blipFill>
          <a:blip r:embed="rId3"/>
          <a:stretch>
            <a:fillRect/>
          </a:stretch>
        </p:blipFill>
        <p:spPr>
          <a:xfrm>
            <a:off x="5018348" y="4581128"/>
            <a:ext cx="2155304" cy="2155304"/>
          </a:xfrm>
          <a:prstGeom prst="rect">
            <a:avLst/>
          </a:prstGeom>
        </p:spPr>
      </p:pic>
      <p:sp>
        <p:nvSpPr>
          <p:cNvPr id="7" name="タイトル 1">
            <a:extLst>
              <a:ext uri="{FF2B5EF4-FFF2-40B4-BE49-F238E27FC236}">
                <a16:creationId xmlns:a16="http://schemas.microsoft.com/office/drawing/2014/main" id="{93B1C3C3-CD22-4541-B0FC-89ED22D830D1}"/>
              </a:ext>
            </a:extLst>
          </p:cNvPr>
          <p:cNvSpPr txBox="1">
            <a:spLocks/>
          </p:cNvSpPr>
          <p:nvPr/>
        </p:nvSpPr>
        <p:spPr>
          <a:xfrm>
            <a:off x="47582" y="31823"/>
            <a:ext cx="4151784" cy="103371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Step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Up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a:t>
            </a:r>
            <a:endParaRPr lang="en-US" altLang="ja-JP" sz="3200" b="1"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～解決への一歩～</a:t>
            </a:r>
          </a:p>
        </p:txBody>
      </p:sp>
      <p:sp>
        <p:nvSpPr>
          <p:cNvPr id="8" name="タイトル 1">
            <a:extLst>
              <a:ext uri="{FF2B5EF4-FFF2-40B4-BE49-F238E27FC236}">
                <a16:creationId xmlns:a16="http://schemas.microsoft.com/office/drawing/2014/main" id="{59213E89-0E87-4962-A0C3-82837A6B9B6E}"/>
              </a:ext>
            </a:extLst>
          </p:cNvPr>
          <p:cNvSpPr txBox="1">
            <a:spLocks/>
          </p:cNvSpPr>
          <p:nvPr/>
        </p:nvSpPr>
        <p:spPr>
          <a:xfrm>
            <a:off x="50581" y="1271383"/>
            <a:ext cx="1715834" cy="795377"/>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000" dirty="0">
                <a:solidFill>
                  <a:sysClr val="windowText" lastClr="000000"/>
                </a:solidFill>
                <a:latin typeface="ＭＳ ゴシック" panose="020B0609070205080204" pitchFamily="49" charset="-128"/>
                <a:ea typeface="ＭＳ ゴシック" panose="020B0609070205080204" pitchFamily="49" charset="-128"/>
              </a:rPr>
              <a:t>活動③</a:t>
            </a:r>
            <a:endParaRPr sz="4000" dirty="0">
              <a:solidFill>
                <a:sysClr val="windowText" lastClr="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286467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447928" y="2652792"/>
            <a:ext cx="6480720" cy="85197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en-US" altLang="ja-JP" sz="4800" dirty="0">
                <a:solidFill>
                  <a:prstClr val="black"/>
                </a:solidFill>
                <a:latin typeface="ＭＳ ゴシック" panose="020B0609070205080204" pitchFamily="49" charset="-128"/>
                <a:ea typeface="ＭＳ ゴシック" panose="020B0609070205080204" pitchFamily="49" charset="-128"/>
              </a:rPr>
              <a:t>【</a:t>
            </a:r>
            <a:r>
              <a:rPr lang="ja-JP" altLang="en-US" sz="4800" dirty="0">
                <a:solidFill>
                  <a:prstClr val="black"/>
                </a:solidFill>
                <a:latin typeface="ＭＳ ゴシック" panose="020B0609070205080204" pitchFamily="49" charset="-128"/>
                <a:ea typeface="ＭＳ ゴシック" panose="020B0609070205080204" pitchFamily="49" charset="-128"/>
              </a:rPr>
              <a:t>聴き方のポイント</a:t>
            </a:r>
            <a:r>
              <a:rPr lang="en-US" altLang="ja-JP" sz="4800" dirty="0">
                <a:solidFill>
                  <a:prstClr val="black"/>
                </a:solidFill>
                <a:latin typeface="ＭＳ ゴシック" panose="020B0609070205080204" pitchFamily="49" charset="-128"/>
                <a:ea typeface="ＭＳ ゴシック" panose="020B0609070205080204" pitchFamily="49" charset="-128"/>
              </a:rPr>
              <a:t>】</a:t>
            </a:r>
            <a:endParaRPr lang="ja-JP" altLang="en-US" sz="4800" dirty="0">
              <a:solidFill>
                <a:prstClr val="black"/>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6303781" y="3797572"/>
            <a:ext cx="4690840" cy="741204"/>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ja-JP" altLang="en-US" sz="3600" b="1" dirty="0">
                <a:solidFill>
                  <a:prstClr val="black"/>
                </a:solidFill>
                <a:latin typeface="ＭＳ ゴシック" panose="020B0609070205080204" pitchFamily="49" charset="-128"/>
                <a:ea typeface="ＭＳ ゴシック" panose="020B0609070205080204" pitchFamily="49" charset="-128"/>
              </a:rPr>
              <a:t>①</a:t>
            </a:r>
            <a:r>
              <a:rPr lang="ja-JP" altLang="en-US" sz="3600" b="1" dirty="0">
                <a:solidFill>
                  <a:srgbClr val="FF0000"/>
                </a:solidFill>
                <a:latin typeface="ＭＳ ゴシック" panose="020B0609070205080204" pitchFamily="49" charset="-128"/>
                <a:ea typeface="ＭＳ ゴシック" panose="020B0609070205080204" pitchFamily="49" charset="-128"/>
              </a:rPr>
              <a:t>相手を見る</a:t>
            </a:r>
          </a:p>
        </p:txBody>
      </p:sp>
      <p:sp>
        <p:nvSpPr>
          <p:cNvPr id="6" name="角丸四角形 5"/>
          <p:cNvSpPr/>
          <p:nvPr/>
        </p:nvSpPr>
        <p:spPr>
          <a:xfrm>
            <a:off x="6292084" y="4858291"/>
            <a:ext cx="4706323" cy="754979"/>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ja-JP" altLang="en-US" sz="3300" b="1" dirty="0">
                <a:solidFill>
                  <a:prstClr val="black"/>
                </a:solidFill>
                <a:latin typeface="ＭＳ ゴシック" panose="020B0609070205080204" pitchFamily="49" charset="-128"/>
                <a:ea typeface="ＭＳ ゴシック" panose="020B0609070205080204" pitchFamily="49" charset="-128"/>
              </a:rPr>
              <a:t>②</a:t>
            </a:r>
            <a:r>
              <a:rPr lang="ja-JP" altLang="en-US" sz="3300" b="1" dirty="0">
                <a:solidFill>
                  <a:srgbClr val="FF0000"/>
                </a:solidFill>
                <a:latin typeface="ＭＳ ゴシック" panose="020B0609070205080204" pitchFamily="49" charset="-128"/>
                <a:ea typeface="ＭＳ ゴシック" panose="020B0609070205080204" pitchFamily="49" charset="-128"/>
              </a:rPr>
              <a:t>うなずき</a:t>
            </a:r>
            <a:r>
              <a:rPr lang="ja-JP" altLang="en-US" sz="3300" b="1" dirty="0">
                <a:solidFill>
                  <a:prstClr val="black"/>
                </a:solidFill>
                <a:latin typeface="ＭＳ ゴシック" panose="020B0609070205080204" pitchFamily="49" charset="-128"/>
                <a:ea typeface="ＭＳ ゴシック" panose="020B0609070205080204" pitchFamily="49" charset="-128"/>
              </a:rPr>
              <a:t>ながら聴く</a:t>
            </a:r>
          </a:p>
        </p:txBody>
      </p:sp>
      <p:sp>
        <p:nvSpPr>
          <p:cNvPr id="7" name="角丸四角形 6"/>
          <p:cNvSpPr/>
          <p:nvPr/>
        </p:nvSpPr>
        <p:spPr>
          <a:xfrm>
            <a:off x="6303781" y="5939515"/>
            <a:ext cx="4706323" cy="754979"/>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ja-JP" altLang="en-US" sz="3600" b="1" dirty="0">
                <a:solidFill>
                  <a:prstClr val="black"/>
                </a:solidFill>
                <a:latin typeface="ＭＳ ゴシック" panose="020B0609070205080204" pitchFamily="49" charset="-128"/>
                <a:ea typeface="ＭＳ ゴシック" panose="020B0609070205080204" pitchFamily="49" charset="-128"/>
              </a:rPr>
              <a:t>③</a:t>
            </a:r>
            <a:r>
              <a:rPr lang="ja-JP" altLang="en-US" sz="3600" b="1" dirty="0">
                <a:solidFill>
                  <a:srgbClr val="FF0000"/>
                </a:solidFill>
                <a:latin typeface="ＭＳ ゴシック" panose="020B0609070205080204" pitchFamily="49" charset="-128"/>
                <a:ea typeface="ＭＳ ゴシック" panose="020B0609070205080204" pitchFamily="49" charset="-128"/>
              </a:rPr>
              <a:t>最後まで</a:t>
            </a:r>
            <a:r>
              <a:rPr lang="ja-JP" altLang="en-US" sz="3600" b="1" dirty="0">
                <a:solidFill>
                  <a:prstClr val="black"/>
                </a:solidFill>
                <a:latin typeface="ＭＳ ゴシック" panose="020B0609070205080204" pitchFamily="49" charset="-128"/>
                <a:ea typeface="ＭＳ ゴシック" panose="020B0609070205080204" pitchFamily="49" charset="-128"/>
              </a:rPr>
              <a:t>聴く</a:t>
            </a:r>
          </a:p>
        </p:txBody>
      </p:sp>
      <p:sp>
        <p:nvSpPr>
          <p:cNvPr id="8" name="タイトル 1"/>
          <p:cNvSpPr txBox="1">
            <a:spLocks/>
          </p:cNvSpPr>
          <p:nvPr/>
        </p:nvSpPr>
        <p:spPr>
          <a:xfrm>
            <a:off x="2279576" y="1201413"/>
            <a:ext cx="9319575" cy="1332372"/>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lang="ja-JP" altLang="en-US"/>
            </a:pPr>
            <a:r>
              <a:rPr lang="ja-JP" altLang="en-US" sz="4000" dirty="0">
                <a:latin typeface="ＭＳ ゴシック" panose="020B0609070205080204" pitchFamily="49" charset="-128"/>
                <a:ea typeface="ＭＳ ゴシック" panose="020B0609070205080204" pitchFamily="49" charset="-128"/>
              </a:rPr>
              <a:t>自分の「強み」や頑張ってみたいことをグループで伝え合おう</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593" y="3316160"/>
            <a:ext cx="2914627" cy="3084261"/>
          </a:xfrm>
          <a:prstGeom prst="rect">
            <a:avLst/>
          </a:prstGeom>
        </p:spPr>
      </p:pic>
      <p:sp>
        <p:nvSpPr>
          <p:cNvPr id="10" name="タイトル 1">
            <a:extLst>
              <a:ext uri="{FF2B5EF4-FFF2-40B4-BE49-F238E27FC236}">
                <a16:creationId xmlns:a16="http://schemas.microsoft.com/office/drawing/2014/main" id="{339D5B38-E2C3-41DC-9631-4296905DB234}"/>
              </a:ext>
            </a:extLst>
          </p:cNvPr>
          <p:cNvSpPr txBox="1">
            <a:spLocks/>
          </p:cNvSpPr>
          <p:nvPr/>
        </p:nvSpPr>
        <p:spPr>
          <a:xfrm>
            <a:off x="0" y="0"/>
            <a:ext cx="4151784" cy="103371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Step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Up</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a:t>
            </a:r>
            <a:endParaRPr lang="en-US" altLang="ja-JP" sz="3200" b="1"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～解決への一歩～</a:t>
            </a:r>
          </a:p>
        </p:txBody>
      </p:sp>
      <p:sp>
        <p:nvSpPr>
          <p:cNvPr id="13" name="タイトル 1">
            <a:extLst>
              <a:ext uri="{FF2B5EF4-FFF2-40B4-BE49-F238E27FC236}">
                <a16:creationId xmlns:a16="http://schemas.microsoft.com/office/drawing/2014/main" id="{80851FCF-5EC1-499F-BC59-8069787DE500}"/>
              </a:ext>
            </a:extLst>
          </p:cNvPr>
          <p:cNvSpPr txBox="1">
            <a:spLocks/>
          </p:cNvSpPr>
          <p:nvPr/>
        </p:nvSpPr>
        <p:spPr>
          <a:xfrm>
            <a:off x="50581" y="1271383"/>
            <a:ext cx="1715834" cy="795377"/>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000" dirty="0">
                <a:solidFill>
                  <a:sysClr val="windowText" lastClr="000000"/>
                </a:solidFill>
                <a:latin typeface="ＭＳ ゴシック" panose="020B0609070205080204" pitchFamily="49" charset="-128"/>
                <a:ea typeface="ＭＳ ゴシック" panose="020B0609070205080204" pitchFamily="49" charset="-128"/>
              </a:rPr>
              <a:t>活動④</a:t>
            </a:r>
            <a:endParaRPr sz="4000" dirty="0">
              <a:solidFill>
                <a:sysClr val="windowText" lastClr="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92755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9356" y="296652"/>
            <a:ext cx="11557284" cy="1080120"/>
          </a:xfrm>
        </p:spPr>
        <p:style>
          <a:lnRef idx="1">
            <a:schemeClr val="accent2"/>
          </a:lnRef>
          <a:fillRef idx="2">
            <a:schemeClr val="accent2"/>
          </a:fillRef>
          <a:effectRef idx="1">
            <a:schemeClr val="accent2"/>
          </a:effectRef>
          <a:fontRef idx="minor">
            <a:schemeClr val="dk1"/>
          </a:fontRef>
        </p:style>
        <p:txBody>
          <a:bodyPr>
            <a:noAutofit/>
          </a:bodyPr>
          <a:lstStyle/>
          <a:p>
            <a:pPr algn="ctr">
              <a:defRPr lang="ja-JP" altLang="en-US"/>
            </a:pPr>
            <a:r>
              <a:rPr lang="ja-JP" altLang="en-US" sz="4800" dirty="0"/>
              <a:t>　今日の学習を振り返りましょう　　　　　　　　</a:t>
            </a:r>
          </a:p>
        </p:txBody>
      </p:sp>
      <p:sp>
        <p:nvSpPr>
          <p:cNvPr id="12" name="雲形吹き出し 11"/>
          <p:cNvSpPr/>
          <p:nvPr/>
        </p:nvSpPr>
        <p:spPr>
          <a:xfrm>
            <a:off x="9774720" y="2425127"/>
            <a:ext cx="1570898" cy="936000"/>
          </a:xfrm>
          <a:prstGeom prst="cloudCallout">
            <a:avLst>
              <a:gd name="adj1" fmla="val -19829"/>
              <a:gd name="adj2" fmla="val 1029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solidFill>
                <a:prstClr val="white"/>
              </a:solidFill>
            </a:endParaRPr>
          </a:p>
        </p:txBody>
      </p:sp>
      <p:sp>
        <p:nvSpPr>
          <p:cNvPr id="13" name="雲形吹き出し 12"/>
          <p:cNvSpPr/>
          <p:nvPr/>
        </p:nvSpPr>
        <p:spPr>
          <a:xfrm>
            <a:off x="6966720" y="2425127"/>
            <a:ext cx="1570898" cy="936000"/>
          </a:xfrm>
          <a:prstGeom prst="cloudCallout">
            <a:avLst>
              <a:gd name="adj1" fmla="val -20833"/>
              <a:gd name="adj2" fmla="val 10124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solidFill>
                <a:prstClr val="white"/>
              </a:solidFill>
            </a:endParaRPr>
          </a:p>
        </p:txBody>
      </p:sp>
      <p:sp>
        <p:nvSpPr>
          <p:cNvPr id="14" name="雲形吹き出し 13"/>
          <p:cNvSpPr/>
          <p:nvPr/>
        </p:nvSpPr>
        <p:spPr>
          <a:xfrm>
            <a:off x="4013225" y="2442482"/>
            <a:ext cx="1570898" cy="936000"/>
          </a:xfrm>
          <a:prstGeom prst="cloudCallout">
            <a:avLst>
              <a:gd name="adj1" fmla="val -20833"/>
              <a:gd name="adj2" fmla="val 81028"/>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solidFill>
                <a:prstClr val="white"/>
              </a:solidFill>
            </a:endParaRPr>
          </a:p>
        </p:txBody>
      </p:sp>
      <p:sp>
        <p:nvSpPr>
          <p:cNvPr id="15" name="雲形吹き出し 14"/>
          <p:cNvSpPr/>
          <p:nvPr/>
        </p:nvSpPr>
        <p:spPr>
          <a:xfrm>
            <a:off x="1205225" y="2442482"/>
            <a:ext cx="1570898" cy="936000"/>
          </a:xfrm>
          <a:prstGeom prst="cloudCallout">
            <a:avLst>
              <a:gd name="adj1" fmla="val -15815"/>
              <a:gd name="adj2" fmla="val 91134"/>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solidFill>
                <a:prstClr val="white"/>
              </a:solidFill>
            </a:endParaRPr>
          </a:p>
        </p:txBody>
      </p:sp>
      <p:pic>
        <p:nvPicPr>
          <p:cNvPr id="20" name="図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8048" y="4030422"/>
            <a:ext cx="1912974" cy="22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6800" y="4030422"/>
            <a:ext cx="15652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6995" y="4084095"/>
            <a:ext cx="1697038"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11" y="3947007"/>
            <a:ext cx="199072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4447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39416" y="1737390"/>
            <a:ext cx="10837204" cy="2123658"/>
          </a:xfrm>
          <a:prstGeom prst="rect">
            <a:avLst/>
          </a:prstGeom>
          <a:noFill/>
          <a:ln w="28575">
            <a:solidFill>
              <a:schemeClr val="bg1"/>
            </a:solidFill>
          </a:ln>
        </p:spPr>
        <p:txBody>
          <a:bodyPr wrap="square" rtlCol="0">
            <a:spAutoFit/>
          </a:bodyPr>
          <a:lstStyle/>
          <a:p>
            <a:r>
              <a:rPr lang="ja-JP" altLang="en-US" sz="6600" b="1" dirty="0">
                <a:latin typeface="ＭＳ ゴシック" panose="020B0609070205080204" pitchFamily="49" charset="-128"/>
                <a:ea typeface="ＭＳ ゴシック" panose="020B0609070205080204" pitchFamily="49" charset="-128"/>
              </a:rPr>
              <a:t>人がもっている</a:t>
            </a:r>
            <a:endParaRPr lang="en-US" altLang="ja-JP" sz="6600" b="1" dirty="0">
              <a:latin typeface="ＭＳ ゴシック" panose="020B0609070205080204" pitchFamily="49" charset="-128"/>
              <a:ea typeface="ＭＳ ゴシック" panose="020B0609070205080204" pitchFamily="49" charset="-128"/>
            </a:endParaRPr>
          </a:p>
          <a:p>
            <a:pPr algn="ctr"/>
            <a:r>
              <a:rPr lang="ja-JP" altLang="en-US" sz="6600" b="1" dirty="0">
                <a:latin typeface="ＭＳ ゴシック" panose="020B0609070205080204" pitchFamily="49" charset="-128"/>
                <a:ea typeface="ＭＳ ゴシック" panose="020B0609070205080204" pitchFamily="49" charset="-128"/>
              </a:rPr>
              <a:t>考え方、行動、からだ</a:t>
            </a:r>
            <a:r>
              <a:rPr lang="ja-JP" altLang="en-US" sz="5400" b="1" dirty="0">
                <a:latin typeface="ＭＳ ゴシック" panose="020B0609070205080204" pitchFamily="49" charset="-128"/>
                <a:ea typeface="ＭＳ ゴシック" panose="020B0609070205080204" pitchFamily="49" charset="-128"/>
              </a:rPr>
              <a:t>　　</a:t>
            </a:r>
            <a:endParaRPr lang="ja-JP" altLang="en-US" sz="5400" b="1" dirty="0">
              <a:solidFill>
                <a:srgbClr val="FF0000"/>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5669592" y="1036245"/>
            <a:ext cx="738664" cy="558532"/>
          </a:xfrm>
          <a:prstGeom prst="rect">
            <a:avLst/>
          </a:prstGeom>
          <a:noFill/>
        </p:spPr>
        <p:txBody>
          <a:bodyPr vert="eaVert" wrap="squar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a:t>
            </a:r>
          </a:p>
        </p:txBody>
      </p:sp>
      <p:sp>
        <p:nvSpPr>
          <p:cNvPr id="7" name="タイトル 1"/>
          <p:cNvSpPr txBox="1">
            <a:spLocks/>
          </p:cNvSpPr>
          <p:nvPr/>
        </p:nvSpPr>
        <p:spPr>
          <a:xfrm>
            <a:off x="131676" y="3944032"/>
            <a:ext cx="11928648" cy="2694977"/>
          </a:xfrm>
          <a:prstGeom prst="rect">
            <a:avLst/>
          </a:prstGeom>
          <a:solidFill>
            <a:srgbClr val="00B05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u="sng" dirty="0">
                <a:solidFill>
                  <a:schemeClr val="bg1"/>
                </a:solidFill>
                <a:latin typeface="ＭＳ ゴシック" panose="020B0609070205080204" pitchFamily="49" charset="-128"/>
                <a:ea typeface="ＭＳ ゴシック" panose="020B0609070205080204" pitchFamily="49" charset="-128"/>
              </a:rPr>
              <a:t>ポジティブ（プラス）</a:t>
            </a:r>
            <a:r>
              <a:rPr lang="ja-JP" altLang="en-US" sz="4800" dirty="0">
                <a:solidFill>
                  <a:schemeClr val="bg1"/>
                </a:solidFill>
                <a:latin typeface="ＭＳ ゴシック" panose="020B0609070205080204" pitchFamily="49" charset="-128"/>
                <a:ea typeface="ＭＳ ゴシック" panose="020B0609070205080204" pitchFamily="49" charset="-128"/>
              </a:rPr>
              <a:t>に思えること</a:t>
            </a:r>
            <a:endParaRPr lang="en-US" altLang="ja-JP" sz="4800"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4800" dirty="0">
                <a:solidFill>
                  <a:schemeClr val="bg1"/>
                </a:solidFill>
                <a:latin typeface="ＭＳ ゴシック" panose="020B0609070205080204" pitchFamily="49" charset="-128"/>
                <a:ea typeface="ＭＳ ゴシック" panose="020B0609070205080204" pitchFamily="49" charset="-128"/>
              </a:rPr>
              <a:t>＋</a:t>
            </a:r>
            <a:endParaRPr lang="en-US" altLang="ja-JP" sz="4800"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4800" u="sng" dirty="0">
                <a:solidFill>
                  <a:srgbClr val="FFFF00"/>
                </a:solidFill>
                <a:latin typeface="ＭＳ ゴシック" panose="020B0609070205080204" pitchFamily="49" charset="-128"/>
                <a:ea typeface="ＭＳ ゴシック" panose="020B0609070205080204" pitchFamily="49" charset="-128"/>
              </a:rPr>
              <a:t>ネガティブ（マイナス）</a:t>
            </a:r>
            <a:r>
              <a:rPr lang="ja-JP" altLang="en-US" sz="4800" dirty="0">
                <a:solidFill>
                  <a:srgbClr val="FFFF00"/>
                </a:solidFill>
                <a:latin typeface="ＭＳ ゴシック" panose="020B0609070205080204" pitchFamily="49" charset="-128"/>
                <a:ea typeface="ＭＳ ゴシック" panose="020B0609070205080204" pitchFamily="49" charset="-128"/>
              </a:rPr>
              <a:t>に思えること</a:t>
            </a:r>
          </a:p>
        </p:txBody>
      </p:sp>
      <p:sp>
        <p:nvSpPr>
          <p:cNvPr id="9" name="タイトル 1"/>
          <p:cNvSpPr txBox="1">
            <a:spLocks/>
          </p:cNvSpPr>
          <p:nvPr/>
        </p:nvSpPr>
        <p:spPr>
          <a:xfrm>
            <a:off x="299356" y="676202"/>
            <a:ext cx="11701298" cy="98860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000" dirty="0">
                <a:latin typeface="ＭＳ ゴシック" panose="020B0609070205080204" pitchFamily="49" charset="-128"/>
                <a:ea typeface="ＭＳ ゴシック" panose="020B0609070205080204" pitchFamily="49" charset="-128"/>
              </a:rPr>
              <a:t>「強み」（ストレングス）を理解するポイント</a:t>
            </a:r>
          </a:p>
        </p:txBody>
      </p:sp>
      <p:sp>
        <p:nvSpPr>
          <p:cNvPr id="10" name="テキスト ボックス 9">
            <a:extLst>
              <a:ext uri="{FF2B5EF4-FFF2-40B4-BE49-F238E27FC236}">
                <a16:creationId xmlns:a16="http://schemas.microsoft.com/office/drawing/2014/main" id="{E3AD0E68-F950-4A09-8F41-0434C507535B}"/>
              </a:ext>
            </a:extLst>
          </p:cNvPr>
          <p:cNvSpPr txBox="1"/>
          <p:nvPr/>
        </p:nvSpPr>
        <p:spPr>
          <a:xfrm>
            <a:off x="-24680" y="-27384"/>
            <a:ext cx="4176464" cy="646331"/>
          </a:xfrm>
          <a:prstGeom prst="rect">
            <a:avLst/>
          </a:prstGeom>
          <a:solidFill>
            <a:srgbClr val="00B050"/>
          </a:solidFill>
        </p:spPr>
        <p:txBody>
          <a:bodyPr wrap="square" rtlCol="0">
            <a:spAutoFit/>
          </a:bodyPr>
          <a:lstStyle/>
          <a:p>
            <a:pPr algn="ctr"/>
            <a:r>
              <a:rPr kumimoji="1" lang="ja-JP" altLang="en-US" sz="3600" dirty="0">
                <a:solidFill>
                  <a:schemeClr val="bg1"/>
                </a:solidFill>
                <a:latin typeface="ＭＳ ゴシック" panose="020B0609070205080204" pitchFamily="49" charset="-128"/>
                <a:ea typeface="ＭＳ ゴシック" panose="020B0609070205080204" pitchFamily="49" charset="-128"/>
              </a:rPr>
              <a:t>前時の振り返り</a:t>
            </a:r>
          </a:p>
        </p:txBody>
      </p:sp>
    </p:spTree>
    <p:extLst>
      <p:ext uri="{BB962C8B-B14F-4D97-AF65-F5344CB8AC3E}">
        <p14:creationId xmlns:p14="http://schemas.microsoft.com/office/powerpoint/2010/main" val="36918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367544" y="101892"/>
            <a:ext cx="11449272" cy="988602"/>
          </a:xfrm>
        </p:spPr>
        <p:style>
          <a:lnRef idx="1">
            <a:schemeClr val="accent2"/>
          </a:lnRef>
          <a:fillRef idx="2">
            <a:schemeClr val="accent2"/>
          </a:fillRef>
          <a:effectRef idx="1">
            <a:schemeClr val="accent2"/>
          </a:effectRef>
          <a:fontRef idx="minor">
            <a:schemeClr val="dk1"/>
          </a:fontRef>
        </p:style>
        <p:txBody>
          <a:bodyPr>
            <a:noAutofit/>
          </a:bodyPr>
          <a:lstStyle/>
          <a:p>
            <a:pPr algn="l"/>
            <a:r>
              <a:rPr lang="ja-JP" altLang="en-US" sz="4800" dirty="0">
                <a:latin typeface="ＭＳ ゴシック" panose="020B0609070205080204" pitchFamily="49" charset="-128"/>
                <a:ea typeface="ＭＳ ゴシック" panose="020B0609070205080204" pitchFamily="49" charset="-128"/>
              </a:rPr>
              <a:t>　本時のめあて</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409375" y="3561384"/>
            <a:ext cx="5435962" cy="9319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atin typeface="ＭＳ ゴシック" panose="020B0609070205080204" pitchFamily="49" charset="-128"/>
                <a:ea typeface="ＭＳ ゴシック" panose="020B0609070205080204" pitchFamily="49" charset="-128"/>
              </a:rPr>
              <a:t>星☆いくつ</a:t>
            </a:r>
          </a:p>
        </p:txBody>
      </p:sp>
      <p:grpSp>
        <p:nvGrpSpPr>
          <p:cNvPr id="10" name="グループ化 9"/>
          <p:cNvGrpSpPr/>
          <p:nvPr/>
        </p:nvGrpSpPr>
        <p:grpSpPr>
          <a:xfrm>
            <a:off x="6351057" y="3453259"/>
            <a:ext cx="1598945" cy="1334929"/>
            <a:chOff x="0" y="0"/>
            <a:chExt cx="1094740" cy="890270"/>
          </a:xfrm>
        </p:grpSpPr>
        <p:pic>
          <p:nvPicPr>
            <p:cNvPr id="11" name="Picture 1" descr="C:\Users\PC USER\Desktop\d0094245_1557313.gif"/>
            <p:cNvPicPr/>
            <p:nvPr/>
          </p:nvPicPr>
          <p:blipFill>
            <a:blip r:embed="rId3"/>
            <a:stretch>
              <a:fillRect/>
            </a:stretch>
          </p:blipFill>
          <p:spPr>
            <a:xfrm>
              <a:off x="0" y="0"/>
              <a:ext cx="1094740" cy="890270"/>
            </a:xfrm>
            <a:prstGeom prst="rect">
              <a:avLst/>
            </a:prstGeom>
            <a:noFill/>
            <a:ln w="9525">
              <a:noFill/>
            </a:ln>
          </p:spPr>
        </p:pic>
        <p:sp>
          <p:nvSpPr>
            <p:cNvPr id="12" name="星 5 11"/>
            <p:cNvSpPr/>
            <p:nvPr/>
          </p:nvSpPr>
          <p:spPr>
            <a:xfrm>
              <a:off x="259879" y="59956"/>
              <a:ext cx="761365" cy="647700"/>
            </a:xfrm>
            <a:prstGeom prst="star5">
              <a:avLst/>
            </a:prstGeom>
            <a:noFill/>
            <a:ln w="28575" cap="flat" cmpd="sng" algn="ctr">
              <a:solidFill>
                <a:srgbClr val="993300"/>
              </a:solidFill>
              <a:prstDash val="solid"/>
              <a:miter lim="800000"/>
            </a:ln>
            <a:effectLst/>
          </p:spPr>
          <p:txBody>
            <a:bodyPr/>
            <a:lstStyle/>
            <a:p>
              <a:endParaRPr lang="ja-JP" altLang="en-US" sz="1350">
                <a:latin typeface="ＭＳ ゴシック" panose="020B0609070205080204" pitchFamily="49" charset="-128"/>
                <a:ea typeface="ＭＳ ゴシック" panose="020B0609070205080204" pitchFamily="49" charset="-128"/>
              </a:endParaRPr>
            </a:p>
          </p:txBody>
        </p:sp>
      </p:grpSp>
      <p:sp>
        <p:nvSpPr>
          <p:cNvPr id="8" name="角丸四角形 7"/>
          <p:cNvSpPr/>
          <p:nvPr/>
        </p:nvSpPr>
        <p:spPr>
          <a:xfrm>
            <a:off x="426345" y="4911226"/>
            <a:ext cx="5435962" cy="172424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latin typeface="ＭＳ ゴシック" panose="020B0609070205080204" pitchFamily="49" charset="-128"/>
                <a:ea typeface="ＭＳ ゴシック" panose="020B0609070205080204" pitchFamily="49" charset="-128"/>
              </a:rPr>
              <a:t>Step Up Webbing</a:t>
            </a:r>
          </a:p>
          <a:p>
            <a:pPr algn="ctr"/>
            <a:r>
              <a:rPr lang="ja-JP" altLang="en-US" sz="4000" dirty="0">
                <a:latin typeface="ＭＳ ゴシック" panose="020B0609070205080204" pitchFamily="49" charset="-128"/>
                <a:ea typeface="ＭＳ ゴシック" panose="020B0609070205080204" pitchFamily="49" charset="-128"/>
              </a:rPr>
              <a:t>～ 解決への一歩 ～</a:t>
            </a: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7335" y="4963873"/>
            <a:ext cx="1638613" cy="1792235"/>
          </a:xfrm>
          <a:prstGeom prst="rect">
            <a:avLst/>
          </a:prstGeom>
        </p:spPr>
      </p:pic>
      <p:grpSp>
        <p:nvGrpSpPr>
          <p:cNvPr id="14" name="グループ化 13"/>
          <p:cNvGrpSpPr/>
          <p:nvPr/>
        </p:nvGrpSpPr>
        <p:grpSpPr>
          <a:xfrm>
            <a:off x="367544" y="1391229"/>
            <a:ext cx="11566295" cy="5170118"/>
            <a:chOff x="473714" y="1540494"/>
            <a:chExt cx="11566295" cy="5170118"/>
          </a:xfrm>
        </p:grpSpPr>
        <p:sp>
          <p:nvSpPr>
            <p:cNvPr id="3" name="テキスト ボックス 2"/>
            <p:cNvSpPr txBox="1"/>
            <p:nvPr/>
          </p:nvSpPr>
          <p:spPr>
            <a:xfrm>
              <a:off x="473714" y="1540494"/>
              <a:ext cx="11460596" cy="1938992"/>
            </a:xfrm>
            <a:prstGeom prst="rect">
              <a:avLst/>
            </a:prstGeom>
            <a:noFill/>
          </p:spPr>
          <p:txBody>
            <a:bodyPr wrap="square" rtlCol="0">
              <a:spAutoFit/>
            </a:bodyPr>
            <a:lstStyle/>
            <a:p>
              <a:r>
                <a:rPr lang="ja-JP" altLang="en-US" sz="6000" dirty="0">
                  <a:latin typeface="ＭＳ ゴシック" panose="020B0609070205080204" pitchFamily="49" charset="-128"/>
                  <a:ea typeface="ＭＳ ゴシック" panose="020B0609070205080204" pitchFamily="49" charset="-128"/>
                </a:rPr>
                <a:t>②　自分や友達の</a:t>
              </a:r>
              <a:endParaRPr lang="en-US" altLang="ja-JP" sz="6000" dirty="0">
                <a:latin typeface="ＭＳ ゴシック" panose="020B0609070205080204" pitchFamily="49" charset="-128"/>
                <a:ea typeface="ＭＳ ゴシック" panose="020B0609070205080204" pitchFamily="49" charset="-128"/>
              </a:endParaRPr>
            </a:p>
            <a:p>
              <a:r>
                <a:rPr lang="ja-JP" altLang="en-US" sz="6000" b="1" dirty="0">
                  <a:solidFill>
                    <a:srgbClr val="FF0000"/>
                  </a:solidFill>
                  <a:latin typeface="ＭＳ ゴシック" panose="020B0609070205080204" pitchFamily="49" charset="-128"/>
                  <a:ea typeface="ＭＳ ゴシック" panose="020B0609070205080204" pitchFamily="49" charset="-128"/>
                </a:rPr>
                <a:t>　　　　　「強み」</a:t>
              </a:r>
              <a:r>
                <a:rPr lang="ja-JP" altLang="en-US" sz="6000" b="1" dirty="0">
                  <a:latin typeface="ＭＳ ゴシック" panose="020B0609070205080204" pitchFamily="49" charset="-128"/>
                  <a:ea typeface="ＭＳ ゴシック" panose="020B0609070205080204" pitchFamily="49" charset="-128"/>
                </a:rPr>
                <a:t>を生かそう</a:t>
              </a:r>
              <a:endParaRPr lang="en-US" altLang="ja-JP" sz="6000" dirty="0">
                <a:latin typeface="ＭＳ ゴシック" panose="020B0609070205080204" pitchFamily="49" charset="-128"/>
                <a:ea typeface="ＭＳ ゴシック" panose="020B0609070205080204" pitchFamily="49" charset="-128"/>
              </a:endParaRP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5848" y="4918377"/>
              <a:ext cx="1397096" cy="1792235"/>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4901" y="4812090"/>
              <a:ext cx="1505108" cy="1891895"/>
            </a:xfrm>
            <a:prstGeom prst="rect">
              <a:avLst/>
            </a:prstGeom>
          </p:spPr>
        </p:pic>
      </p:grpSp>
    </p:spTree>
    <p:extLst>
      <p:ext uri="{BB962C8B-B14F-4D97-AF65-F5344CB8AC3E}">
        <p14:creationId xmlns:p14="http://schemas.microsoft.com/office/powerpoint/2010/main" val="354717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79376" y="10892"/>
            <a:ext cx="11449272" cy="98860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4800" dirty="0">
                <a:latin typeface="ＭＳ ゴシック" panose="020B0609070205080204" pitchFamily="49" charset="-128"/>
                <a:ea typeface="ＭＳ ゴシック" panose="020B0609070205080204" pitchFamily="49" charset="-128"/>
              </a:rPr>
              <a:t>　星☆いくつをやってみよう！</a:t>
            </a:r>
            <a:endParaRPr kumimoji="1" lang="ja-JP" altLang="en-US" sz="4800" dirty="0">
              <a:latin typeface="ＭＳ ゴシック" panose="020B0609070205080204" pitchFamily="49" charset="-128"/>
              <a:ea typeface="ＭＳ ゴシック" panose="020B0609070205080204" pitchFamily="49" charset="-128"/>
            </a:endParaRPr>
          </a:p>
        </p:txBody>
      </p:sp>
      <p:grpSp>
        <p:nvGrpSpPr>
          <p:cNvPr id="6" name="グループ化 5"/>
          <p:cNvGrpSpPr/>
          <p:nvPr/>
        </p:nvGrpSpPr>
        <p:grpSpPr>
          <a:xfrm>
            <a:off x="3071664" y="1916832"/>
            <a:ext cx="5436604" cy="4329100"/>
            <a:chOff x="0" y="0"/>
            <a:chExt cx="1094740" cy="890270"/>
          </a:xfrm>
        </p:grpSpPr>
        <p:pic>
          <p:nvPicPr>
            <p:cNvPr id="7" name="Picture 1" descr="C:\Users\PC USER\Desktop\d0094245_1557313.gif"/>
            <p:cNvPicPr/>
            <p:nvPr/>
          </p:nvPicPr>
          <p:blipFill>
            <a:blip r:embed="rId3"/>
            <a:stretch>
              <a:fillRect/>
            </a:stretch>
          </p:blipFill>
          <p:spPr>
            <a:xfrm>
              <a:off x="0" y="0"/>
              <a:ext cx="1094740" cy="890270"/>
            </a:xfrm>
            <a:prstGeom prst="rect">
              <a:avLst/>
            </a:prstGeom>
            <a:noFill/>
            <a:ln w="9525">
              <a:noFill/>
            </a:ln>
          </p:spPr>
        </p:pic>
        <p:sp>
          <p:nvSpPr>
            <p:cNvPr id="8" name="星 5 7"/>
            <p:cNvSpPr/>
            <p:nvPr/>
          </p:nvSpPr>
          <p:spPr>
            <a:xfrm>
              <a:off x="266700" y="66675"/>
              <a:ext cx="761365" cy="647700"/>
            </a:xfrm>
            <a:prstGeom prst="star5">
              <a:avLst/>
            </a:prstGeom>
            <a:noFill/>
            <a:ln w="28575" cap="flat" cmpd="sng" algn="ctr">
              <a:solidFill>
                <a:srgbClr val="993300"/>
              </a:solidFill>
              <a:prstDash val="solid"/>
              <a:miter lim="800000"/>
            </a:ln>
            <a:effectLst/>
          </p:spPr>
          <p:txBody>
            <a:bodyPr/>
            <a:lstStyle/>
            <a:p>
              <a:endParaRPr lang="ja-JP" altLang="en-US" sz="135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34284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lum bright="-20000" contrast="40000"/>
          </a:blip>
          <a:stretch>
            <a:fillRect/>
          </a:stretch>
        </p:blipFill>
        <p:spPr>
          <a:xfrm>
            <a:off x="6923022" y="590671"/>
            <a:ext cx="5155367" cy="5805300"/>
          </a:xfrm>
          <a:prstGeom prst="rect">
            <a:avLst/>
          </a:prstGeom>
          <a:ln w="19050">
            <a:solidFill>
              <a:schemeClr val="tx1"/>
            </a:solidFill>
          </a:ln>
        </p:spPr>
      </p:pic>
      <p:sp>
        <p:nvSpPr>
          <p:cNvPr id="4" name="タイトル 2"/>
          <p:cNvSpPr txBox="1">
            <a:spLocks/>
          </p:cNvSpPr>
          <p:nvPr/>
        </p:nvSpPr>
        <p:spPr>
          <a:xfrm>
            <a:off x="0" y="1300404"/>
            <a:ext cx="6711035" cy="6391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a:lstStyle>
          <a:p>
            <a:r>
              <a:rPr lang="ja-JP" altLang="en-US" sz="2800" dirty="0">
                <a:latin typeface="ＭＳ ゴシック" panose="020B0609070205080204" pitchFamily="49" charset="-128"/>
                <a:ea typeface="ＭＳ ゴシック" panose="020B0609070205080204" pitchFamily="49" charset="-128"/>
              </a:rPr>
              <a:t>　座席ごとに友達の色を確認</a:t>
            </a:r>
            <a:endParaRPr lang="en-US" altLang="ja-JP" sz="2800" dirty="0">
              <a:latin typeface="ＭＳ ゴシック" panose="020B0609070205080204" pitchFamily="49" charset="-128"/>
              <a:ea typeface="ＭＳ ゴシック" panose="020B0609070205080204" pitchFamily="49" charset="-128"/>
            </a:endParaRPr>
          </a:p>
        </p:txBody>
      </p:sp>
      <p:grpSp>
        <p:nvGrpSpPr>
          <p:cNvPr id="5" name="グループ化 4"/>
          <p:cNvGrpSpPr/>
          <p:nvPr/>
        </p:nvGrpSpPr>
        <p:grpSpPr>
          <a:xfrm>
            <a:off x="318754" y="3346716"/>
            <a:ext cx="4284477" cy="3194616"/>
            <a:chOff x="318754" y="3346716"/>
            <a:chExt cx="4284477" cy="3194616"/>
          </a:xfrm>
        </p:grpSpPr>
        <p:pic>
          <p:nvPicPr>
            <p:cNvPr id="18" name="図 17"/>
            <p:cNvPicPr>
              <a:picLocks noChangeAspect="1"/>
            </p:cNvPicPr>
            <p:nvPr/>
          </p:nvPicPr>
          <p:blipFill rotWithShape="1">
            <a:blip r:embed="rId4">
              <a:extLst>
                <a:ext uri="{28A0092B-C50C-407E-A947-70E740481C1C}">
                  <a14:useLocalDpi xmlns:a14="http://schemas.microsoft.com/office/drawing/2010/main" val="0"/>
                </a:ext>
              </a:extLst>
            </a:blip>
            <a:srcRect l="12330" t="20472" r="10694" b="4109"/>
            <a:stretch/>
          </p:blipFill>
          <p:spPr>
            <a:xfrm>
              <a:off x="318754" y="3392996"/>
              <a:ext cx="4284477" cy="3148336"/>
            </a:xfrm>
            <a:prstGeom prst="rect">
              <a:avLst/>
            </a:prstGeom>
          </p:spPr>
        </p:pic>
        <p:grpSp>
          <p:nvGrpSpPr>
            <p:cNvPr id="3" name="グループ化 2"/>
            <p:cNvGrpSpPr/>
            <p:nvPr/>
          </p:nvGrpSpPr>
          <p:grpSpPr>
            <a:xfrm>
              <a:off x="354758" y="3346716"/>
              <a:ext cx="4148788" cy="1552938"/>
              <a:chOff x="1307468" y="3403548"/>
              <a:chExt cx="4148788" cy="1552938"/>
            </a:xfrm>
          </p:grpSpPr>
          <p:sp>
            <p:nvSpPr>
              <p:cNvPr id="19" name="テキスト ボックス 18"/>
              <p:cNvSpPr txBox="1"/>
              <p:nvPr/>
            </p:nvSpPr>
            <p:spPr>
              <a:xfrm>
                <a:off x="4457819" y="3403548"/>
                <a:ext cx="684076" cy="707886"/>
              </a:xfrm>
              <a:prstGeom prst="rect">
                <a:avLst/>
              </a:prstGeom>
              <a:noFill/>
            </p:spPr>
            <p:txBody>
              <a:bodyPr wrap="square" rtlCol="0">
                <a:spAutoFit/>
              </a:bodyPr>
              <a:lstStyle/>
              <a:p>
                <a:r>
                  <a:rPr lang="ja-JP" altLang="en-US" sz="4000" dirty="0">
                    <a:solidFill>
                      <a:srgbClr val="FF0000"/>
                    </a:solidFill>
                    <a:latin typeface="ＭＳ ゴシック" panose="020B0609070205080204" pitchFamily="49" charset="-128"/>
                    <a:ea typeface="ＭＳ ゴシック" panose="020B0609070205080204" pitchFamily="49" charset="-128"/>
                  </a:rPr>
                  <a:t>赤</a:t>
                </a:r>
                <a:endParaRPr lang="en-US" altLang="ja-JP" sz="4000" dirty="0">
                  <a:solidFill>
                    <a:srgbClr val="FF0000"/>
                  </a:solidFill>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4772180" y="4248600"/>
                <a:ext cx="684076" cy="707886"/>
              </a:xfrm>
              <a:prstGeom prst="rect">
                <a:avLst/>
              </a:prstGeom>
              <a:noFill/>
            </p:spPr>
            <p:txBody>
              <a:bodyPr wrap="square" rtlCol="0">
                <a:spAutoFit/>
              </a:bodyPr>
              <a:lstStyle/>
              <a:p>
                <a:r>
                  <a:rPr lang="ja-JP" altLang="en-US" sz="4000" dirty="0">
                    <a:solidFill>
                      <a:srgbClr val="00B0F0"/>
                    </a:solidFill>
                    <a:latin typeface="ＭＳ ゴシック" panose="020B0609070205080204" pitchFamily="49" charset="-128"/>
                    <a:ea typeface="ＭＳ ゴシック" panose="020B0609070205080204" pitchFamily="49" charset="-128"/>
                  </a:rPr>
                  <a:t>青</a:t>
                </a:r>
                <a:endParaRPr lang="en-US" altLang="ja-JP" sz="4000" dirty="0">
                  <a:solidFill>
                    <a:srgbClr val="00B0F0"/>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1307468" y="4233282"/>
                <a:ext cx="684076" cy="707886"/>
              </a:xfrm>
              <a:prstGeom prst="rect">
                <a:avLst/>
              </a:prstGeom>
              <a:noFill/>
            </p:spPr>
            <p:txBody>
              <a:bodyPr wrap="square" rtlCol="0">
                <a:spAutoFit/>
              </a:bodyPr>
              <a:lstStyle/>
              <a:p>
                <a:r>
                  <a:rPr lang="ja-JP" altLang="en-US" sz="4000" dirty="0">
                    <a:solidFill>
                      <a:srgbClr val="FFFF00"/>
                    </a:solidFill>
                    <a:latin typeface="ＭＳ ゴシック" panose="020B0609070205080204" pitchFamily="49" charset="-128"/>
                    <a:ea typeface="ＭＳ ゴシック" panose="020B0609070205080204" pitchFamily="49" charset="-128"/>
                  </a:rPr>
                  <a:t>黄</a:t>
                </a:r>
                <a:endParaRPr lang="en-US" altLang="ja-JP" sz="4000" dirty="0">
                  <a:solidFill>
                    <a:srgbClr val="FFFF00"/>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1631504" y="3403548"/>
                <a:ext cx="684076" cy="707886"/>
              </a:xfrm>
              <a:prstGeom prst="rect">
                <a:avLst/>
              </a:prstGeom>
              <a:noFill/>
            </p:spPr>
            <p:txBody>
              <a:bodyPr wrap="square" rtlCol="0">
                <a:spAutoFit/>
              </a:bodyPr>
              <a:lstStyle/>
              <a:p>
                <a:r>
                  <a:rPr lang="ja-JP" altLang="en-US" sz="4000" dirty="0">
                    <a:solidFill>
                      <a:srgbClr val="00FF00"/>
                    </a:solidFill>
                    <a:latin typeface="ＭＳ ゴシック" panose="020B0609070205080204" pitchFamily="49" charset="-128"/>
                    <a:ea typeface="ＭＳ ゴシック" panose="020B0609070205080204" pitchFamily="49" charset="-128"/>
                  </a:rPr>
                  <a:t>緑</a:t>
                </a:r>
                <a:endParaRPr lang="en-US" altLang="ja-JP" sz="4000" dirty="0">
                  <a:solidFill>
                    <a:srgbClr val="00FF00"/>
                  </a:solidFill>
                  <a:latin typeface="ＭＳ ゴシック" panose="020B0609070205080204" pitchFamily="49" charset="-128"/>
                  <a:ea typeface="ＭＳ ゴシック" panose="020B0609070205080204" pitchFamily="49" charset="-128"/>
                </a:endParaRPr>
              </a:p>
            </p:txBody>
          </p:sp>
        </p:grpSp>
      </p:grpSp>
      <p:grpSp>
        <p:nvGrpSpPr>
          <p:cNvPr id="2" name="グループ化 1"/>
          <p:cNvGrpSpPr/>
          <p:nvPr/>
        </p:nvGrpSpPr>
        <p:grpSpPr>
          <a:xfrm>
            <a:off x="1161764" y="4379589"/>
            <a:ext cx="2447131" cy="1757483"/>
            <a:chOff x="2114474" y="4436421"/>
            <a:chExt cx="2447131" cy="1757483"/>
          </a:xfrm>
        </p:grpSpPr>
        <p:pic>
          <p:nvPicPr>
            <p:cNvPr id="16" name="図 15"/>
            <p:cNvPicPr/>
            <p:nvPr/>
          </p:nvPicPr>
          <p:blipFill>
            <a:blip r:embed="rId5">
              <a:extLst>
                <a:ext uri="{28A0092B-C50C-407E-A947-70E740481C1C}">
                  <a14:useLocalDpi xmlns:a14="http://schemas.microsoft.com/office/drawing/2010/main" val="0"/>
                </a:ext>
              </a:extLst>
            </a:blip>
            <a:stretch>
              <a:fillRect/>
            </a:stretch>
          </p:blipFill>
          <p:spPr>
            <a:xfrm>
              <a:off x="3719736" y="4436421"/>
              <a:ext cx="554990" cy="520065"/>
            </a:xfrm>
            <a:prstGeom prst="rect">
              <a:avLst/>
            </a:prstGeom>
          </p:spPr>
        </p:pic>
        <p:pic>
          <p:nvPicPr>
            <p:cNvPr id="17" name="図 16"/>
            <p:cNvPicPr/>
            <p:nvPr/>
          </p:nvPicPr>
          <p:blipFill>
            <a:blip r:embed="rId6">
              <a:extLst>
                <a:ext uri="{28A0092B-C50C-407E-A947-70E740481C1C}">
                  <a14:useLocalDpi xmlns:a14="http://schemas.microsoft.com/office/drawing/2010/main" val="0"/>
                </a:ext>
              </a:extLst>
            </a:blip>
            <a:stretch>
              <a:fillRect/>
            </a:stretch>
          </p:blipFill>
          <p:spPr>
            <a:xfrm>
              <a:off x="4026300" y="5692254"/>
              <a:ext cx="535305" cy="501650"/>
            </a:xfrm>
            <a:prstGeom prst="rect">
              <a:avLst/>
            </a:prstGeom>
          </p:spPr>
        </p:pic>
        <p:pic>
          <p:nvPicPr>
            <p:cNvPr id="23" name="図 22"/>
            <p:cNvPicPr/>
            <p:nvPr/>
          </p:nvPicPr>
          <p:blipFill>
            <a:blip r:embed="rId7">
              <a:extLst>
                <a:ext uri="{28A0092B-C50C-407E-A947-70E740481C1C}">
                  <a14:useLocalDpi xmlns:a14="http://schemas.microsoft.com/office/drawing/2010/main" val="0"/>
                </a:ext>
              </a:extLst>
            </a:blip>
            <a:stretch>
              <a:fillRect/>
            </a:stretch>
          </p:blipFill>
          <p:spPr>
            <a:xfrm>
              <a:off x="2114474" y="5670029"/>
              <a:ext cx="558800" cy="523875"/>
            </a:xfrm>
            <a:prstGeom prst="rect">
              <a:avLst/>
            </a:prstGeom>
          </p:spPr>
        </p:pic>
        <p:pic>
          <p:nvPicPr>
            <p:cNvPr id="24" name="図 23"/>
            <p:cNvPicPr/>
            <p:nvPr/>
          </p:nvPicPr>
          <p:blipFill>
            <a:blip r:embed="rId8">
              <a:extLst>
                <a:ext uri="{28A0092B-C50C-407E-A947-70E740481C1C}">
                  <a14:useLocalDpi xmlns:a14="http://schemas.microsoft.com/office/drawing/2010/main" val="0"/>
                </a:ext>
              </a:extLst>
            </a:blip>
            <a:stretch>
              <a:fillRect/>
            </a:stretch>
          </p:blipFill>
          <p:spPr>
            <a:xfrm>
              <a:off x="2459228" y="4436421"/>
              <a:ext cx="558800" cy="523875"/>
            </a:xfrm>
            <a:prstGeom prst="rect">
              <a:avLst/>
            </a:prstGeom>
          </p:spPr>
        </p:pic>
      </p:grpSp>
      <p:sp>
        <p:nvSpPr>
          <p:cNvPr id="26" name="角丸四角形 25"/>
          <p:cNvSpPr/>
          <p:nvPr/>
        </p:nvSpPr>
        <p:spPr>
          <a:xfrm>
            <a:off x="6691010" y="2061430"/>
            <a:ext cx="5396950" cy="827704"/>
          </a:xfrm>
          <a:prstGeom prst="roundRect">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grpSp>
        <p:nvGrpSpPr>
          <p:cNvPr id="29" name="グループ化 28"/>
          <p:cNvGrpSpPr/>
          <p:nvPr/>
        </p:nvGrpSpPr>
        <p:grpSpPr>
          <a:xfrm>
            <a:off x="7912210" y="2317620"/>
            <a:ext cx="3896143" cy="369332"/>
            <a:chOff x="2708633" y="2166421"/>
            <a:chExt cx="4672574" cy="465898"/>
          </a:xfrm>
        </p:grpSpPr>
        <p:sp>
          <p:nvSpPr>
            <p:cNvPr id="30" name="テキスト ボックス 29"/>
            <p:cNvSpPr txBox="1"/>
            <p:nvPr/>
          </p:nvSpPr>
          <p:spPr>
            <a:xfrm>
              <a:off x="6698819" y="2195787"/>
              <a:ext cx="682388" cy="388249"/>
            </a:xfrm>
            <a:prstGeom prst="rect">
              <a:avLst/>
            </a:prstGeom>
            <a:noFill/>
          </p:spPr>
          <p:txBody>
            <a:bodyPr wrap="square" lIns="0" tIns="0" rIns="0" bIns="0" rtlCol="0" anchor="ctr" anchorCtr="0">
              <a:spAutoFit/>
            </a:bodyPr>
            <a:lstStyle/>
            <a:p>
              <a:pPr algn="ctr"/>
              <a:r>
                <a:rPr lang="ja-JP" altLang="en-US" sz="2000" dirty="0">
                  <a:latin typeface="ＭＳ ゴシック" panose="020B0609070205080204" pitchFamily="49" charset="-128"/>
                  <a:ea typeface="ＭＳ ゴシック" panose="020B0609070205080204" pitchFamily="49" charset="-128"/>
                </a:rPr>
                <a:t>鍋島</a:t>
              </a:r>
            </a:p>
          </p:txBody>
        </p:sp>
        <p:sp>
          <p:nvSpPr>
            <p:cNvPr id="31" name="テキスト ボックス 30"/>
            <p:cNvSpPr txBox="1"/>
            <p:nvPr/>
          </p:nvSpPr>
          <p:spPr>
            <a:xfrm>
              <a:off x="4114338" y="2214704"/>
              <a:ext cx="682388" cy="388249"/>
            </a:xfrm>
            <a:prstGeom prst="rect">
              <a:avLst/>
            </a:prstGeom>
            <a:noFill/>
          </p:spPr>
          <p:txBody>
            <a:bodyPr wrap="square" lIns="0" tIns="0" rIns="0" bIns="0" rtlCol="0" anchor="ctr" anchorCtr="0">
              <a:spAutoFit/>
            </a:bodyPr>
            <a:lstStyle/>
            <a:p>
              <a:pPr algn="ctr"/>
              <a:r>
                <a:rPr lang="ja-JP" altLang="en-US" sz="2000" dirty="0">
                  <a:latin typeface="ＭＳ ゴシック" panose="020B0609070205080204" pitchFamily="49" charset="-128"/>
                  <a:ea typeface="ＭＳ ゴシック" panose="020B0609070205080204" pitchFamily="49" charset="-128"/>
                </a:rPr>
                <a:t>副島</a:t>
              </a:r>
            </a:p>
          </p:txBody>
        </p:sp>
        <p:sp>
          <p:nvSpPr>
            <p:cNvPr id="32" name="テキスト ボックス 31"/>
            <p:cNvSpPr txBox="1"/>
            <p:nvPr/>
          </p:nvSpPr>
          <p:spPr>
            <a:xfrm>
              <a:off x="5366527" y="2214704"/>
              <a:ext cx="682388" cy="388249"/>
            </a:xfrm>
            <a:prstGeom prst="rect">
              <a:avLst/>
            </a:prstGeom>
            <a:noFill/>
          </p:spPr>
          <p:txBody>
            <a:bodyPr wrap="square" lIns="0" tIns="0" rIns="0" bIns="0" rtlCol="0" anchor="ctr" anchorCtr="0">
              <a:spAutoFit/>
            </a:bodyPr>
            <a:lstStyle/>
            <a:p>
              <a:pPr algn="ctr"/>
              <a:r>
                <a:rPr lang="ja-JP" altLang="en-US" sz="2000" dirty="0">
                  <a:latin typeface="ＭＳ ゴシック" panose="020B0609070205080204" pitchFamily="49" charset="-128"/>
                  <a:ea typeface="ＭＳ ゴシック" panose="020B0609070205080204" pitchFamily="49" charset="-128"/>
                </a:rPr>
                <a:t>佐野</a:t>
              </a:r>
            </a:p>
          </p:txBody>
        </p:sp>
        <p:sp>
          <p:nvSpPr>
            <p:cNvPr id="33" name="テキスト ボックス 32"/>
            <p:cNvSpPr txBox="1"/>
            <p:nvPr/>
          </p:nvSpPr>
          <p:spPr>
            <a:xfrm>
              <a:off x="2708633" y="2166421"/>
              <a:ext cx="682388" cy="465898"/>
            </a:xfrm>
            <a:prstGeom prst="rect">
              <a:avLst/>
            </a:prstGeom>
            <a:noFill/>
          </p:spPr>
          <p:txBody>
            <a:bodyPr wrap="square" lIns="0" tIns="0" rIns="0" bIns="0" rtlCol="0" anchor="ctr" anchorCtr="0">
              <a:spAutoFit/>
            </a:bodyPr>
            <a:lstStyle/>
            <a:p>
              <a:pPr algn="ctr"/>
              <a:r>
                <a:rPr lang="ja-JP" altLang="en-US" sz="2400" dirty="0">
                  <a:latin typeface="ＭＳ ゴシック" panose="020B0609070205080204" pitchFamily="49" charset="-128"/>
                  <a:ea typeface="ＭＳ ゴシック" panose="020B0609070205080204" pitchFamily="49" charset="-128"/>
                </a:rPr>
                <a:t>島</a:t>
              </a:r>
            </a:p>
          </p:txBody>
        </p:sp>
      </p:grpSp>
      <p:sp>
        <p:nvSpPr>
          <p:cNvPr id="27" name="タイトル 1"/>
          <p:cNvSpPr>
            <a:spLocks noGrp="1"/>
          </p:cNvSpPr>
          <p:nvPr>
            <p:ph type="title"/>
          </p:nvPr>
        </p:nvSpPr>
        <p:spPr>
          <a:xfrm>
            <a:off x="40253" y="35682"/>
            <a:ext cx="2491351" cy="676184"/>
          </a:xfrm>
        </p:spPr>
        <p:style>
          <a:lnRef idx="1">
            <a:schemeClr val="accent2"/>
          </a:lnRef>
          <a:fillRef idx="2">
            <a:schemeClr val="accent2"/>
          </a:fillRef>
          <a:effectRef idx="1">
            <a:schemeClr val="accent2"/>
          </a:effectRef>
          <a:fontRef idx="minor">
            <a:schemeClr val="dk1"/>
          </a:fontRef>
        </p:style>
        <p:txBody>
          <a:bodyPr>
            <a:noAutofit/>
          </a:bodyPr>
          <a:lstStyle/>
          <a:p>
            <a:pPr algn="l"/>
            <a:r>
              <a:rPr lang="ja-JP" altLang="en-US" sz="3600" dirty="0">
                <a:latin typeface="ＭＳ ゴシック" panose="020B0609070205080204" pitchFamily="49" charset="-128"/>
                <a:ea typeface="ＭＳ ゴシック" panose="020B0609070205080204" pitchFamily="49" charset="-128"/>
              </a:rPr>
              <a:t>星☆いくつ</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28" name="タイトル 2"/>
          <p:cNvSpPr txBox="1">
            <a:spLocks/>
          </p:cNvSpPr>
          <p:nvPr/>
        </p:nvSpPr>
        <p:spPr>
          <a:xfrm>
            <a:off x="9035" y="1852644"/>
            <a:ext cx="6711035" cy="856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a:lstStyle>
          <a:p>
            <a:r>
              <a:rPr lang="ja-JP" altLang="en-US" sz="2800" dirty="0">
                <a:latin typeface="ＭＳ ゴシック" panose="020B0609070205080204" pitchFamily="49" charset="-128"/>
                <a:ea typeface="ＭＳ ゴシック" panose="020B0609070205080204" pitchFamily="49" charset="-128"/>
              </a:rPr>
              <a:t>　ワークシートに友達の名前を記入</a:t>
            </a:r>
            <a:endParaRPr lang="en-US" altLang="ja-JP" sz="2800" dirty="0">
              <a:latin typeface="ＭＳ ゴシック" panose="020B0609070205080204" pitchFamily="49" charset="-128"/>
              <a:ea typeface="ＭＳ ゴシック" panose="020B0609070205080204" pitchFamily="49" charset="-128"/>
            </a:endParaRPr>
          </a:p>
        </p:txBody>
      </p:sp>
      <p:sp>
        <p:nvSpPr>
          <p:cNvPr id="34" name="タイトル 2"/>
          <p:cNvSpPr txBox="1">
            <a:spLocks/>
          </p:cNvSpPr>
          <p:nvPr/>
        </p:nvSpPr>
        <p:spPr>
          <a:xfrm>
            <a:off x="-5495" y="2657228"/>
            <a:ext cx="6711035" cy="640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a:lstStyle>
          <a:p>
            <a:r>
              <a:rPr lang="ja-JP" altLang="en-US" sz="2800" dirty="0">
                <a:latin typeface="ＭＳ ゴシック" panose="020B0609070205080204" pitchFamily="49" charset="-128"/>
                <a:ea typeface="ＭＳ ゴシック" panose="020B0609070205080204" pitchFamily="49" charset="-128"/>
              </a:rPr>
              <a:t>　自分の色のシールを受け取る</a:t>
            </a:r>
            <a:endParaRPr lang="en-US" altLang="ja-JP"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611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8"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503712" y="2707830"/>
            <a:ext cx="5400600" cy="4143274"/>
            <a:chOff x="1271464" y="3403548"/>
            <a:chExt cx="4284477" cy="3194616"/>
          </a:xfrm>
        </p:grpSpPr>
        <p:pic>
          <p:nvPicPr>
            <p:cNvPr id="18" name="図 17"/>
            <p:cNvPicPr>
              <a:picLocks noChangeAspect="1"/>
            </p:cNvPicPr>
            <p:nvPr/>
          </p:nvPicPr>
          <p:blipFill rotWithShape="1">
            <a:blip r:embed="rId3">
              <a:extLst>
                <a:ext uri="{28A0092B-C50C-407E-A947-70E740481C1C}">
                  <a14:useLocalDpi xmlns:a14="http://schemas.microsoft.com/office/drawing/2010/main" val="0"/>
                </a:ext>
              </a:extLst>
            </a:blip>
            <a:srcRect l="12330" t="20472" r="10694" b="4109"/>
            <a:stretch/>
          </p:blipFill>
          <p:spPr>
            <a:xfrm>
              <a:off x="1271464" y="3449828"/>
              <a:ext cx="4284477" cy="3148336"/>
            </a:xfrm>
            <a:prstGeom prst="rect">
              <a:avLst/>
            </a:prstGeom>
          </p:spPr>
        </p:pic>
        <p:grpSp>
          <p:nvGrpSpPr>
            <p:cNvPr id="3" name="グループ化 2"/>
            <p:cNvGrpSpPr/>
            <p:nvPr/>
          </p:nvGrpSpPr>
          <p:grpSpPr>
            <a:xfrm>
              <a:off x="1307468" y="3403548"/>
              <a:ext cx="4148788" cy="1556973"/>
              <a:chOff x="1307468" y="3403548"/>
              <a:chExt cx="4148788" cy="1556973"/>
            </a:xfrm>
          </p:grpSpPr>
          <p:sp>
            <p:nvSpPr>
              <p:cNvPr id="19" name="テキスト ボックス 18"/>
              <p:cNvSpPr txBox="1"/>
              <p:nvPr/>
            </p:nvSpPr>
            <p:spPr>
              <a:xfrm>
                <a:off x="4457819" y="3403548"/>
                <a:ext cx="684076" cy="711921"/>
              </a:xfrm>
              <a:prstGeom prst="rect">
                <a:avLst/>
              </a:prstGeom>
              <a:noFill/>
            </p:spPr>
            <p:txBody>
              <a:bodyPr wrap="square" rtlCol="0">
                <a:spAutoFit/>
              </a:bodyPr>
              <a:lstStyle/>
              <a:p>
                <a:r>
                  <a:rPr lang="ja-JP" altLang="en-US" sz="5400" dirty="0">
                    <a:solidFill>
                      <a:srgbClr val="FF0000"/>
                    </a:solidFill>
                    <a:latin typeface="ＭＳ ゴシック" panose="020B0609070205080204" pitchFamily="49" charset="-128"/>
                    <a:ea typeface="ＭＳ ゴシック" panose="020B0609070205080204" pitchFamily="49" charset="-128"/>
                  </a:rPr>
                  <a:t>赤</a:t>
                </a:r>
                <a:endParaRPr lang="en-US" altLang="ja-JP" sz="5400" dirty="0">
                  <a:solidFill>
                    <a:srgbClr val="FF0000"/>
                  </a:solidFill>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4772180" y="4248600"/>
                <a:ext cx="684076" cy="711921"/>
              </a:xfrm>
              <a:prstGeom prst="rect">
                <a:avLst/>
              </a:prstGeom>
              <a:noFill/>
            </p:spPr>
            <p:txBody>
              <a:bodyPr wrap="square" rtlCol="0">
                <a:spAutoFit/>
              </a:bodyPr>
              <a:lstStyle/>
              <a:p>
                <a:r>
                  <a:rPr lang="ja-JP" altLang="en-US" sz="5400" dirty="0">
                    <a:solidFill>
                      <a:srgbClr val="00B0F0"/>
                    </a:solidFill>
                    <a:latin typeface="ＭＳ ゴシック" panose="020B0609070205080204" pitchFamily="49" charset="-128"/>
                    <a:ea typeface="ＭＳ ゴシック" panose="020B0609070205080204" pitchFamily="49" charset="-128"/>
                  </a:rPr>
                  <a:t>青</a:t>
                </a:r>
                <a:endParaRPr lang="en-US" altLang="ja-JP" sz="5400" dirty="0">
                  <a:solidFill>
                    <a:srgbClr val="00B0F0"/>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1307468" y="4233282"/>
                <a:ext cx="684076" cy="711921"/>
              </a:xfrm>
              <a:prstGeom prst="rect">
                <a:avLst/>
              </a:prstGeom>
              <a:noFill/>
            </p:spPr>
            <p:txBody>
              <a:bodyPr wrap="square" rtlCol="0">
                <a:spAutoFit/>
              </a:bodyPr>
              <a:lstStyle/>
              <a:p>
                <a:r>
                  <a:rPr lang="ja-JP" altLang="en-US" sz="5400" dirty="0">
                    <a:solidFill>
                      <a:srgbClr val="FFFF00"/>
                    </a:solidFill>
                    <a:latin typeface="ＭＳ ゴシック" panose="020B0609070205080204" pitchFamily="49" charset="-128"/>
                    <a:ea typeface="ＭＳ ゴシック" panose="020B0609070205080204" pitchFamily="49" charset="-128"/>
                  </a:rPr>
                  <a:t>黄</a:t>
                </a:r>
                <a:endParaRPr lang="en-US" altLang="ja-JP" sz="5400" dirty="0">
                  <a:solidFill>
                    <a:srgbClr val="FFFF00"/>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1631504" y="3403548"/>
                <a:ext cx="684076" cy="711921"/>
              </a:xfrm>
              <a:prstGeom prst="rect">
                <a:avLst/>
              </a:prstGeom>
              <a:noFill/>
            </p:spPr>
            <p:txBody>
              <a:bodyPr wrap="square" rtlCol="0">
                <a:spAutoFit/>
              </a:bodyPr>
              <a:lstStyle/>
              <a:p>
                <a:r>
                  <a:rPr lang="ja-JP" altLang="en-US" sz="5400" dirty="0">
                    <a:solidFill>
                      <a:srgbClr val="00FF00"/>
                    </a:solidFill>
                    <a:latin typeface="ＭＳ ゴシック" panose="020B0609070205080204" pitchFamily="49" charset="-128"/>
                    <a:ea typeface="ＭＳ ゴシック" panose="020B0609070205080204" pitchFamily="49" charset="-128"/>
                  </a:rPr>
                  <a:t>緑</a:t>
                </a:r>
                <a:endParaRPr lang="en-US" altLang="ja-JP" sz="5400" dirty="0">
                  <a:solidFill>
                    <a:srgbClr val="00FF00"/>
                  </a:solidFill>
                  <a:latin typeface="ＭＳ ゴシック" panose="020B0609070205080204" pitchFamily="49" charset="-128"/>
                  <a:ea typeface="ＭＳ ゴシック" panose="020B0609070205080204" pitchFamily="49" charset="-128"/>
                </a:endParaRPr>
              </a:p>
            </p:txBody>
          </p:sp>
        </p:grpSp>
      </p:grpSp>
      <p:sp>
        <p:nvSpPr>
          <p:cNvPr id="16" name="タイトル 1"/>
          <p:cNvSpPr txBox="1">
            <a:spLocks/>
          </p:cNvSpPr>
          <p:nvPr/>
        </p:nvSpPr>
        <p:spPr>
          <a:xfrm>
            <a:off x="2078962" y="943462"/>
            <a:ext cx="8316000" cy="1089738"/>
          </a:xfrm>
          <a:prstGeom prst="rect">
            <a:avLst/>
          </a:prstGeom>
          <a:solidFill>
            <a:srgbClr val="00B05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5400" dirty="0">
                <a:solidFill>
                  <a:prstClr val="white"/>
                </a:solidFill>
                <a:latin typeface="ＭＳ ゴシック" panose="020B0609070205080204" pitchFamily="49" charset="-128"/>
                <a:ea typeface="ＭＳ ゴシック" panose="020B0609070205080204" pitchFamily="49" charset="-128"/>
              </a:rPr>
              <a:t>ワークシートの回し方</a:t>
            </a:r>
            <a:endParaRPr sz="5400" dirty="0">
              <a:solidFill>
                <a:prstClr val="white"/>
              </a:solidFill>
              <a:latin typeface="ＭＳ ゴシック" panose="020B0609070205080204" pitchFamily="49" charset="-128"/>
              <a:ea typeface="ＭＳ ゴシック" panose="020B0609070205080204" pitchFamily="49" charset="-128"/>
            </a:endParaRPr>
          </a:p>
        </p:txBody>
      </p:sp>
      <p:grpSp>
        <p:nvGrpSpPr>
          <p:cNvPr id="23" name="グループ化 22"/>
          <p:cNvGrpSpPr/>
          <p:nvPr/>
        </p:nvGrpSpPr>
        <p:grpSpPr>
          <a:xfrm>
            <a:off x="5041254" y="3487264"/>
            <a:ext cx="2274425" cy="2984227"/>
            <a:chOff x="4864290" y="2233536"/>
            <a:chExt cx="2639108" cy="3635113"/>
          </a:xfrm>
          <a:solidFill>
            <a:srgbClr val="FF66FF"/>
          </a:solidFill>
        </p:grpSpPr>
        <p:sp>
          <p:nvSpPr>
            <p:cNvPr id="24" name="U ターン矢印 23"/>
            <p:cNvSpPr/>
            <p:nvPr/>
          </p:nvSpPr>
          <p:spPr>
            <a:xfrm>
              <a:off x="5000040" y="2233536"/>
              <a:ext cx="2503358" cy="2158583"/>
            </a:xfrm>
            <a:prstGeom prst="uturnArrow">
              <a:avLst>
                <a:gd name="adj1" fmla="val 16667"/>
                <a:gd name="adj2" fmla="val 25000"/>
                <a:gd name="adj3" fmla="val 25000"/>
                <a:gd name="adj4" fmla="val 43750"/>
                <a:gd name="adj5" fmla="val 7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ＭＳ ゴシック" panose="020B0609070205080204" pitchFamily="49" charset="-128"/>
                <a:ea typeface="ＭＳ ゴシック" panose="020B0609070205080204" pitchFamily="49" charset="-128"/>
              </a:endParaRPr>
            </a:p>
          </p:txBody>
        </p:sp>
        <p:sp>
          <p:nvSpPr>
            <p:cNvPr id="25" name="U ターン矢印 24"/>
            <p:cNvSpPr/>
            <p:nvPr/>
          </p:nvSpPr>
          <p:spPr>
            <a:xfrm rot="10800000">
              <a:off x="4864290" y="4204741"/>
              <a:ext cx="2266032" cy="1663908"/>
            </a:xfrm>
            <a:prstGeom prst="uturnArrow">
              <a:avLst>
                <a:gd name="adj1" fmla="val 21171"/>
                <a:gd name="adj2" fmla="val 25000"/>
                <a:gd name="adj3" fmla="val 25000"/>
                <a:gd name="adj4" fmla="val 43750"/>
                <a:gd name="adj5" fmla="val 7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ＭＳ ゴシック" panose="020B0609070205080204" pitchFamily="49" charset="-128"/>
                <a:ea typeface="ＭＳ ゴシック" panose="020B0609070205080204" pitchFamily="49" charset="-128"/>
              </a:endParaRPr>
            </a:p>
          </p:txBody>
        </p:sp>
      </p:grpSp>
      <p:sp>
        <p:nvSpPr>
          <p:cNvPr id="26" name="タイトル 1">
            <a:extLst>
              <a:ext uri="{FF2B5EF4-FFF2-40B4-BE49-F238E27FC236}">
                <a16:creationId xmlns:a16="http://schemas.microsoft.com/office/drawing/2014/main" id="{E3DA42D5-E81D-4301-BAA7-B831190D23FD}"/>
              </a:ext>
            </a:extLst>
          </p:cNvPr>
          <p:cNvSpPr>
            <a:spLocks noGrp="1"/>
          </p:cNvSpPr>
          <p:nvPr>
            <p:ph type="title"/>
          </p:nvPr>
        </p:nvSpPr>
        <p:spPr>
          <a:xfrm>
            <a:off x="40253" y="35682"/>
            <a:ext cx="2491351" cy="676184"/>
          </a:xfrm>
        </p:spPr>
        <p:style>
          <a:lnRef idx="1">
            <a:schemeClr val="accent2"/>
          </a:lnRef>
          <a:fillRef idx="2">
            <a:schemeClr val="accent2"/>
          </a:fillRef>
          <a:effectRef idx="1">
            <a:schemeClr val="accent2"/>
          </a:effectRef>
          <a:fontRef idx="minor">
            <a:schemeClr val="dk1"/>
          </a:fontRef>
        </p:style>
        <p:txBody>
          <a:bodyPr>
            <a:noAutofit/>
          </a:bodyPr>
          <a:lstStyle/>
          <a:p>
            <a:pPr algn="l"/>
            <a:r>
              <a:rPr lang="ja-JP" altLang="en-US" sz="3600" dirty="0">
                <a:latin typeface="ＭＳ ゴシック" panose="020B0609070205080204" pitchFamily="49" charset="-128"/>
                <a:ea typeface="ＭＳ ゴシック" panose="020B0609070205080204" pitchFamily="49" charset="-128"/>
              </a:rPr>
              <a:t>星☆いくつ</a:t>
            </a:r>
            <a:endParaRPr kumimoji="1"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693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p:cNvPicPr>
            <a:picLocks noChangeAspect="1"/>
          </p:cNvPicPr>
          <p:nvPr/>
        </p:nvPicPr>
        <p:blipFill rotWithShape="1">
          <a:blip r:embed="rId3">
            <a:lum bright="-20000" contrast="40000"/>
          </a:blip>
          <a:srcRect t="28893"/>
          <a:stretch/>
        </p:blipFill>
        <p:spPr>
          <a:xfrm>
            <a:off x="4367808" y="785675"/>
            <a:ext cx="7330170" cy="6049195"/>
          </a:xfrm>
          <a:prstGeom prst="rect">
            <a:avLst/>
          </a:prstGeom>
          <a:ln w="19050">
            <a:solidFill>
              <a:schemeClr val="tx1"/>
            </a:solidFill>
          </a:ln>
        </p:spPr>
      </p:pic>
      <p:sp>
        <p:nvSpPr>
          <p:cNvPr id="6" name="正方形/長方形 5"/>
          <p:cNvSpPr/>
          <p:nvPr/>
        </p:nvSpPr>
        <p:spPr>
          <a:xfrm>
            <a:off x="4875464" y="3677359"/>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4719889" y="3827219"/>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a:solidFill>
                <a:prstClr val="black"/>
              </a:solidFill>
              <a:latin typeface="ＭＳ ゴシック" panose="020B0609070205080204" pitchFamily="49" charset="-128"/>
              <a:ea typeface="ＭＳ ゴシック" panose="020B0609070205080204" pitchFamily="49" charset="-128"/>
            </a:endParaRPr>
          </a:p>
        </p:txBody>
      </p:sp>
      <p:sp>
        <p:nvSpPr>
          <p:cNvPr id="2" name="円/楕円 1"/>
          <p:cNvSpPr/>
          <p:nvPr/>
        </p:nvSpPr>
        <p:spPr>
          <a:xfrm>
            <a:off x="6100037" y="6158512"/>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4719889" y="3827219"/>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8947469" y="2630382"/>
            <a:ext cx="1298143" cy="3026323"/>
            <a:chOff x="7781185" y="2153493"/>
            <a:chExt cx="1298143" cy="3026323"/>
          </a:xfrm>
        </p:grpSpPr>
        <p:pic>
          <p:nvPicPr>
            <p:cNvPr id="52" name="図 51"/>
            <p:cNvPicPr>
              <a:picLocks noChangeAspect="1"/>
            </p:cNvPicPr>
            <p:nvPr/>
          </p:nvPicPr>
          <p:blipFill>
            <a:blip r:embed="rId4"/>
            <a:stretch>
              <a:fillRect/>
            </a:stretch>
          </p:blipFill>
          <p:spPr>
            <a:xfrm>
              <a:off x="8479169" y="4125897"/>
              <a:ext cx="600159" cy="562053"/>
            </a:xfrm>
            <a:prstGeom prst="rect">
              <a:avLst/>
            </a:prstGeom>
          </p:spPr>
        </p:pic>
        <p:pic>
          <p:nvPicPr>
            <p:cNvPr id="54" name="図 53"/>
            <p:cNvPicPr>
              <a:picLocks noChangeAspect="1"/>
            </p:cNvPicPr>
            <p:nvPr/>
          </p:nvPicPr>
          <p:blipFill>
            <a:blip r:embed="rId4"/>
            <a:stretch>
              <a:fillRect/>
            </a:stretch>
          </p:blipFill>
          <p:spPr>
            <a:xfrm>
              <a:off x="7861934" y="4617763"/>
              <a:ext cx="600159" cy="562053"/>
            </a:xfrm>
            <a:prstGeom prst="rect">
              <a:avLst/>
            </a:prstGeom>
          </p:spPr>
        </p:pic>
        <p:pic>
          <p:nvPicPr>
            <p:cNvPr id="55" name="図 54"/>
            <p:cNvPicPr>
              <a:picLocks noChangeAspect="1"/>
            </p:cNvPicPr>
            <p:nvPr/>
          </p:nvPicPr>
          <p:blipFill>
            <a:blip r:embed="rId4"/>
            <a:stretch>
              <a:fillRect/>
            </a:stretch>
          </p:blipFill>
          <p:spPr>
            <a:xfrm>
              <a:off x="7803357" y="3174518"/>
              <a:ext cx="600159" cy="562053"/>
            </a:xfrm>
            <a:prstGeom prst="rect">
              <a:avLst/>
            </a:prstGeom>
          </p:spPr>
        </p:pic>
        <p:pic>
          <p:nvPicPr>
            <p:cNvPr id="39" name="図 38"/>
            <p:cNvPicPr>
              <a:picLocks noChangeAspect="1"/>
            </p:cNvPicPr>
            <p:nvPr/>
          </p:nvPicPr>
          <p:blipFill>
            <a:blip r:embed="rId4"/>
            <a:stretch>
              <a:fillRect/>
            </a:stretch>
          </p:blipFill>
          <p:spPr>
            <a:xfrm>
              <a:off x="7781185" y="2153493"/>
              <a:ext cx="600159" cy="562053"/>
            </a:xfrm>
            <a:prstGeom prst="rect">
              <a:avLst/>
            </a:prstGeom>
          </p:spPr>
        </p:pic>
      </p:grpSp>
      <p:grpSp>
        <p:nvGrpSpPr>
          <p:cNvPr id="12" name="グループ化 11"/>
          <p:cNvGrpSpPr/>
          <p:nvPr/>
        </p:nvGrpSpPr>
        <p:grpSpPr>
          <a:xfrm>
            <a:off x="8900576" y="1520440"/>
            <a:ext cx="1404339" cy="5157756"/>
            <a:chOff x="7734292" y="1043551"/>
            <a:chExt cx="1404339" cy="5157756"/>
          </a:xfrm>
        </p:grpSpPr>
        <p:pic>
          <p:nvPicPr>
            <p:cNvPr id="30" name="図 29"/>
            <p:cNvPicPr>
              <a:picLocks noChangeAspect="1"/>
            </p:cNvPicPr>
            <p:nvPr/>
          </p:nvPicPr>
          <p:blipFill>
            <a:blip r:embed="rId5"/>
            <a:stretch>
              <a:fillRect/>
            </a:stretch>
          </p:blipFill>
          <p:spPr>
            <a:xfrm>
              <a:off x="8538472" y="5639254"/>
              <a:ext cx="600159" cy="562053"/>
            </a:xfrm>
            <a:prstGeom prst="rect">
              <a:avLst/>
            </a:prstGeom>
          </p:spPr>
        </p:pic>
        <p:pic>
          <p:nvPicPr>
            <p:cNvPr id="32" name="図 31"/>
            <p:cNvPicPr>
              <a:picLocks noChangeAspect="1"/>
            </p:cNvPicPr>
            <p:nvPr/>
          </p:nvPicPr>
          <p:blipFill>
            <a:blip r:embed="rId5"/>
            <a:stretch>
              <a:fillRect/>
            </a:stretch>
          </p:blipFill>
          <p:spPr>
            <a:xfrm>
              <a:off x="8431866" y="2612465"/>
              <a:ext cx="600159" cy="562053"/>
            </a:xfrm>
            <a:prstGeom prst="rect">
              <a:avLst/>
            </a:prstGeom>
          </p:spPr>
        </p:pic>
        <p:pic>
          <p:nvPicPr>
            <p:cNvPr id="31" name="図 30"/>
            <p:cNvPicPr>
              <a:picLocks noChangeAspect="1"/>
            </p:cNvPicPr>
            <p:nvPr/>
          </p:nvPicPr>
          <p:blipFill>
            <a:blip r:embed="rId5"/>
            <a:stretch>
              <a:fillRect/>
            </a:stretch>
          </p:blipFill>
          <p:spPr>
            <a:xfrm>
              <a:off x="7734292" y="1043551"/>
              <a:ext cx="600159" cy="562053"/>
            </a:xfrm>
            <a:prstGeom prst="rect">
              <a:avLst/>
            </a:prstGeom>
          </p:spPr>
        </p:pic>
        <p:pic>
          <p:nvPicPr>
            <p:cNvPr id="38" name="図 37"/>
            <p:cNvPicPr>
              <a:picLocks noChangeAspect="1"/>
            </p:cNvPicPr>
            <p:nvPr/>
          </p:nvPicPr>
          <p:blipFill>
            <a:blip r:embed="rId5"/>
            <a:stretch>
              <a:fillRect/>
            </a:stretch>
          </p:blipFill>
          <p:spPr>
            <a:xfrm>
              <a:off x="7855683" y="5145421"/>
              <a:ext cx="600159" cy="562053"/>
            </a:xfrm>
            <a:prstGeom prst="rect">
              <a:avLst/>
            </a:prstGeom>
          </p:spPr>
        </p:pic>
      </p:grpSp>
      <p:grpSp>
        <p:nvGrpSpPr>
          <p:cNvPr id="3" name="グループ化 2"/>
          <p:cNvGrpSpPr/>
          <p:nvPr/>
        </p:nvGrpSpPr>
        <p:grpSpPr>
          <a:xfrm>
            <a:off x="8947469" y="2091678"/>
            <a:ext cx="697984" cy="4566133"/>
            <a:chOff x="7781185" y="1614789"/>
            <a:chExt cx="697984" cy="4566133"/>
          </a:xfrm>
        </p:grpSpPr>
        <p:pic>
          <p:nvPicPr>
            <p:cNvPr id="26" name="図 25"/>
            <p:cNvPicPr>
              <a:picLocks noChangeAspect="1"/>
            </p:cNvPicPr>
            <p:nvPr/>
          </p:nvPicPr>
          <p:blipFill>
            <a:blip r:embed="rId6"/>
            <a:stretch>
              <a:fillRect/>
            </a:stretch>
          </p:blipFill>
          <p:spPr>
            <a:xfrm>
              <a:off x="7836783" y="4125898"/>
              <a:ext cx="600159" cy="562053"/>
            </a:xfrm>
            <a:prstGeom prst="rect">
              <a:avLst/>
            </a:prstGeom>
          </p:spPr>
        </p:pic>
        <p:pic>
          <p:nvPicPr>
            <p:cNvPr id="28" name="図 27"/>
            <p:cNvPicPr>
              <a:picLocks noChangeAspect="1"/>
            </p:cNvPicPr>
            <p:nvPr/>
          </p:nvPicPr>
          <p:blipFill>
            <a:blip r:embed="rId6"/>
            <a:stretch>
              <a:fillRect/>
            </a:stretch>
          </p:blipFill>
          <p:spPr>
            <a:xfrm>
              <a:off x="7879010" y="5618869"/>
              <a:ext cx="600159" cy="562053"/>
            </a:xfrm>
            <a:prstGeom prst="rect">
              <a:avLst/>
            </a:prstGeom>
          </p:spPr>
        </p:pic>
        <p:pic>
          <p:nvPicPr>
            <p:cNvPr id="29" name="図 28"/>
            <p:cNvPicPr>
              <a:picLocks noChangeAspect="1"/>
            </p:cNvPicPr>
            <p:nvPr/>
          </p:nvPicPr>
          <p:blipFill>
            <a:blip r:embed="rId6"/>
            <a:stretch>
              <a:fillRect/>
            </a:stretch>
          </p:blipFill>
          <p:spPr>
            <a:xfrm>
              <a:off x="7803357" y="2649200"/>
              <a:ext cx="600159" cy="562053"/>
            </a:xfrm>
            <a:prstGeom prst="rect">
              <a:avLst/>
            </a:prstGeom>
          </p:spPr>
        </p:pic>
        <p:pic>
          <p:nvPicPr>
            <p:cNvPr id="27" name="図 26"/>
            <p:cNvPicPr>
              <a:picLocks noChangeAspect="1"/>
            </p:cNvPicPr>
            <p:nvPr/>
          </p:nvPicPr>
          <p:blipFill>
            <a:blip r:embed="rId6"/>
            <a:stretch>
              <a:fillRect/>
            </a:stretch>
          </p:blipFill>
          <p:spPr>
            <a:xfrm>
              <a:off x="7781185" y="1614789"/>
              <a:ext cx="600159" cy="562053"/>
            </a:xfrm>
            <a:prstGeom prst="rect">
              <a:avLst/>
            </a:prstGeom>
          </p:spPr>
        </p:pic>
      </p:grpSp>
      <p:sp>
        <p:nvSpPr>
          <p:cNvPr id="5" name="角丸四角形吹き出し 4"/>
          <p:cNvSpPr/>
          <p:nvPr/>
        </p:nvSpPr>
        <p:spPr>
          <a:xfrm>
            <a:off x="273494" y="6129300"/>
            <a:ext cx="11655239" cy="694471"/>
          </a:xfrm>
          <a:prstGeom prst="wedgeRoundRectCallout">
            <a:avLst>
              <a:gd name="adj1" fmla="val -1121"/>
              <a:gd name="adj2" fmla="val -81376"/>
              <a:gd name="adj3" fmla="val 16667"/>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ＭＳ ゴシック" panose="020B0609070205080204" pitchFamily="49" charset="-128"/>
                <a:ea typeface="ＭＳ ゴシック" panose="020B0609070205080204" pitchFamily="49" charset="-128"/>
              </a:rPr>
              <a:t>３人目まで終わったら、ワークシートを裏にして待ちましょう</a:t>
            </a:r>
          </a:p>
        </p:txBody>
      </p:sp>
      <p:sp>
        <p:nvSpPr>
          <p:cNvPr id="9" name="テキスト ボックス 8"/>
          <p:cNvSpPr txBox="1"/>
          <p:nvPr/>
        </p:nvSpPr>
        <p:spPr>
          <a:xfrm>
            <a:off x="276149" y="2425278"/>
            <a:ext cx="3595856" cy="138499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グループの</a:t>
            </a:r>
            <a:r>
              <a:rPr lang="ja-JP" altLang="en-US" sz="2800" dirty="0">
                <a:solidFill>
                  <a:schemeClr val="tx1"/>
                </a:solidFill>
                <a:latin typeface="ＭＳ ゴシック" panose="020B0609070205080204" pitchFamily="49" charset="-128"/>
                <a:ea typeface="ＭＳ ゴシック" panose="020B0609070205080204" pitchFamily="49" charset="-128"/>
              </a:rPr>
              <a:t>友達</a:t>
            </a:r>
            <a:r>
              <a:rPr kumimoji="1" lang="ja-JP" altLang="en-US" sz="2800" dirty="0">
                <a:solidFill>
                  <a:schemeClr val="tx1"/>
                </a:solidFill>
                <a:latin typeface="ＭＳ ゴシック" panose="020B0609070205080204" pitchFamily="49" charset="-128"/>
                <a:ea typeface="ＭＳ ゴシック" panose="020B0609070205080204" pitchFamily="49" charset="-128"/>
              </a:rPr>
              <a:t>に</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2800" dirty="0">
                <a:solidFill>
                  <a:schemeClr val="tx1"/>
                </a:solidFill>
                <a:latin typeface="ＭＳ ゴシック" panose="020B0609070205080204" pitchFamily="49" charset="-128"/>
                <a:ea typeface="ＭＳ ゴシック" panose="020B0609070205080204" pitchFamily="49" charset="-128"/>
              </a:rPr>
              <a:t>当てはまるものを</a:t>
            </a:r>
            <a:r>
              <a:rPr lang="en-US" altLang="ja-JP" sz="2800" dirty="0">
                <a:solidFill>
                  <a:schemeClr val="tx1"/>
                </a:solidFill>
                <a:latin typeface="ＭＳ ゴシック" panose="020B0609070205080204" pitchFamily="49" charset="-128"/>
                <a:ea typeface="ＭＳ ゴシック" panose="020B0609070205080204" pitchFamily="49" charset="-128"/>
              </a:rPr>
              <a:t>4</a:t>
            </a:r>
            <a:r>
              <a:rPr lang="ja-JP" altLang="en-US" sz="2800" dirty="0">
                <a:solidFill>
                  <a:schemeClr val="tx1"/>
                </a:solidFill>
                <a:latin typeface="ＭＳ ゴシック" panose="020B0609070205080204" pitchFamily="49" charset="-128"/>
                <a:ea typeface="ＭＳ ゴシック" panose="020B0609070205080204" pitchFamily="49" charset="-128"/>
              </a:rPr>
              <a:t>つ</a:t>
            </a:r>
            <a:endParaRPr lang="en-US" altLang="ja-JP" sz="2800" dirty="0">
              <a:solidFill>
                <a:schemeClr val="tx1"/>
              </a:solidFill>
              <a:latin typeface="ＭＳ ゴシック" panose="020B0609070205080204" pitchFamily="49" charset="-128"/>
              <a:ea typeface="ＭＳ ゴシック" panose="020B0609070205080204" pitchFamily="49" charset="-128"/>
            </a:endParaRPr>
          </a:p>
          <a:p>
            <a:r>
              <a:rPr lang="ja-JP" altLang="en-US" sz="2800" dirty="0">
                <a:solidFill>
                  <a:schemeClr val="tx1"/>
                </a:solidFill>
                <a:latin typeface="ＭＳ ゴシック" panose="020B0609070205080204" pitchFamily="49" charset="-128"/>
                <a:ea typeface="ＭＳ ゴシック" panose="020B0609070205080204" pitchFamily="49" charset="-128"/>
              </a:rPr>
              <a:t>選んで</a:t>
            </a:r>
            <a:r>
              <a:rPr kumimoji="1" lang="ja-JP" altLang="en-US" sz="2800" dirty="0">
                <a:solidFill>
                  <a:schemeClr val="tx1"/>
                </a:solidFill>
                <a:latin typeface="ＭＳ ゴシック" panose="020B0609070205080204" pitchFamily="49" charset="-128"/>
                <a:ea typeface="ＭＳ ゴシック" panose="020B0609070205080204" pitchFamily="49" charset="-128"/>
              </a:rPr>
              <a:t>シールを</a:t>
            </a:r>
            <a:r>
              <a:rPr lang="ja-JP" altLang="en-US" sz="2800" dirty="0">
                <a:solidFill>
                  <a:schemeClr val="tx1"/>
                </a:solidFill>
                <a:latin typeface="ＭＳ ゴシック" panose="020B0609070205080204" pitchFamily="49" charset="-128"/>
                <a:ea typeface="ＭＳ ゴシック" panose="020B0609070205080204" pitchFamily="49" charset="-128"/>
              </a:rPr>
              <a:t>貼る</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p:txBody>
      </p:sp>
      <p:grpSp>
        <p:nvGrpSpPr>
          <p:cNvPr id="44" name="グループ化 43"/>
          <p:cNvGrpSpPr/>
          <p:nvPr/>
        </p:nvGrpSpPr>
        <p:grpSpPr>
          <a:xfrm>
            <a:off x="5822251" y="953466"/>
            <a:ext cx="5394254" cy="390104"/>
            <a:chOff x="2553249" y="2130760"/>
            <a:chExt cx="4660818" cy="492101"/>
          </a:xfrm>
        </p:grpSpPr>
        <p:sp>
          <p:nvSpPr>
            <p:cNvPr id="45" name="テキスト ボックス 44"/>
            <p:cNvSpPr txBox="1"/>
            <p:nvPr/>
          </p:nvSpPr>
          <p:spPr>
            <a:xfrm>
              <a:off x="6531679" y="2130760"/>
              <a:ext cx="682388" cy="465898"/>
            </a:xfrm>
            <a:prstGeom prst="rect">
              <a:avLst/>
            </a:prstGeom>
            <a:noFill/>
          </p:spPr>
          <p:txBody>
            <a:bodyPr wrap="square" lIns="0" tIns="0" rIns="0" bIns="0" rtlCol="0" anchor="ctr" anchorCtr="0">
              <a:spAutoFit/>
            </a:bodyPr>
            <a:lstStyle/>
            <a:p>
              <a:pPr algn="ctr"/>
              <a:r>
                <a:rPr lang="ja-JP" altLang="en-US" sz="2400" dirty="0">
                  <a:latin typeface="ＭＳ ゴシック" panose="020B0609070205080204" pitchFamily="49" charset="-128"/>
                  <a:ea typeface="ＭＳ ゴシック" panose="020B0609070205080204" pitchFamily="49" charset="-128"/>
                </a:rPr>
                <a:t>鍋島</a:t>
              </a:r>
            </a:p>
          </p:txBody>
        </p:sp>
        <p:sp>
          <p:nvSpPr>
            <p:cNvPr id="46" name="テキスト ボックス 45"/>
            <p:cNvSpPr txBox="1"/>
            <p:nvPr/>
          </p:nvSpPr>
          <p:spPr>
            <a:xfrm>
              <a:off x="3906306" y="2156963"/>
              <a:ext cx="775482" cy="465898"/>
            </a:xfrm>
            <a:prstGeom prst="rect">
              <a:avLst/>
            </a:prstGeom>
            <a:noFill/>
          </p:spPr>
          <p:txBody>
            <a:bodyPr wrap="square" lIns="0" tIns="0" rIns="0" bIns="0" rtlCol="0" anchor="ctr" anchorCtr="0">
              <a:spAutoFit/>
            </a:bodyPr>
            <a:lstStyle/>
            <a:p>
              <a:pPr algn="ctr"/>
              <a:r>
                <a:rPr lang="ja-JP" altLang="en-US" sz="2400" dirty="0">
                  <a:latin typeface="ＭＳ ゴシック" panose="020B0609070205080204" pitchFamily="49" charset="-128"/>
                  <a:ea typeface="ＭＳ ゴシック" panose="020B0609070205080204" pitchFamily="49" charset="-128"/>
                </a:rPr>
                <a:t>副島</a:t>
              </a:r>
            </a:p>
          </p:txBody>
        </p:sp>
        <p:sp>
          <p:nvSpPr>
            <p:cNvPr id="47" name="テキスト ボックス 46"/>
            <p:cNvSpPr txBox="1"/>
            <p:nvPr/>
          </p:nvSpPr>
          <p:spPr>
            <a:xfrm>
              <a:off x="5077844" y="2130760"/>
              <a:ext cx="991770" cy="465898"/>
            </a:xfrm>
            <a:prstGeom prst="rect">
              <a:avLst/>
            </a:prstGeom>
            <a:noFill/>
          </p:spPr>
          <p:txBody>
            <a:bodyPr wrap="square" lIns="0" tIns="0" rIns="0" bIns="0" rtlCol="0" anchor="ctr" anchorCtr="0">
              <a:spAutoFit/>
            </a:bodyPr>
            <a:lstStyle/>
            <a:p>
              <a:pPr algn="ctr"/>
              <a:r>
                <a:rPr lang="ja-JP" altLang="en-US" sz="2400" dirty="0">
                  <a:latin typeface="ＭＳ ゴシック" panose="020B0609070205080204" pitchFamily="49" charset="-128"/>
                  <a:ea typeface="ＭＳ ゴシック" panose="020B0609070205080204" pitchFamily="49" charset="-128"/>
                </a:rPr>
                <a:t>佐野</a:t>
              </a:r>
            </a:p>
          </p:txBody>
        </p:sp>
        <p:sp>
          <p:nvSpPr>
            <p:cNvPr id="48" name="テキスト ボックス 47"/>
            <p:cNvSpPr txBox="1"/>
            <p:nvPr/>
          </p:nvSpPr>
          <p:spPr>
            <a:xfrm>
              <a:off x="2553249" y="2156963"/>
              <a:ext cx="682388" cy="465898"/>
            </a:xfrm>
            <a:prstGeom prst="rect">
              <a:avLst/>
            </a:prstGeom>
            <a:noFill/>
          </p:spPr>
          <p:txBody>
            <a:bodyPr wrap="square" lIns="0" tIns="0" rIns="0" bIns="0" rtlCol="0" anchor="ctr" anchorCtr="0">
              <a:spAutoFit/>
            </a:bodyPr>
            <a:lstStyle/>
            <a:p>
              <a:pPr algn="ctr"/>
              <a:r>
                <a:rPr lang="ja-JP" altLang="en-US" sz="2400" dirty="0">
                  <a:latin typeface="ＭＳ ゴシック" panose="020B0609070205080204" pitchFamily="49" charset="-128"/>
                  <a:ea typeface="ＭＳ ゴシック" panose="020B0609070205080204" pitchFamily="49" charset="-128"/>
                </a:rPr>
                <a:t>島</a:t>
              </a:r>
            </a:p>
          </p:txBody>
        </p:sp>
      </p:grpSp>
      <p:sp>
        <p:nvSpPr>
          <p:cNvPr id="50" name="タイトル 1"/>
          <p:cNvSpPr txBox="1">
            <a:spLocks/>
          </p:cNvSpPr>
          <p:nvPr/>
        </p:nvSpPr>
        <p:spPr>
          <a:xfrm>
            <a:off x="273494" y="1388348"/>
            <a:ext cx="1897071" cy="795377"/>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ＭＳ ゴシック" panose="020B0609070205080204" pitchFamily="49" charset="-128"/>
                <a:ea typeface="ＭＳ ゴシック" panose="020B0609070205080204" pitchFamily="49" charset="-128"/>
              </a:rPr>
              <a:t>活動①</a:t>
            </a:r>
            <a:endParaRPr sz="40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8666300" y="210820"/>
            <a:ext cx="3262432" cy="461665"/>
          </a:xfrm>
          <a:prstGeom prst="rect">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鍋島君のワークシート</a:t>
            </a:r>
          </a:p>
        </p:txBody>
      </p:sp>
      <p:sp>
        <p:nvSpPr>
          <p:cNvPr id="13" name="角丸四角形 12"/>
          <p:cNvSpPr/>
          <p:nvPr/>
        </p:nvSpPr>
        <p:spPr>
          <a:xfrm>
            <a:off x="10426736" y="875605"/>
            <a:ext cx="789770" cy="512743"/>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4" name="タイトル 13">
            <a:extLst>
              <a:ext uri="{FF2B5EF4-FFF2-40B4-BE49-F238E27FC236}">
                <a16:creationId xmlns:a16="http://schemas.microsoft.com/office/drawing/2014/main" id="{99C0B7F4-A386-4B99-85EB-315E67FE334C}"/>
              </a:ext>
            </a:extLst>
          </p:cNvPr>
          <p:cNvSpPr>
            <a:spLocks noGrp="1"/>
          </p:cNvSpPr>
          <p:nvPr>
            <p:ph type="title"/>
          </p:nvPr>
        </p:nvSpPr>
        <p:spPr/>
        <p:txBody>
          <a:bodyPr/>
          <a:lstStyle/>
          <a:p>
            <a:endParaRPr lang="ja-JP" altLang="en-US">
              <a:latin typeface="ＭＳ ゴシック" panose="020B0609070205080204" pitchFamily="49" charset="-128"/>
              <a:ea typeface="ＭＳ ゴシック" panose="020B0609070205080204" pitchFamily="49" charset="-128"/>
            </a:endParaRPr>
          </a:p>
        </p:txBody>
      </p:sp>
      <p:sp>
        <p:nvSpPr>
          <p:cNvPr id="37" name="タイトル 1">
            <a:extLst>
              <a:ext uri="{FF2B5EF4-FFF2-40B4-BE49-F238E27FC236}">
                <a16:creationId xmlns:a16="http://schemas.microsoft.com/office/drawing/2014/main" id="{EA8F2D1A-6A14-445B-B947-3A01459501CA}"/>
              </a:ext>
            </a:extLst>
          </p:cNvPr>
          <p:cNvSpPr txBox="1">
            <a:spLocks/>
          </p:cNvSpPr>
          <p:nvPr/>
        </p:nvSpPr>
        <p:spPr>
          <a:xfrm>
            <a:off x="40253" y="35682"/>
            <a:ext cx="2491351" cy="67618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600" dirty="0">
                <a:latin typeface="ＭＳ ゴシック" panose="020B0609070205080204" pitchFamily="49" charset="-128"/>
                <a:ea typeface="ＭＳ ゴシック" panose="020B0609070205080204" pitchFamily="49" charset="-128"/>
              </a:rPr>
              <a:t>星☆いくつ</a:t>
            </a:r>
          </a:p>
        </p:txBody>
      </p:sp>
    </p:spTree>
    <p:extLst>
      <p:ext uri="{BB962C8B-B14F-4D97-AF65-F5344CB8AC3E}">
        <p14:creationId xmlns:p14="http://schemas.microsoft.com/office/powerpoint/2010/main" val="32162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187788" y="764704"/>
            <a:ext cx="7364606" cy="6309907"/>
          </a:xfrm>
          <a:prstGeom prst="rect">
            <a:avLst/>
          </a:prstGeom>
        </p:spPr>
      </p:pic>
      <p:sp>
        <p:nvSpPr>
          <p:cNvPr id="6" name="正方形/長方形 5"/>
          <p:cNvSpPr/>
          <p:nvPr/>
        </p:nvSpPr>
        <p:spPr>
          <a:xfrm>
            <a:off x="5488318" y="3615189"/>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5332743" y="3765049"/>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a:solidFill>
                <a:prstClr val="black"/>
              </a:solidFill>
              <a:latin typeface="ＭＳ ゴシック" panose="020B0609070205080204" pitchFamily="49" charset="-128"/>
              <a:ea typeface="ＭＳ ゴシック" panose="020B0609070205080204" pitchFamily="49" charset="-128"/>
            </a:endParaRPr>
          </a:p>
        </p:txBody>
      </p:sp>
      <p:sp>
        <p:nvSpPr>
          <p:cNvPr id="2" name="円/楕円 1"/>
          <p:cNvSpPr/>
          <p:nvPr/>
        </p:nvSpPr>
        <p:spPr>
          <a:xfrm>
            <a:off x="6712891" y="6096342"/>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5332743" y="3765049"/>
            <a:ext cx="4572000" cy="400110"/>
          </a:xfrm>
          <a:prstGeom prst="rect">
            <a:avLst/>
          </a:prstGeom>
        </p:spPr>
        <p:txBody>
          <a:bodyPr>
            <a:spAutoFit/>
          </a:bodyPr>
          <a:lstStyle/>
          <a:p>
            <a:pPr algn="just"/>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a:p>
            <a:endParaRPr lang="ja-JP" altLang="en-US" sz="1000" kern="100" dirty="0">
              <a:solidFill>
                <a:prstClr val="black"/>
              </a:solidFill>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8834973" y="3124888"/>
            <a:ext cx="1801405" cy="3000456"/>
            <a:chOff x="7149759" y="2509767"/>
            <a:chExt cx="1813512" cy="3082543"/>
          </a:xfrm>
          <a:solidFill>
            <a:srgbClr val="FF33CC"/>
          </a:solidFill>
        </p:grpSpPr>
        <p:pic>
          <p:nvPicPr>
            <p:cNvPr id="85" name="図 84"/>
            <p:cNvPicPr>
              <a:picLocks noChangeAspect="1"/>
            </p:cNvPicPr>
            <p:nvPr/>
          </p:nvPicPr>
          <p:blipFill>
            <a:blip r:embed="rId4"/>
            <a:stretch>
              <a:fillRect/>
            </a:stretch>
          </p:blipFill>
          <p:spPr>
            <a:xfrm>
              <a:off x="7815222" y="5030257"/>
              <a:ext cx="600159" cy="562053"/>
            </a:xfrm>
            <a:prstGeom prst="rect">
              <a:avLst/>
            </a:prstGeom>
            <a:grpFill/>
          </p:spPr>
        </p:pic>
        <p:pic>
          <p:nvPicPr>
            <p:cNvPr id="86" name="図 85"/>
            <p:cNvPicPr>
              <a:picLocks noChangeAspect="1"/>
            </p:cNvPicPr>
            <p:nvPr/>
          </p:nvPicPr>
          <p:blipFill>
            <a:blip r:embed="rId4"/>
            <a:stretch>
              <a:fillRect/>
            </a:stretch>
          </p:blipFill>
          <p:spPr>
            <a:xfrm>
              <a:off x="7815222" y="4523037"/>
              <a:ext cx="600159" cy="562053"/>
            </a:xfrm>
            <a:prstGeom prst="rect">
              <a:avLst/>
            </a:prstGeom>
            <a:grpFill/>
          </p:spPr>
        </p:pic>
        <p:pic>
          <p:nvPicPr>
            <p:cNvPr id="87" name="図 86"/>
            <p:cNvPicPr>
              <a:picLocks noChangeAspect="1"/>
            </p:cNvPicPr>
            <p:nvPr/>
          </p:nvPicPr>
          <p:blipFill>
            <a:blip r:embed="rId4"/>
            <a:stretch>
              <a:fillRect/>
            </a:stretch>
          </p:blipFill>
          <p:spPr>
            <a:xfrm>
              <a:off x="8363112" y="2509767"/>
              <a:ext cx="600159" cy="562053"/>
            </a:xfrm>
            <a:prstGeom prst="rect">
              <a:avLst/>
            </a:prstGeom>
            <a:grpFill/>
          </p:spPr>
        </p:pic>
        <p:pic>
          <p:nvPicPr>
            <p:cNvPr id="88" name="図 87"/>
            <p:cNvPicPr>
              <a:picLocks noChangeAspect="1"/>
            </p:cNvPicPr>
            <p:nvPr/>
          </p:nvPicPr>
          <p:blipFill>
            <a:blip r:embed="rId4"/>
            <a:stretch>
              <a:fillRect/>
            </a:stretch>
          </p:blipFill>
          <p:spPr>
            <a:xfrm>
              <a:off x="7149759" y="3551692"/>
              <a:ext cx="600159" cy="562053"/>
            </a:xfrm>
            <a:prstGeom prst="rect">
              <a:avLst/>
            </a:prstGeom>
            <a:grpFill/>
          </p:spPr>
        </p:pic>
      </p:grpSp>
      <p:sp>
        <p:nvSpPr>
          <p:cNvPr id="35" name="テキスト ボックス 34"/>
          <p:cNvSpPr txBox="1"/>
          <p:nvPr/>
        </p:nvSpPr>
        <p:spPr>
          <a:xfrm>
            <a:off x="339015" y="2407748"/>
            <a:ext cx="315696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自分に当てはまると思う</a:t>
            </a:r>
            <a:r>
              <a:rPr lang="ja-JP" altLang="en-US" sz="2800" dirty="0">
                <a:solidFill>
                  <a:schemeClr val="tx1"/>
                </a:solidFill>
                <a:latin typeface="ＭＳ ゴシック" panose="020B0609070205080204" pitchFamily="49" charset="-128"/>
                <a:ea typeface="ＭＳ ゴシック" panose="020B0609070205080204" pitchFamily="49" charset="-128"/>
              </a:rPr>
              <a:t>ものを４つ選んでシール</a:t>
            </a:r>
            <a:r>
              <a:rPr kumimoji="1" lang="ja-JP" altLang="en-US" sz="2800" dirty="0">
                <a:solidFill>
                  <a:schemeClr val="tx1"/>
                </a:solidFill>
                <a:latin typeface="ＭＳ ゴシック" panose="020B0609070205080204" pitchFamily="49" charset="-128"/>
                <a:ea typeface="ＭＳ ゴシック" panose="020B0609070205080204" pitchFamily="49" charset="-128"/>
              </a:rPr>
              <a:t>を貼る</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8506822" y="215436"/>
            <a:ext cx="326243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鍋島君のワークシート</a:t>
            </a:r>
          </a:p>
        </p:txBody>
      </p:sp>
      <p:sp>
        <p:nvSpPr>
          <p:cNvPr id="18" name="角丸四角形 17"/>
          <p:cNvSpPr/>
          <p:nvPr/>
        </p:nvSpPr>
        <p:spPr>
          <a:xfrm>
            <a:off x="10258568" y="860073"/>
            <a:ext cx="789770" cy="512743"/>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9" name="タイトル 8">
            <a:extLst>
              <a:ext uri="{FF2B5EF4-FFF2-40B4-BE49-F238E27FC236}">
                <a16:creationId xmlns:a16="http://schemas.microsoft.com/office/drawing/2014/main" id="{F6A5F4A0-D18C-4933-A900-02DC5B945E33}"/>
              </a:ext>
            </a:extLst>
          </p:cNvPr>
          <p:cNvSpPr>
            <a:spLocks noGrp="1"/>
          </p:cNvSpPr>
          <p:nvPr>
            <p:ph type="title"/>
          </p:nvPr>
        </p:nvSpPr>
        <p:spPr/>
        <p:txBody>
          <a:bodyPr/>
          <a:lstStyle/>
          <a:p>
            <a:endParaRPr lang="ja-JP" altLang="en-US">
              <a:latin typeface="ＭＳ ゴシック" panose="020B0609070205080204" pitchFamily="49" charset="-128"/>
              <a:ea typeface="ＭＳ ゴシック" panose="020B0609070205080204" pitchFamily="49" charset="-128"/>
            </a:endParaRPr>
          </a:p>
        </p:txBody>
      </p:sp>
      <p:sp>
        <p:nvSpPr>
          <p:cNvPr id="21" name="タイトル 1">
            <a:extLst>
              <a:ext uri="{FF2B5EF4-FFF2-40B4-BE49-F238E27FC236}">
                <a16:creationId xmlns:a16="http://schemas.microsoft.com/office/drawing/2014/main" id="{17A6FA01-32B3-4DD6-AD6B-A9320F796F1E}"/>
              </a:ext>
            </a:extLst>
          </p:cNvPr>
          <p:cNvSpPr txBox="1">
            <a:spLocks/>
          </p:cNvSpPr>
          <p:nvPr/>
        </p:nvSpPr>
        <p:spPr>
          <a:xfrm>
            <a:off x="40253" y="35682"/>
            <a:ext cx="2491351" cy="67618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600">
                <a:latin typeface="ＭＳ ゴシック" panose="020B0609070205080204" pitchFamily="49" charset="-128"/>
                <a:ea typeface="ＭＳ ゴシック" panose="020B0609070205080204" pitchFamily="49" charset="-128"/>
              </a:rPr>
              <a:t>星☆いくつ</a:t>
            </a:r>
            <a:endParaRPr lang="ja-JP" altLang="en-US" sz="3600" dirty="0">
              <a:latin typeface="ＭＳ ゴシック" panose="020B0609070205080204" pitchFamily="49" charset="-128"/>
              <a:ea typeface="ＭＳ ゴシック" panose="020B0609070205080204" pitchFamily="49" charset="-128"/>
            </a:endParaRPr>
          </a:p>
        </p:txBody>
      </p:sp>
      <p:sp>
        <p:nvSpPr>
          <p:cNvPr id="22" name="タイトル 1">
            <a:extLst>
              <a:ext uri="{FF2B5EF4-FFF2-40B4-BE49-F238E27FC236}">
                <a16:creationId xmlns:a16="http://schemas.microsoft.com/office/drawing/2014/main" id="{A0F4F9B4-1FFF-4AC9-BBC2-F1013A3A9D8E}"/>
              </a:ext>
            </a:extLst>
          </p:cNvPr>
          <p:cNvSpPr txBox="1">
            <a:spLocks/>
          </p:cNvSpPr>
          <p:nvPr/>
        </p:nvSpPr>
        <p:spPr>
          <a:xfrm>
            <a:off x="273494" y="1388348"/>
            <a:ext cx="1897071" cy="795377"/>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ＭＳ ゴシック" panose="020B0609070205080204" pitchFamily="49" charset="-128"/>
                <a:ea typeface="ＭＳ ゴシック" panose="020B0609070205080204" pitchFamily="49" charset="-128"/>
              </a:rPr>
              <a:t>活動②</a:t>
            </a:r>
            <a:endParaRPr sz="4000" dirty="0">
              <a:solidFill>
                <a:sysClr val="windowText" lastClr="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7110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2147483647000000000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147483647000000000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2147483647000000000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147483647000000000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7678</TotalTime>
  <Words>2168</Words>
  <Application>Microsoft Office PowerPoint</Application>
  <PresentationFormat>ワイド画面</PresentationFormat>
  <Paragraphs>478</Paragraphs>
  <Slides>23</Slides>
  <Notes>23</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23</vt:i4>
      </vt:variant>
    </vt:vector>
  </HeadingPairs>
  <TitlesOfParts>
    <vt:vector size="34" baseType="lpstr">
      <vt:lpstr>ＭＳ Ｐゴシック</vt:lpstr>
      <vt:lpstr>ＭＳ ゴシック</vt:lpstr>
      <vt:lpstr>ＭＳ 明朝</vt:lpstr>
      <vt:lpstr>Arial</vt:lpstr>
      <vt:lpstr>Calibri</vt:lpstr>
      <vt:lpstr>Calibri Light</vt:lpstr>
      <vt:lpstr>Times New Roman</vt:lpstr>
      <vt:lpstr>Vrinda</vt:lpstr>
      <vt:lpstr>Office ​​テーマ</vt:lpstr>
      <vt:lpstr>1_デザインの設定</vt:lpstr>
      <vt:lpstr>デザインの設定</vt:lpstr>
      <vt:lpstr>PowerPoint プレゼンテーション</vt:lpstr>
      <vt:lpstr>「強み」（ストレングス）について知る</vt:lpstr>
      <vt:lpstr>PowerPoint プレゼンテーション</vt:lpstr>
      <vt:lpstr>　本時のめあて</vt:lpstr>
      <vt:lpstr>　星☆いくつをやってみよう！</vt:lpstr>
      <vt:lpstr>星☆いくつ</vt:lpstr>
      <vt:lpstr>星☆いくつ</vt:lpstr>
      <vt:lpstr>PowerPoint プレゼンテーション</vt:lpstr>
      <vt:lpstr>PowerPoint プレゼンテーション</vt:lpstr>
      <vt:lpstr>PowerPoint プレゼンテーション</vt:lpstr>
      <vt:lpstr>　星☆いくつをやってみて、気付いたことや感じたことをワークシートに書こう</vt:lpstr>
      <vt:lpstr>星☆いくつをやってみて、 気付いたことや感じたことを伝え合おう</vt:lpstr>
      <vt:lpstr>　Step Up Webbing　～解決への一歩～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苦手なことや困っていることを解決するために、 自分の「強み」を生かして、これからやってみたいことや頑張ってみたいと思うことを書きましょう。</vt:lpstr>
      <vt:lpstr>PowerPoint プレゼンテーション</vt:lpstr>
      <vt:lpstr>　今日の学習を振り返りましょう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佐賀県教育センター</dc:creator>
  <cp:lastModifiedBy>堤　葉月</cp:lastModifiedBy>
  <cp:revision>699</cp:revision>
  <cp:lastPrinted>2019-02-04T06:46:14Z</cp:lastPrinted>
  <dcterms:created xsi:type="dcterms:W3CDTF">2014-08-11T04:12:28Z</dcterms:created>
  <dcterms:modified xsi:type="dcterms:W3CDTF">2019-03-11T08:22:29Z</dcterms:modified>
</cp:coreProperties>
</file>