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62" r:id="rId3"/>
  </p:sldMasterIdLst>
  <p:notesMasterIdLst>
    <p:notesMasterId r:id="rId17"/>
  </p:notesMasterIdLst>
  <p:handoutMasterIdLst>
    <p:handoutMasterId r:id="rId18"/>
  </p:handoutMasterIdLst>
  <p:sldIdLst>
    <p:sldId id="277" r:id="rId4"/>
    <p:sldId id="299" r:id="rId5"/>
    <p:sldId id="295" r:id="rId6"/>
    <p:sldId id="296" r:id="rId7"/>
    <p:sldId id="303" r:id="rId8"/>
    <p:sldId id="289" r:id="rId9"/>
    <p:sldId id="300" r:id="rId10"/>
    <p:sldId id="259" r:id="rId11"/>
    <p:sldId id="302" r:id="rId12"/>
    <p:sldId id="297" r:id="rId13"/>
    <p:sldId id="290" r:id="rId14"/>
    <p:sldId id="298" r:id="rId15"/>
    <p:sldId id="271" r:id="rId16"/>
  </p:sldIdLst>
  <p:sldSz cx="12192000" cy="6858000"/>
  <p:notesSz cx="6784975" cy="9906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>
          <p15:clr>
            <a:srgbClr val="A4A3A4"/>
          </p15:clr>
        </p15:guide>
        <p15:guide id="2" pos="383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6" userDrawn="1">
          <p15:clr>
            <a:srgbClr val="A4A3A4"/>
          </p15:clr>
        </p15:guide>
        <p15:guide id="2" pos="213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牟田 美弥子" initials="牟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6699"/>
    <a:srgbClr val="FF3399"/>
    <a:srgbClr val="FF6600"/>
    <a:srgbClr val="FF99CC"/>
    <a:srgbClr val="FF33CC"/>
    <a:srgbClr val="00FF00"/>
    <a:srgbClr val="33CCFF"/>
    <a:srgbClr val="99FF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06" autoAdjust="0"/>
    <p:restoredTop sz="27491" autoAdjust="0"/>
  </p:normalViewPr>
  <p:slideViewPr>
    <p:cSldViewPr>
      <p:cViewPr varScale="1">
        <p:scale>
          <a:sx n="20" d="100"/>
          <a:sy n="20" d="100"/>
        </p:scale>
        <p:origin x="2466" y="18"/>
      </p:cViewPr>
      <p:guideLst>
        <p:guide orient="horz" pos="2158"/>
        <p:guide pos="38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2952" y="66"/>
      </p:cViewPr>
      <p:guideLst>
        <p:guide orient="horz" pos="3116"/>
        <p:guide pos="213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708032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 イメージ プレースホルダー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422275" y="1239838"/>
            <a:ext cx="5940425" cy="3341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09" tIns="45600" rIns="91209" bIns="45600" anchor="ctr"/>
          <a:lstStyle/>
          <a:p>
            <a:pPr lvl="0">
              <a:defRPr lang="ja-JP" altLang="en-US"/>
            </a:pPr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8498" y="4767268"/>
            <a:ext cx="5427980" cy="3900489"/>
          </a:xfrm>
          <a:prstGeom prst="rect">
            <a:avLst/>
          </a:prstGeom>
        </p:spPr>
        <p:txBody>
          <a:bodyPr vert="horz" lIns="91209" tIns="45600" rIns="91209" bIns="45600"/>
          <a:lstStyle/>
          <a:p>
            <a:pPr lvl="0">
              <a:defRPr lang="ja-JP" altLang="en-US"/>
            </a:pPr>
            <a:r>
              <a:rPr lang="ja-JP" altLang="en-US"/>
              <a:t>マスター テキストの書式設定</a:t>
            </a:r>
          </a:p>
          <a:p>
            <a:pPr lvl="1">
              <a:defRPr lang="ja-JP" altLang="en-US"/>
            </a:pPr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>
              <a:defRPr lang="ja-JP" altLang="en-US"/>
            </a:pPr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>
              <a:defRPr lang="ja-JP" altLang="en-US"/>
            </a:pPr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>
              <a:defRPr lang="ja-JP" altLang="en-US"/>
            </a:pPr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204356" y="200472"/>
            <a:ext cx="4329897" cy="210820"/>
          </a:xfrm>
          <a:prstGeom prst="rect">
            <a:avLst/>
          </a:prstGeom>
          <a:noFill/>
        </p:spPr>
        <p:txBody>
          <a:bodyPr wrap="square" lIns="87607" tIns="43803" rIns="87607" bIns="43803" rtlCol="0">
            <a:spAutoFit/>
          </a:bodyPr>
          <a:lstStyle/>
          <a:p>
            <a:pPr algn="r">
              <a:defRPr lang="ja-JP" altLang="en-US"/>
            </a:pPr>
            <a:r>
              <a:rPr lang="ja-JP" altLang="en-US" sz="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平成</a:t>
            </a:r>
            <a:r>
              <a:rPr lang="en-US" altLang="ja-JP" sz="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30</a:t>
            </a:r>
            <a:r>
              <a:rPr lang="ja-JP" altLang="en-US" sz="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年度　佐賀県教育センター　小・中・高等学校教育相談</a:t>
            </a:r>
          </a:p>
        </p:txBody>
      </p:sp>
    </p:spTree>
    <p:extLst>
      <p:ext uri="{BB962C8B-B14F-4D97-AF65-F5344CB8AC3E}">
        <p14:creationId xmlns:p14="http://schemas.microsoft.com/office/powerpoint/2010/main" val="195421676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28625" y="1338263"/>
            <a:ext cx="5976938" cy="3362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425737" y="4700589"/>
            <a:ext cx="5427980" cy="39004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ja-JP" altLang="en-US" sz="1400" dirty="0">
                <a:latin typeface="+mn-ea"/>
              </a:rPr>
              <a:t>（授業前オープニングスライド）</a:t>
            </a:r>
          </a:p>
          <a:p>
            <a:pPr eaLnBrk="1" hangingPunct="1">
              <a:spcBef>
                <a:spcPct val="0"/>
              </a:spcBef>
            </a:pPr>
            <a:endParaRPr lang="en-US" altLang="ja-JP" sz="1400" dirty="0">
              <a:latin typeface="+mn-ea"/>
            </a:endParaRPr>
          </a:p>
          <a:p>
            <a:pPr eaLnBrk="1" hangingPunct="1">
              <a:spcBef>
                <a:spcPct val="0"/>
              </a:spcBef>
            </a:pPr>
            <a:r>
              <a:rPr lang="ja-JP" altLang="en-US" sz="1400" dirty="0">
                <a:latin typeface="+mn-ea"/>
              </a:rPr>
              <a:t>●印はアニメーションを動かすタイミング</a:t>
            </a:r>
          </a:p>
          <a:p>
            <a:pPr eaLnBrk="1" hangingPunct="1">
              <a:spcBef>
                <a:spcPct val="0"/>
              </a:spcBef>
            </a:pPr>
            <a:r>
              <a:rPr lang="ja-JP" altLang="en-US" sz="1400" dirty="0">
                <a:latin typeface="+mn-ea"/>
              </a:rPr>
              <a:t>・は予想される生徒の反応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z="1400" dirty="0">
                <a:latin typeface="+mn-ea"/>
              </a:rPr>
              <a:t>【】</a:t>
            </a:r>
            <a:r>
              <a:rPr lang="ja-JP" altLang="en-US" sz="1400" dirty="0">
                <a:latin typeface="+mn-ea"/>
              </a:rPr>
              <a:t>内は教師の動き</a:t>
            </a:r>
          </a:p>
          <a:p>
            <a:pPr eaLnBrk="1" hangingPunct="1">
              <a:spcBef>
                <a:spcPct val="0"/>
              </a:spcBef>
            </a:pPr>
            <a:endParaRPr lang="en-US" altLang="ja-JP" sz="1400" dirty="0">
              <a:latin typeface="+mn-ea"/>
            </a:endParaRPr>
          </a:p>
        </p:txBody>
      </p:sp>
      <p:sp>
        <p:nvSpPr>
          <p:cNvPr id="6" name="ヘッダー プレースホルダー 5"/>
          <p:cNvSpPr txBox="1"/>
          <p:nvPr/>
        </p:nvSpPr>
        <p:spPr>
          <a:xfrm>
            <a:off x="425730" y="768823"/>
            <a:ext cx="3142004" cy="569568"/>
          </a:xfrm>
          <a:prstGeom prst="rect">
            <a:avLst/>
          </a:prstGeom>
        </p:spPr>
        <p:txBody>
          <a:bodyPr lIns="90205" tIns="45104" rIns="90205" bIns="45104"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9pPr>
          </a:lstStyle>
          <a:p>
            <a:pPr>
              <a:defRPr lang="ja-JP" altLang="en-US"/>
            </a:pPr>
            <a:r>
              <a:rPr lang="en-US" altLang="ja-JP" sz="21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【</a:t>
            </a:r>
            <a:r>
              <a:rPr lang="ja-JP" altLang="en-US" sz="21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スライド</a:t>
            </a:r>
            <a:r>
              <a:rPr lang="en-US" altLang="ja-JP" sz="21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1】</a:t>
            </a:r>
          </a:p>
        </p:txBody>
      </p:sp>
      <p:sp>
        <p:nvSpPr>
          <p:cNvPr id="5" name="ヘッダー プレースホルダー 3">
            <a:extLst>
              <a:ext uri="{FF2B5EF4-FFF2-40B4-BE49-F238E27FC236}">
                <a16:creationId xmlns:a16="http://schemas.microsoft.com/office/drawing/2014/main" id="{93AA4820-6BE6-497F-B384-BB37E19A5E4D}"/>
              </a:ext>
            </a:extLst>
          </p:cNvPr>
          <p:cNvSpPr txBox="1"/>
          <p:nvPr/>
        </p:nvSpPr>
        <p:spPr>
          <a:xfrm>
            <a:off x="1064942" y="524209"/>
            <a:ext cx="5307118" cy="173352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vert="horz" lIns="90752" tIns="45376" rIns="90752" bIns="45376" anchor="ctr"/>
          <a:lstStyle>
            <a:defPPr>
              <a:defRPr lang="ja-JP"/>
            </a:defPPr>
            <a:lvl1pPr marL="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ja-JP" altLang="en-US"/>
            </a:pPr>
            <a:r>
              <a:rPr lang="ja-JP" altLang="en-US" sz="1300" dirty="0"/>
              <a:t>本時で使用するスライドと、スライドを提示する際の教師用シナリオです。</a:t>
            </a:r>
          </a:p>
        </p:txBody>
      </p:sp>
    </p:spTree>
    <p:extLst>
      <p:ext uri="{BB962C8B-B14F-4D97-AF65-F5344CB8AC3E}">
        <p14:creationId xmlns:p14="http://schemas.microsoft.com/office/powerpoint/2010/main" val="4235670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 イメージ プレースホルダー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427038" y="1301750"/>
            <a:ext cx="5786437" cy="3255963"/>
          </a:xfrm>
        </p:spPr>
        <p:txBody>
          <a:bodyPr/>
          <a:lstStyle/>
          <a:p>
            <a:pPr>
              <a:defRPr lang="ja-JP" altLang="en-US"/>
            </a:pPr>
            <a:endParaRPr lang="ja-JP" altLang="en-US"/>
          </a:p>
        </p:txBody>
      </p:sp>
      <p:sp>
        <p:nvSpPr>
          <p:cNvPr id="4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25729" y="4557714"/>
            <a:ext cx="5786437" cy="4579464"/>
          </a:xfrm>
        </p:spPr>
        <p:txBody>
          <a:bodyPr/>
          <a:lstStyle/>
          <a:p>
            <a:endParaRPr lang="en-US" altLang="ja-JP" sz="1400" dirty="0">
              <a:latin typeface="+mn-ea"/>
            </a:endParaRPr>
          </a:p>
          <a:p>
            <a:r>
              <a:rPr lang="ja-JP" altLang="en-US" sz="1400" dirty="0">
                <a:latin typeface="+mn-ea"/>
              </a:rPr>
              <a:t>●自分のワークシートをグループで時計回りに渡していきます。友達の「強み」を見付けて書きましょう。</a:t>
            </a:r>
            <a:endParaRPr lang="en-US" altLang="ja-JP" sz="1400" dirty="0">
              <a:latin typeface="+mn-ea"/>
            </a:endParaRPr>
          </a:p>
          <a:p>
            <a:pPr>
              <a:defRPr lang="ja-JP" altLang="en-US"/>
            </a:pPr>
            <a:r>
              <a:rPr lang="ja-JP" altLang="en-US" sz="1400" dirty="0">
                <a:latin typeface="+mn-ea"/>
              </a:rPr>
              <a:t>先生が合図を出したら、次の人にワークシートを渡してください。</a:t>
            </a:r>
            <a:endParaRPr lang="en-US" altLang="ja-JP" sz="1400" dirty="0">
              <a:latin typeface="+mn-ea"/>
            </a:endParaRPr>
          </a:p>
          <a:p>
            <a:pPr>
              <a:defRPr lang="ja-JP" altLang="en-US"/>
            </a:pPr>
            <a:r>
              <a:rPr lang="ja-JP" altLang="en-US" sz="1400" dirty="0">
                <a:latin typeface="+mn-ea"/>
              </a:rPr>
              <a:t>一人２分間で行います。</a:t>
            </a:r>
            <a:endParaRPr lang="en-US" altLang="ja-JP" sz="1400" dirty="0">
              <a:latin typeface="+mn-ea"/>
            </a:endParaRPr>
          </a:p>
          <a:p>
            <a:pPr>
              <a:defRPr lang="ja-JP" altLang="en-US"/>
            </a:pPr>
            <a:r>
              <a:rPr lang="ja-JP" altLang="en-US" sz="1400" dirty="0">
                <a:latin typeface="+mn-ea"/>
              </a:rPr>
              <a:t>やり方で質問はありませんか。始めてください。</a:t>
            </a:r>
            <a:endParaRPr lang="en-US" altLang="ja-JP" sz="1400" dirty="0">
              <a:latin typeface="+mn-ea"/>
            </a:endParaRPr>
          </a:p>
          <a:p>
            <a:pPr>
              <a:defRPr lang="ja-JP" altLang="en-US"/>
            </a:pPr>
            <a:r>
              <a:rPr lang="en-US" altLang="ja-JP" sz="1400" dirty="0">
                <a:latin typeface="+mn-ea"/>
              </a:rPr>
              <a:t>【30</a:t>
            </a:r>
            <a:r>
              <a:rPr lang="ja-JP" altLang="en-US" sz="1400" dirty="0">
                <a:latin typeface="+mn-ea"/>
              </a:rPr>
              <a:t>秒くらい前に言葉を掛ける</a:t>
            </a:r>
            <a:r>
              <a:rPr lang="en-US" altLang="ja-JP" sz="1400" dirty="0">
                <a:latin typeface="+mn-ea"/>
              </a:rPr>
              <a:t>】</a:t>
            </a:r>
          </a:p>
          <a:p>
            <a:pPr>
              <a:defRPr lang="ja-JP" altLang="en-US"/>
            </a:pPr>
            <a:r>
              <a:rPr lang="ja-JP" altLang="en-US" sz="1400" dirty="0">
                <a:latin typeface="+mn-ea"/>
              </a:rPr>
              <a:t>そろそろ時間です。次の友達にワークシートを回しましょう。</a:t>
            </a:r>
            <a:endParaRPr lang="en-US" altLang="ja-JP" sz="1400" dirty="0">
              <a:latin typeface="+mn-ea"/>
            </a:endParaRPr>
          </a:p>
          <a:p>
            <a:pPr>
              <a:defRPr lang="ja-JP" altLang="en-US"/>
            </a:pPr>
            <a:r>
              <a:rPr lang="en-US" altLang="ja-JP" sz="1400" dirty="0">
                <a:latin typeface="+mn-ea"/>
              </a:rPr>
              <a:t>【30</a:t>
            </a:r>
            <a:r>
              <a:rPr lang="ja-JP" altLang="en-US" sz="1400" dirty="0">
                <a:latin typeface="+mn-ea"/>
              </a:rPr>
              <a:t>秒くらい前に言葉を掛ける</a:t>
            </a:r>
            <a:r>
              <a:rPr lang="en-US" altLang="ja-JP" sz="1400" dirty="0">
                <a:latin typeface="+mn-ea"/>
              </a:rPr>
              <a:t>】</a:t>
            </a:r>
          </a:p>
          <a:p>
            <a:pPr>
              <a:defRPr lang="ja-JP" altLang="en-US"/>
            </a:pPr>
            <a:r>
              <a:rPr lang="ja-JP" altLang="en-US" sz="1400" dirty="0">
                <a:latin typeface="+mn-ea"/>
              </a:rPr>
              <a:t>そろそろ時間です。次の友達にワークシートを回しましょう。</a:t>
            </a:r>
            <a:endParaRPr lang="en-US" altLang="ja-JP" sz="1400" dirty="0">
              <a:latin typeface="+mn-ea"/>
            </a:endParaRPr>
          </a:p>
          <a:p>
            <a:pPr>
              <a:defRPr lang="ja-JP" altLang="en-US"/>
            </a:pPr>
            <a:r>
              <a:rPr lang="en-US" altLang="ja-JP" sz="1400" dirty="0">
                <a:latin typeface="+mn-ea"/>
              </a:rPr>
              <a:t>【30</a:t>
            </a:r>
            <a:r>
              <a:rPr lang="ja-JP" altLang="en-US" sz="1400" dirty="0">
                <a:latin typeface="+mn-ea"/>
              </a:rPr>
              <a:t>秒くらい前に言葉を掛ける</a:t>
            </a:r>
            <a:r>
              <a:rPr lang="en-US" altLang="ja-JP" sz="1400" dirty="0">
                <a:latin typeface="+mn-ea"/>
              </a:rPr>
              <a:t>】</a:t>
            </a:r>
          </a:p>
          <a:p>
            <a:pPr>
              <a:defRPr lang="ja-JP" altLang="en-US"/>
            </a:pPr>
            <a:r>
              <a:rPr lang="ja-JP" altLang="en-US" sz="1400" dirty="0">
                <a:latin typeface="+mn-ea"/>
              </a:rPr>
              <a:t>そろそろ時間です。ワークシートを裏返して待ちましょう。</a:t>
            </a:r>
            <a:endParaRPr lang="en-US" altLang="ja-JP" sz="1400" dirty="0">
              <a:latin typeface="+mn-ea"/>
            </a:endParaRPr>
          </a:p>
          <a:p>
            <a:pPr>
              <a:defRPr lang="ja-JP" altLang="en-US"/>
            </a:pPr>
            <a:r>
              <a:rPr lang="en-US" altLang="ja-JP" sz="1400" dirty="0">
                <a:latin typeface="+mn-ea"/>
              </a:rPr>
              <a:t>【</a:t>
            </a:r>
            <a:r>
              <a:rPr lang="ja-JP" altLang="en-US" sz="1400" dirty="0">
                <a:latin typeface="+mn-ea"/>
              </a:rPr>
              <a:t>全員が裏返したことを確認する</a:t>
            </a:r>
            <a:r>
              <a:rPr lang="en-US" altLang="ja-JP" sz="1400" dirty="0">
                <a:latin typeface="+mn-ea"/>
              </a:rPr>
              <a:t>】</a:t>
            </a:r>
          </a:p>
          <a:p>
            <a:pPr>
              <a:defRPr lang="ja-JP" altLang="en-US"/>
            </a:pPr>
            <a:r>
              <a:rPr lang="ja-JP" altLang="en-US" sz="1400" dirty="0">
                <a:latin typeface="+mn-ea"/>
              </a:rPr>
              <a:t>それでは、本人にワークシートを戻します。「せーの」で本人に返しましょう。</a:t>
            </a:r>
            <a:endParaRPr lang="en-US" altLang="ja-JP" sz="1400" dirty="0">
              <a:latin typeface="+mn-ea"/>
            </a:endParaRPr>
          </a:p>
          <a:p>
            <a:pPr>
              <a:defRPr lang="ja-JP" altLang="en-US"/>
            </a:pPr>
            <a:r>
              <a:rPr lang="ja-JP" altLang="en-US" sz="1400" dirty="0">
                <a:latin typeface="+mn-ea"/>
              </a:rPr>
              <a:t>友達からのコメントに目を通してください。</a:t>
            </a:r>
            <a:endParaRPr lang="en-US" altLang="ja-JP" sz="1400" dirty="0">
              <a:latin typeface="+mn-ea"/>
            </a:endParaRPr>
          </a:p>
          <a:p>
            <a:pPr>
              <a:defRPr lang="ja-JP" altLang="en-US"/>
            </a:pPr>
            <a:endParaRPr lang="en-US" altLang="ja-JP" sz="1400" dirty="0">
              <a:latin typeface="+mn-ea"/>
            </a:endParaRPr>
          </a:p>
          <a:p>
            <a:pPr>
              <a:defRPr lang="ja-JP" altLang="en-US"/>
            </a:pPr>
            <a:r>
              <a:rPr lang="ja-JP" altLang="en-US" sz="1400" dirty="0">
                <a:latin typeface="+mn-ea"/>
              </a:rPr>
              <a:t>友達から「強み」をもらって、どのように感じましたか。</a:t>
            </a:r>
            <a:endParaRPr lang="en-US" altLang="ja-JP" sz="1400" dirty="0">
              <a:latin typeface="+mn-ea"/>
            </a:endParaRPr>
          </a:p>
          <a:p>
            <a:pPr>
              <a:defRPr lang="ja-JP" altLang="en-US"/>
            </a:pPr>
            <a:r>
              <a:rPr lang="ja-JP" altLang="en-US" sz="1400" dirty="0">
                <a:latin typeface="+mn-ea"/>
              </a:rPr>
              <a:t>こちらから見ていて、○○な表情をしていて、とても嬉しくなりました。</a:t>
            </a:r>
            <a:endParaRPr lang="en-US" altLang="ja-JP" sz="1400" dirty="0">
              <a:latin typeface="+mn-ea"/>
            </a:endParaRPr>
          </a:p>
          <a:p>
            <a:pPr>
              <a:defRPr lang="ja-JP" altLang="en-US"/>
            </a:pPr>
            <a:endParaRPr lang="en-US" altLang="ja-JP" sz="1400" dirty="0">
              <a:latin typeface="+mn-ea"/>
            </a:endParaRPr>
          </a:p>
          <a:p>
            <a:pPr>
              <a:defRPr lang="ja-JP" altLang="en-US"/>
            </a:pPr>
            <a:endParaRPr lang="en-US" altLang="ja-JP" dirty="0">
              <a:latin typeface="+mn-ea"/>
            </a:endParaRPr>
          </a:p>
          <a:p>
            <a:pPr>
              <a:defRPr lang="ja-JP" altLang="en-US"/>
            </a:pPr>
            <a:endParaRPr lang="en-US" altLang="ja-JP" dirty="0">
              <a:latin typeface="+mn-ea"/>
            </a:endParaRPr>
          </a:p>
          <a:p>
            <a:pPr>
              <a:defRPr lang="ja-JP" altLang="en-US"/>
            </a:pPr>
            <a:endParaRPr lang="en-US" altLang="ja-JP" dirty="0">
              <a:latin typeface="+mn-ea"/>
            </a:endParaRPr>
          </a:p>
        </p:txBody>
      </p:sp>
      <p:sp>
        <p:nvSpPr>
          <p:cNvPr id="6" name="ヘッダー プレースホルダー 5"/>
          <p:cNvSpPr txBox="1"/>
          <p:nvPr/>
        </p:nvSpPr>
        <p:spPr>
          <a:xfrm>
            <a:off x="425730" y="768823"/>
            <a:ext cx="3142004" cy="569568"/>
          </a:xfrm>
          <a:prstGeom prst="rect">
            <a:avLst/>
          </a:prstGeom>
        </p:spPr>
        <p:txBody>
          <a:bodyPr lIns="90205" tIns="45104" rIns="90205" bIns="45104"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9pPr>
          </a:lstStyle>
          <a:p>
            <a:pPr>
              <a:defRPr lang="ja-JP" altLang="en-US"/>
            </a:pPr>
            <a:r>
              <a:rPr lang="en-US" altLang="ja-JP" sz="21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【</a:t>
            </a:r>
            <a:r>
              <a:rPr lang="ja-JP" altLang="en-US" sz="21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スライド</a:t>
            </a:r>
            <a:r>
              <a:rPr lang="en-US" altLang="ja-JP" sz="21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10】</a:t>
            </a:r>
            <a:r>
              <a:rPr lang="ja-JP" altLang="en-US" sz="21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（８分）</a:t>
            </a:r>
            <a:endParaRPr lang="en-US" altLang="ja-JP" sz="21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51219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438049" y="4581526"/>
            <a:ext cx="5924651" cy="3900489"/>
          </a:xfrm>
        </p:spPr>
        <p:txBody>
          <a:bodyPr/>
          <a:lstStyle/>
          <a:p>
            <a:endParaRPr lang="en-US" altLang="ja-JP" sz="1400" dirty="0">
              <a:latin typeface="+mn-ea"/>
            </a:endParaRPr>
          </a:p>
          <a:p>
            <a:r>
              <a:rPr lang="ja-JP" altLang="en-US" sz="1400" dirty="0">
                <a:latin typeface="+mn-ea"/>
              </a:rPr>
              <a:t>「自分</a:t>
            </a:r>
            <a:r>
              <a:rPr lang="en-US" altLang="ja-JP" sz="1400" dirty="0">
                <a:latin typeface="+mn-ea"/>
              </a:rPr>
              <a:t>Webbing</a:t>
            </a:r>
            <a:r>
              <a:rPr lang="ja-JP" altLang="en-US" sz="1400" dirty="0">
                <a:latin typeface="+mn-ea"/>
              </a:rPr>
              <a:t>」と友達から伝えてもらった「強み」を見て、</a:t>
            </a:r>
            <a:endParaRPr lang="en-US" altLang="ja-JP" sz="1400" dirty="0">
              <a:latin typeface="+mn-ea"/>
            </a:endParaRPr>
          </a:p>
          <a:p>
            <a:r>
              <a:rPr lang="ja-JP" altLang="en-US" sz="1400" dirty="0">
                <a:latin typeface="+mn-ea"/>
              </a:rPr>
              <a:t>改めて自分の「強み」だと思うことをワークシートに書いてください。</a:t>
            </a:r>
            <a:endParaRPr lang="en-US" altLang="ja-JP" sz="1400" dirty="0">
              <a:latin typeface="+mn-ea"/>
            </a:endParaRPr>
          </a:p>
          <a:p>
            <a:pPr>
              <a:defRPr lang="ja-JP" altLang="en-US"/>
            </a:pPr>
            <a:r>
              <a:rPr lang="ja-JP" altLang="en-US" sz="1400" dirty="0">
                <a:latin typeface="+mn-ea"/>
              </a:rPr>
              <a:t>時間は３分間です。</a:t>
            </a:r>
            <a:endParaRPr lang="en-US" altLang="ja-JP" sz="1400" dirty="0">
              <a:latin typeface="+mn-ea"/>
            </a:endParaRPr>
          </a:p>
          <a:p>
            <a:pPr>
              <a:defRPr lang="ja-JP" altLang="en-US"/>
            </a:pPr>
            <a:endParaRPr lang="en-US" altLang="ja-JP" sz="1400" dirty="0">
              <a:latin typeface="+mn-ea"/>
            </a:endParaRPr>
          </a:p>
          <a:p>
            <a:pPr>
              <a:defRPr lang="ja-JP" altLang="en-US"/>
            </a:pPr>
            <a:r>
              <a:rPr lang="ja-JP" altLang="en-US" sz="1400" dirty="0">
                <a:latin typeface="+mn-ea"/>
              </a:rPr>
              <a:t>時間になりましたが、書いていない人はいませんか。</a:t>
            </a:r>
            <a:endParaRPr lang="en-US" altLang="ja-JP" sz="1400" dirty="0">
              <a:latin typeface="+mn-ea"/>
            </a:endParaRPr>
          </a:p>
        </p:txBody>
      </p:sp>
      <p:sp>
        <p:nvSpPr>
          <p:cNvPr id="4" name="ヘッダー プレースホルダー 5"/>
          <p:cNvSpPr txBox="1"/>
          <p:nvPr/>
        </p:nvSpPr>
        <p:spPr>
          <a:xfrm>
            <a:off x="425730" y="768823"/>
            <a:ext cx="3142004" cy="569568"/>
          </a:xfrm>
          <a:prstGeom prst="rect">
            <a:avLst/>
          </a:prstGeom>
        </p:spPr>
        <p:txBody>
          <a:bodyPr lIns="90205" tIns="45104" rIns="90205" bIns="45104"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9pPr>
          </a:lstStyle>
          <a:p>
            <a:pPr>
              <a:defRPr lang="ja-JP" altLang="en-US"/>
            </a:pPr>
            <a:r>
              <a:rPr lang="en-US" altLang="ja-JP" sz="21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【</a:t>
            </a:r>
            <a:r>
              <a:rPr lang="ja-JP" altLang="en-US" sz="21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スライド</a:t>
            </a:r>
            <a:r>
              <a:rPr lang="en-US" altLang="ja-JP" sz="21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11】</a:t>
            </a:r>
            <a:r>
              <a:rPr lang="ja-JP" altLang="en-US" sz="21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（４分）</a:t>
            </a:r>
            <a:endParaRPr lang="en-US" altLang="ja-JP" sz="21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0678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 イメージ プレースホルダー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422275" y="1308100"/>
            <a:ext cx="5772150" cy="3248025"/>
          </a:xfrm>
        </p:spPr>
        <p:txBody>
          <a:bodyPr/>
          <a:lstStyle/>
          <a:p>
            <a:pPr>
              <a:defRPr lang="ja-JP" altLang="en-US"/>
            </a:pPr>
            <a:endParaRPr lang="ja-JP" altLang="en-US"/>
          </a:p>
        </p:txBody>
      </p:sp>
      <p:sp>
        <p:nvSpPr>
          <p:cNvPr id="4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25729" y="4556125"/>
            <a:ext cx="5770284" cy="3577470"/>
          </a:xfrm>
        </p:spPr>
        <p:txBody>
          <a:bodyPr/>
          <a:lstStyle/>
          <a:p>
            <a:endParaRPr lang="en-US" altLang="ja-JP" sz="1400" dirty="0"/>
          </a:p>
          <a:p>
            <a:r>
              <a:rPr lang="ja-JP" altLang="ja-JP" sz="1400" dirty="0"/>
              <a:t>グループの</a:t>
            </a:r>
            <a:r>
              <a:rPr lang="ja-JP" altLang="en-US" sz="1400" dirty="0"/>
              <a:t>友達</a:t>
            </a:r>
            <a:r>
              <a:rPr lang="ja-JP" altLang="ja-JP" sz="1400" dirty="0"/>
              <a:t>同士で</a:t>
            </a:r>
            <a:r>
              <a:rPr lang="ja-JP" altLang="en-US" sz="1400" dirty="0"/>
              <a:t>自分の「強み」と選んだ理由を伝えます。</a:t>
            </a:r>
            <a:endParaRPr lang="en-US" altLang="ja-JP" sz="1400" dirty="0"/>
          </a:p>
          <a:p>
            <a:pPr hangingPunct="0"/>
            <a:r>
              <a:rPr lang="ja-JP" altLang="en-US" sz="1400" dirty="0"/>
              <a:t>一人</a:t>
            </a:r>
            <a:r>
              <a:rPr lang="en-US" altLang="ja-JP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30</a:t>
            </a:r>
            <a:r>
              <a:rPr lang="ja-JP" altLang="en-US" sz="1400" dirty="0"/>
              <a:t>秒間程度で伝えてください。</a:t>
            </a:r>
            <a:endParaRPr lang="en-US" altLang="ja-JP" sz="1400" dirty="0"/>
          </a:p>
          <a:p>
            <a:pPr hangingPunct="0"/>
            <a:r>
              <a:rPr lang="ja-JP" altLang="en-US" sz="1400" dirty="0"/>
              <a:t>先生が合図を出します。</a:t>
            </a:r>
            <a:endParaRPr lang="en-US" altLang="ja-JP" sz="1400" dirty="0"/>
          </a:p>
          <a:p>
            <a:pPr hangingPunct="0"/>
            <a:endParaRPr lang="en-US" altLang="ja-JP" sz="1400" dirty="0"/>
          </a:p>
          <a:p>
            <a:pPr hangingPunct="0"/>
            <a:r>
              <a:rPr lang="ja-JP" altLang="en-US" sz="1400" dirty="0"/>
              <a:t>●聴き方のポイントを説明します。</a:t>
            </a:r>
            <a:endParaRPr lang="en-US" altLang="ja-JP" sz="1400" dirty="0"/>
          </a:p>
          <a:p>
            <a:pPr hangingPunct="0"/>
            <a:r>
              <a:rPr lang="ja-JP" altLang="en-US" sz="1400" dirty="0"/>
              <a:t>●相手を見る　</a:t>
            </a:r>
            <a:endParaRPr lang="en-US" altLang="ja-JP" sz="1400" dirty="0"/>
          </a:p>
          <a:p>
            <a:pPr hangingPunct="0"/>
            <a:r>
              <a:rPr lang="ja-JP" altLang="en-US" sz="1400" dirty="0"/>
              <a:t>●うなずきながら聴く</a:t>
            </a:r>
            <a:endParaRPr lang="en-US" altLang="ja-JP" sz="1400" dirty="0"/>
          </a:p>
          <a:p>
            <a:pPr hangingPunct="0"/>
            <a:r>
              <a:rPr lang="ja-JP" altLang="en-US" sz="1400" dirty="0"/>
              <a:t>●最後まで聴く　です。</a:t>
            </a:r>
            <a:endParaRPr lang="en-US" altLang="ja-JP" sz="1400" dirty="0"/>
          </a:p>
          <a:p>
            <a:pPr hangingPunct="0"/>
            <a:endParaRPr lang="en-US" altLang="ja-JP" sz="1400" dirty="0"/>
          </a:p>
          <a:p>
            <a:pPr defTabSz="912323" hangingPunct="0">
              <a:defRPr/>
            </a:pPr>
            <a:r>
              <a:rPr lang="en-US" altLang="ja-JP" sz="1400" dirty="0">
                <a:latin typeface="+mn-ea"/>
              </a:rPr>
              <a:t>【</a:t>
            </a:r>
            <a:r>
              <a:rPr lang="ja-JP" altLang="en-US" sz="1400" dirty="0">
                <a:latin typeface="+mn-ea"/>
              </a:rPr>
              <a:t>スライド</a:t>
            </a:r>
            <a:r>
              <a:rPr lang="en-US" altLang="ja-JP" sz="1400" dirty="0">
                <a:latin typeface="+mn-ea"/>
              </a:rPr>
              <a:t>12</a:t>
            </a:r>
            <a:r>
              <a:rPr lang="ja-JP" altLang="en-US" sz="1400" dirty="0">
                <a:latin typeface="+mn-ea"/>
              </a:rPr>
              <a:t>を印刷した物を黒板に掲示する</a:t>
            </a:r>
            <a:r>
              <a:rPr lang="en-US" altLang="ja-JP" sz="1400" dirty="0">
                <a:latin typeface="+mn-ea"/>
              </a:rPr>
              <a:t>】</a:t>
            </a:r>
            <a:endParaRPr lang="en-US" altLang="ja-JP" sz="1400" dirty="0"/>
          </a:p>
          <a:p>
            <a:pPr hangingPunct="0"/>
            <a:endParaRPr lang="en-US" altLang="ja-JP" sz="1400" dirty="0"/>
          </a:p>
          <a:p>
            <a:pPr hangingPunct="0"/>
            <a:r>
              <a:rPr lang="ja-JP" altLang="en-US" sz="1400" dirty="0"/>
              <a:t>グループの中で先生に一番近い人は手を挙げてください。</a:t>
            </a:r>
            <a:endParaRPr lang="en-US" altLang="ja-JP" sz="1400" dirty="0"/>
          </a:p>
          <a:p>
            <a:pPr hangingPunct="0"/>
            <a:r>
              <a:rPr lang="ja-JP" altLang="en-US" sz="1400" dirty="0"/>
              <a:t>一番近い人から時計回りで</a:t>
            </a:r>
            <a:r>
              <a:rPr lang="ja-JP" altLang="ja-JP" sz="1400" dirty="0"/>
              <a:t>自分の</a:t>
            </a:r>
            <a:r>
              <a:rPr lang="ja-JP" altLang="en-US" sz="1400" dirty="0"/>
              <a:t>「</a:t>
            </a:r>
            <a:r>
              <a:rPr lang="ja-JP" altLang="ja-JP" sz="1400" dirty="0"/>
              <a:t>強み</a:t>
            </a:r>
            <a:r>
              <a:rPr lang="ja-JP" altLang="en-US" sz="1400" dirty="0"/>
              <a:t>」</a:t>
            </a:r>
            <a:r>
              <a:rPr lang="ja-JP" altLang="ja-JP" sz="1400" dirty="0"/>
              <a:t>を</a:t>
            </a:r>
            <a:r>
              <a:rPr lang="ja-JP" altLang="en-US" sz="1400" dirty="0"/>
              <a:t>紹介します</a:t>
            </a:r>
            <a:r>
              <a:rPr lang="ja-JP" altLang="ja-JP" sz="1400" dirty="0"/>
              <a:t>。</a:t>
            </a:r>
            <a:endParaRPr lang="en-US" altLang="ja-JP" sz="1400" dirty="0"/>
          </a:p>
          <a:p>
            <a:pPr hangingPunct="0"/>
            <a:r>
              <a:rPr lang="ja-JP" altLang="ja-JP" sz="1400" dirty="0"/>
              <a:t>発表が終わったら、</a:t>
            </a:r>
            <a:r>
              <a:rPr lang="ja-JP" altLang="en-US" sz="1400" dirty="0"/>
              <a:t>温かい</a:t>
            </a:r>
            <a:r>
              <a:rPr lang="ja-JP" altLang="ja-JP" sz="1400" dirty="0"/>
              <a:t>拍手をしましょう。</a:t>
            </a:r>
            <a:endParaRPr lang="en-US" altLang="ja-JP" sz="1400" dirty="0"/>
          </a:p>
          <a:p>
            <a:pPr hangingPunct="0"/>
            <a:endParaRPr lang="en-US" altLang="ja-JP" dirty="0"/>
          </a:p>
          <a:p>
            <a:pPr hangingPunct="0"/>
            <a:endParaRPr lang="en-US" altLang="ja-JP" dirty="0"/>
          </a:p>
        </p:txBody>
      </p:sp>
      <p:sp>
        <p:nvSpPr>
          <p:cNvPr id="6" name="ヘッダー プレースホルダー 5"/>
          <p:cNvSpPr txBox="1"/>
          <p:nvPr/>
        </p:nvSpPr>
        <p:spPr>
          <a:xfrm>
            <a:off x="425730" y="768823"/>
            <a:ext cx="3142004" cy="569568"/>
          </a:xfrm>
          <a:prstGeom prst="rect">
            <a:avLst/>
          </a:prstGeom>
        </p:spPr>
        <p:txBody>
          <a:bodyPr lIns="90205" tIns="45104" rIns="90205" bIns="45104"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9pPr>
          </a:lstStyle>
          <a:p>
            <a:pPr>
              <a:defRPr lang="ja-JP" altLang="en-US"/>
            </a:pPr>
            <a:r>
              <a:rPr lang="en-US" altLang="ja-JP" sz="21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【</a:t>
            </a:r>
            <a:r>
              <a:rPr lang="ja-JP" altLang="en-US" sz="21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スライド</a:t>
            </a:r>
            <a:r>
              <a:rPr lang="en-US" altLang="ja-JP" sz="21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12】</a:t>
            </a:r>
            <a:r>
              <a:rPr lang="ja-JP" altLang="en-US" sz="21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（４分）</a:t>
            </a:r>
            <a:endParaRPr lang="en-US" altLang="ja-JP" sz="21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2736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 イメージ プレースホルダー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415925" y="1274763"/>
            <a:ext cx="5716588" cy="3216275"/>
          </a:xfrm>
        </p:spPr>
        <p:txBody>
          <a:bodyPr/>
          <a:lstStyle/>
          <a:p>
            <a:pPr>
              <a:defRPr lang="ja-JP" altLang="en-US"/>
            </a:pPr>
            <a:endParaRPr lang="ja-JP" altLang="en-US" dirty="0"/>
          </a:p>
        </p:txBody>
      </p:sp>
      <p:sp>
        <p:nvSpPr>
          <p:cNvPr id="4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39083" y="4490288"/>
            <a:ext cx="5427980" cy="4927208"/>
          </a:xfrm>
        </p:spPr>
        <p:txBody>
          <a:bodyPr/>
          <a:lstStyle/>
          <a:p>
            <a:endParaRPr lang="en-US" altLang="ja-JP" sz="1400" dirty="0">
              <a:latin typeface="+mn-ea"/>
            </a:endParaRPr>
          </a:p>
          <a:p>
            <a:r>
              <a:rPr lang="ja-JP" altLang="en-US" sz="1400" dirty="0">
                <a:latin typeface="+mn-ea"/>
              </a:rPr>
              <a:t>今日の学習を振り返ります。</a:t>
            </a:r>
            <a:endParaRPr lang="en-US" altLang="ja-JP" sz="1400" dirty="0">
              <a:latin typeface="+mn-ea"/>
            </a:endParaRPr>
          </a:p>
          <a:p>
            <a:pPr>
              <a:defRPr lang="ja-JP" altLang="en-US"/>
            </a:pPr>
            <a:r>
              <a:rPr lang="en-US" altLang="ja-JP" sz="1400" dirty="0">
                <a:latin typeface="+mn-ea"/>
              </a:rPr>
              <a:t>【</a:t>
            </a:r>
            <a:r>
              <a:rPr lang="ja-JP" altLang="en-US" sz="1400" dirty="0">
                <a:latin typeface="+mn-ea"/>
              </a:rPr>
              <a:t>振り返りシートを配付する</a:t>
            </a:r>
            <a:r>
              <a:rPr lang="en-US" altLang="ja-JP" sz="1400" dirty="0">
                <a:latin typeface="+mn-ea"/>
              </a:rPr>
              <a:t>】</a:t>
            </a:r>
          </a:p>
          <a:p>
            <a:pPr>
              <a:defRPr lang="ja-JP" altLang="en-US"/>
            </a:pPr>
            <a:r>
              <a:rPr lang="ja-JP" altLang="en-US" sz="1400" dirty="0">
                <a:latin typeface="+mn-ea"/>
              </a:rPr>
              <a:t>名前を書いてください。</a:t>
            </a:r>
            <a:endParaRPr lang="en-US" altLang="ja-JP" sz="1400" dirty="0">
              <a:latin typeface="+mn-ea"/>
            </a:endParaRPr>
          </a:p>
          <a:p>
            <a:pPr>
              <a:defRPr lang="ja-JP" altLang="en-US"/>
            </a:pPr>
            <a:endParaRPr lang="en-US" altLang="ja-JP" sz="1400" dirty="0">
              <a:latin typeface="+mn-ea"/>
            </a:endParaRPr>
          </a:p>
          <a:p>
            <a:pPr>
              <a:defRPr lang="ja-JP" altLang="en-US"/>
            </a:pPr>
            <a:r>
              <a:rPr lang="ja-JP" altLang="en-US" sz="1400" dirty="0">
                <a:latin typeface="+mn-ea"/>
              </a:rPr>
              <a:t>学習全体を通して、気付いたことや感じたことを振り返りシートに</a:t>
            </a:r>
            <a:endParaRPr lang="en-US" altLang="ja-JP" sz="1400" dirty="0">
              <a:latin typeface="+mn-ea"/>
            </a:endParaRPr>
          </a:p>
          <a:p>
            <a:pPr>
              <a:defRPr lang="ja-JP" altLang="en-US"/>
            </a:pPr>
            <a:r>
              <a:rPr lang="ja-JP" altLang="en-US" sz="1400" dirty="0">
                <a:latin typeface="+mn-ea"/>
              </a:rPr>
              <a:t>記入しましょう。</a:t>
            </a:r>
            <a:endParaRPr lang="en-US" altLang="ja-JP" sz="1400" dirty="0">
              <a:latin typeface="+mn-ea"/>
            </a:endParaRPr>
          </a:p>
          <a:p>
            <a:pPr>
              <a:defRPr lang="ja-JP" altLang="en-US"/>
            </a:pPr>
            <a:r>
              <a:rPr lang="ja-JP" altLang="en-US" sz="1400" dirty="0">
                <a:latin typeface="+mn-ea"/>
              </a:rPr>
              <a:t>時間は３分間です。</a:t>
            </a:r>
            <a:endParaRPr lang="en-US" altLang="ja-JP" sz="1400" dirty="0">
              <a:latin typeface="+mn-ea"/>
            </a:endParaRPr>
          </a:p>
          <a:p>
            <a:pPr defTabSz="913895">
              <a:defRPr/>
            </a:pPr>
            <a:endParaRPr lang="en-US" altLang="ja-JP" sz="1400" dirty="0">
              <a:latin typeface="+mn-ea"/>
            </a:endParaRPr>
          </a:p>
          <a:p>
            <a:pPr defTabSz="913895">
              <a:defRPr/>
            </a:pPr>
            <a:r>
              <a:rPr lang="ja-JP" altLang="en-US" sz="1400" dirty="0">
                <a:latin typeface="+mn-ea"/>
              </a:rPr>
              <a:t>今日の学習で気付いたことや感じたことをグループで交流します。</a:t>
            </a:r>
            <a:endParaRPr lang="en-US" altLang="ja-JP" sz="1400" dirty="0">
              <a:latin typeface="+mn-ea"/>
            </a:endParaRPr>
          </a:p>
          <a:p>
            <a:pPr defTabSz="913895">
              <a:defRPr/>
            </a:pPr>
            <a:r>
              <a:rPr lang="ja-JP" altLang="en-US" sz="1400" dirty="0">
                <a:latin typeface="+mn-ea"/>
              </a:rPr>
              <a:t>コメント欄に書いたことをそれぞれ発表してください。</a:t>
            </a:r>
            <a:endParaRPr lang="en-US" altLang="ja-JP" sz="1400" dirty="0">
              <a:latin typeface="+mn-ea"/>
            </a:endParaRPr>
          </a:p>
          <a:p>
            <a:pPr defTabSz="913895">
              <a:defRPr/>
            </a:pPr>
            <a:r>
              <a:rPr lang="ja-JP" altLang="en-US" sz="1400" dirty="0">
                <a:latin typeface="+mn-ea"/>
              </a:rPr>
              <a:t>先ほどと同じ順番で発表します。それでは、お願いします。</a:t>
            </a:r>
            <a:endParaRPr lang="en-US" altLang="ja-JP" sz="1400" dirty="0">
              <a:latin typeface="+mn-ea"/>
            </a:endParaRPr>
          </a:p>
          <a:p>
            <a:pPr defTabSz="913895">
              <a:defRPr/>
            </a:pPr>
            <a:endParaRPr lang="en-US" altLang="ja-JP" sz="1400" dirty="0">
              <a:latin typeface="+mn-ea"/>
            </a:endParaRPr>
          </a:p>
          <a:p>
            <a:pPr defTabSz="913895">
              <a:defRPr/>
            </a:pPr>
            <a:r>
              <a:rPr lang="ja-JP" altLang="en-US" sz="1400" dirty="0">
                <a:latin typeface="+mn-ea"/>
              </a:rPr>
              <a:t>最後に、グループで出た気付きや感想を全体に紹介してください。</a:t>
            </a:r>
            <a:endParaRPr lang="en-US" altLang="ja-JP" sz="1400" dirty="0">
              <a:latin typeface="+mn-ea"/>
            </a:endParaRPr>
          </a:p>
          <a:p>
            <a:pPr defTabSz="913895">
              <a:defRPr/>
            </a:pPr>
            <a:r>
              <a:rPr lang="en-US" altLang="ja-JP" sz="1400" dirty="0">
                <a:latin typeface="+mn-ea"/>
              </a:rPr>
              <a:t>【</a:t>
            </a:r>
            <a:r>
              <a:rPr lang="ja-JP" altLang="en-US" sz="1400" dirty="0">
                <a:latin typeface="+mn-ea"/>
              </a:rPr>
              <a:t>感想を板書する</a:t>
            </a:r>
            <a:r>
              <a:rPr lang="en-US" altLang="ja-JP" sz="1400" dirty="0">
                <a:latin typeface="+mn-ea"/>
              </a:rPr>
              <a:t>】</a:t>
            </a:r>
          </a:p>
          <a:p>
            <a:pPr defTabSz="913895">
              <a:defRPr/>
            </a:pPr>
            <a:endParaRPr lang="en-US" altLang="ja-JP" sz="1400" dirty="0">
              <a:latin typeface="+mn-ea"/>
            </a:endParaRPr>
          </a:p>
          <a:p>
            <a:pPr defTabSz="913895">
              <a:defRPr/>
            </a:pPr>
            <a:r>
              <a:rPr lang="ja-JP" altLang="en-US" sz="1400" dirty="0">
                <a:latin typeface="+mn-ea"/>
              </a:rPr>
              <a:t>今日は「自分や友達の</a:t>
            </a:r>
            <a:r>
              <a:rPr lang="en-US" altLang="ja-JP" sz="1400" dirty="0">
                <a:latin typeface="+mn-ea"/>
              </a:rPr>
              <a:t>『</a:t>
            </a:r>
            <a:r>
              <a:rPr lang="ja-JP" altLang="en-US" sz="1400" dirty="0">
                <a:latin typeface="+mn-ea"/>
              </a:rPr>
              <a:t>強み</a:t>
            </a:r>
            <a:r>
              <a:rPr lang="en-US" altLang="ja-JP" sz="1400" dirty="0">
                <a:latin typeface="+mn-ea"/>
              </a:rPr>
              <a:t>』</a:t>
            </a:r>
            <a:r>
              <a:rPr lang="ja-JP" altLang="en-US" sz="1400" dirty="0">
                <a:latin typeface="+mn-ea"/>
              </a:rPr>
              <a:t>を知ろう」という学習をしました。</a:t>
            </a:r>
            <a:endParaRPr lang="en-US" altLang="ja-JP" sz="1400" dirty="0">
              <a:latin typeface="+mn-ea"/>
            </a:endParaRPr>
          </a:p>
          <a:p>
            <a:pPr defTabSz="913895">
              <a:defRPr/>
            </a:pPr>
            <a:r>
              <a:rPr lang="ja-JP" altLang="en-US" sz="1400" dirty="0">
                <a:latin typeface="+mn-ea"/>
              </a:rPr>
              <a:t>皆さんの（授業中の様子・表情）や（振り返りでの感想）から、</a:t>
            </a:r>
            <a:endParaRPr lang="en-US" altLang="ja-JP" sz="1400" dirty="0">
              <a:latin typeface="+mn-ea"/>
            </a:endParaRPr>
          </a:p>
          <a:p>
            <a:pPr defTabSz="913895">
              <a:defRPr/>
            </a:pPr>
            <a:r>
              <a:rPr lang="ja-JP" altLang="en-US" sz="1400" dirty="0">
                <a:latin typeface="+mn-ea"/>
              </a:rPr>
              <a:t>先生は◯◯と感じました。</a:t>
            </a:r>
            <a:endParaRPr lang="en-US" altLang="ja-JP" sz="1400" dirty="0">
              <a:latin typeface="+mn-ea"/>
            </a:endParaRPr>
          </a:p>
          <a:p>
            <a:pPr defTabSz="913895">
              <a:defRPr/>
            </a:pPr>
            <a:r>
              <a:rPr lang="ja-JP" altLang="en-US" sz="1400" dirty="0">
                <a:latin typeface="+mn-ea"/>
              </a:rPr>
              <a:t>次の授業も「強み」について、グループで学習をしていきます。</a:t>
            </a:r>
            <a:endParaRPr lang="en-US" altLang="ja-JP" sz="1400" dirty="0">
              <a:latin typeface="+mn-ea"/>
            </a:endParaRPr>
          </a:p>
          <a:p>
            <a:pPr defTabSz="913895">
              <a:defRPr/>
            </a:pPr>
            <a:r>
              <a:rPr lang="ja-JP" altLang="en-US" sz="1400" dirty="0">
                <a:latin typeface="+mn-ea"/>
              </a:rPr>
              <a:t>楽しみにしておいてください。</a:t>
            </a:r>
            <a:endParaRPr lang="en-US" altLang="ja-JP" sz="1400" dirty="0">
              <a:latin typeface="+mn-ea"/>
            </a:endParaRPr>
          </a:p>
        </p:txBody>
      </p:sp>
      <p:sp>
        <p:nvSpPr>
          <p:cNvPr id="6" name="ヘッダー プレースホルダー 5"/>
          <p:cNvSpPr txBox="1"/>
          <p:nvPr/>
        </p:nvSpPr>
        <p:spPr>
          <a:xfrm>
            <a:off x="425730" y="768823"/>
            <a:ext cx="3142004" cy="569568"/>
          </a:xfrm>
          <a:prstGeom prst="rect">
            <a:avLst/>
          </a:prstGeom>
        </p:spPr>
        <p:txBody>
          <a:bodyPr lIns="90205" tIns="45104" rIns="90205" bIns="45104"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9pPr>
          </a:lstStyle>
          <a:p>
            <a:pPr>
              <a:defRPr lang="ja-JP" altLang="en-US"/>
            </a:pPr>
            <a:r>
              <a:rPr lang="en-US" altLang="ja-JP" sz="21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【</a:t>
            </a:r>
            <a:r>
              <a:rPr lang="ja-JP" altLang="en-US" sz="21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スライド</a:t>
            </a:r>
            <a:r>
              <a:rPr lang="en-US" altLang="ja-JP" sz="21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13】</a:t>
            </a:r>
            <a:r>
              <a:rPr lang="ja-JP" altLang="en-US" sz="21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（７分）</a:t>
            </a:r>
            <a:endParaRPr lang="en-US" altLang="ja-JP" sz="21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2562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424978" y="4581525"/>
            <a:ext cx="5427980" cy="4943983"/>
          </a:xfrm>
        </p:spPr>
        <p:txBody>
          <a:bodyPr/>
          <a:lstStyle/>
          <a:p>
            <a:pPr defTabSz="912242">
              <a:defRPr/>
            </a:pPr>
            <a:endParaRPr lang="en-US" altLang="ja-JP" b="1" dirty="0">
              <a:solidFill>
                <a:prstClr val="black"/>
              </a:solidFill>
              <a:latin typeface="+mj-ea"/>
            </a:endParaRPr>
          </a:p>
          <a:p>
            <a:pPr hangingPunct="0"/>
            <a:endParaRPr lang="en-US" altLang="ja-JP" sz="1400" dirty="0">
              <a:latin typeface="+mn-ea"/>
            </a:endParaRPr>
          </a:p>
          <a:p>
            <a:pPr hangingPunct="0"/>
            <a:r>
              <a:rPr lang="ja-JP" altLang="en-US" sz="1400" dirty="0">
                <a:latin typeface="+mn-ea"/>
              </a:rPr>
              <a:t>●今から３回の授業で、</a:t>
            </a:r>
            <a:endParaRPr lang="en-US" altLang="ja-JP" sz="1400" dirty="0">
              <a:latin typeface="+mn-ea"/>
            </a:endParaRPr>
          </a:p>
          <a:p>
            <a:pPr hangingPunct="0"/>
            <a:r>
              <a:rPr lang="ja-JP" altLang="en-US" sz="1400" dirty="0">
                <a:latin typeface="+mn-ea"/>
              </a:rPr>
              <a:t>●自分や友達の「強み」を見付けて、</a:t>
            </a:r>
            <a:endParaRPr lang="en-US" altLang="ja-JP" sz="1400" dirty="0">
              <a:latin typeface="+mn-ea"/>
            </a:endParaRPr>
          </a:p>
          <a:p>
            <a:pPr hangingPunct="0"/>
            <a:r>
              <a:rPr lang="ja-JP" altLang="en-US" sz="1400" dirty="0">
                <a:latin typeface="+mn-ea"/>
              </a:rPr>
              <a:t>友達同士で伝え合う交流活動をたくさん行っていきます。</a:t>
            </a:r>
            <a:endParaRPr lang="en-US" altLang="ja-JP" sz="1400" dirty="0">
              <a:latin typeface="+mn-ea"/>
            </a:endParaRPr>
          </a:p>
          <a:p>
            <a:pPr hangingPunct="0"/>
            <a:endParaRPr lang="en-US" altLang="ja-JP" sz="1400" dirty="0">
              <a:latin typeface="+mn-ea"/>
            </a:endParaRPr>
          </a:p>
          <a:p>
            <a:pPr hangingPunct="0"/>
            <a:r>
              <a:rPr lang="ja-JP" altLang="en-US" sz="1400" dirty="0">
                <a:latin typeface="+mn-ea"/>
              </a:rPr>
              <a:t>自分や友達を互いに認め合うことができる</a:t>
            </a:r>
            <a:endParaRPr lang="en-US" altLang="ja-JP" sz="1400" dirty="0">
              <a:latin typeface="+mn-ea"/>
            </a:endParaRPr>
          </a:p>
          <a:p>
            <a:pPr hangingPunct="0"/>
            <a:r>
              <a:rPr lang="ja-JP" altLang="en-US" sz="1400" dirty="0">
                <a:latin typeface="+mn-ea"/>
              </a:rPr>
              <a:t>人間関係やクラスを築いていくことを目指します。</a:t>
            </a:r>
            <a:endParaRPr lang="en-US" altLang="ja-JP" sz="1400" dirty="0">
              <a:latin typeface="+mn-ea"/>
            </a:endParaRPr>
          </a:p>
          <a:p>
            <a:pPr hangingPunct="0"/>
            <a:endParaRPr lang="en-US" altLang="ja-JP" sz="1400" dirty="0">
              <a:latin typeface="+mn-ea"/>
            </a:endParaRPr>
          </a:p>
          <a:p>
            <a:pPr hangingPunct="0"/>
            <a:r>
              <a:rPr lang="ja-JP" altLang="en-US" sz="1400" dirty="0">
                <a:latin typeface="+mn-ea"/>
              </a:rPr>
              <a:t>●具体的に</a:t>
            </a:r>
            <a:endParaRPr lang="en-US" altLang="ja-JP" sz="1400" dirty="0">
              <a:latin typeface="+mn-ea"/>
            </a:endParaRPr>
          </a:p>
          <a:p>
            <a:pPr hangingPunct="0"/>
            <a:r>
              <a:rPr lang="ja-JP" altLang="en-US" sz="1400" dirty="0">
                <a:latin typeface="+mn-ea"/>
              </a:rPr>
              <a:t>１時目では、「自分や友達の</a:t>
            </a:r>
            <a:r>
              <a:rPr lang="en-US" altLang="ja-JP" sz="1400" dirty="0">
                <a:latin typeface="+mn-ea"/>
              </a:rPr>
              <a:t>『</a:t>
            </a:r>
            <a:r>
              <a:rPr lang="ja-JP" altLang="en-US" sz="1400" dirty="0">
                <a:latin typeface="+mn-ea"/>
              </a:rPr>
              <a:t>強み</a:t>
            </a:r>
            <a:r>
              <a:rPr lang="en-US" altLang="ja-JP" sz="1400" dirty="0">
                <a:latin typeface="+mn-ea"/>
              </a:rPr>
              <a:t>』</a:t>
            </a:r>
            <a:r>
              <a:rPr lang="ja-JP" altLang="en-US" sz="1400" dirty="0">
                <a:latin typeface="+mn-ea"/>
              </a:rPr>
              <a:t>を知ろう」</a:t>
            </a:r>
            <a:endParaRPr lang="en-US" altLang="ja-JP" sz="1400" dirty="0">
              <a:latin typeface="+mn-ea"/>
            </a:endParaRPr>
          </a:p>
          <a:p>
            <a:pPr hangingPunct="0"/>
            <a:r>
              <a:rPr lang="ja-JP" altLang="en-US" sz="1400" dirty="0">
                <a:latin typeface="+mn-ea"/>
              </a:rPr>
              <a:t>２時目では、「自分や友達の</a:t>
            </a:r>
            <a:r>
              <a:rPr lang="en-US" altLang="ja-JP" sz="1400" dirty="0">
                <a:latin typeface="+mn-ea"/>
              </a:rPr>
              <a:t>『</a:t>
            </a:r>
            <a:r>
              <a:rPr lang="ja-JP" altLang="en-US" sz="1400" dirty="0">
                <a:latin typeface="+mn-ea"/>
              </a:rPr>
              <a:t>強み</a:t>
            </a:r>
            <a:r>
              <a:rPr lang="en-US" altLang="ja-JP" sz="1400" dirty="0">
                <a:latin typeface="+mn-ea"/>
              </a:rPr>
              <a:t>』</a:t>
            </a:r>
            <a:r>
              <a:rPr lang="ja-JP" altLang="en-US" sz="1400" dirty="0">
                <a:latin typeface="+mn-ea"/>
              </a:rPr>
              <a:t>を生かそう」</a:t>
            </a:r>
            <a:endParaRPr lang="en-US" altLang="ja-JP" sz="1400" dirty="0">
              <a:latin typeface="+mn-ea"/>
            </a:endParaRPr>
          </a:p>
          <a:p>
            <a:pPr hangingPunct="0"/>
            <a:r>
              <a:rPr lang="ja-JP" altLang="en-US" sz="1400" dirty="0">
                <a:latin typeface="+mn-ea"/>
              </a:rPr>
              <a:t>３時目では、「自分や友達の</a:t>
            </a:r>
            <a:r>
              <a:rPr lang="en-US" altLang="ja-JP" sz="1400" dirty="0">
                <a:latin typeface="+mn-ea"/>
              </a:rPr>
              <a:t>『</a:t>
            </a:r>
            <a:r>
              <a:rPr lang="ja-JP" altLang="en-US" sz="1400" dirty="0">
                <a:latin typeface="+mn-ea"/>
              </a:rPr>
              <a:t>強み</a:t>
            </a:r>
            <a:r>
              <a:rPr lang="en-US" altLang="ja-JP" sz="1400" dirty="0">
                <a:latin typeface="+mn-ea"/>
              </a:rPr>
              <a:t>』</a:t>
            </a:r>
            <a:r>
              <a:rPr lang="ja-JP" altLang="en-US" sz="1400" dirty="0">
                <a:latin typeface="+mn-ea"/>
              </a:rPr>
              <a:t>を生かしていこう」</a:t>
            </a:r>
            <a:endParaRPr lang="en-US" altLang="ja-JP" sz="1400" dirty="0">
              <a:latin typeface="+mn-ea"/>
            </a:endParaRPr>
          </a:p>
          <a:p>
            <a:pPr hangingPunct="0"/>
            <a:r>
              <a:rPr lang="ja-JP" altLang="en-US" sz="1400" dirty="0">
                <a:latin typeface="+mn-ea"/>
              </a:rPr>
              <a:t>というめあてで授業を行います。</a:t>
            </a:r>
            <a:endParaRPr lang="en-US" altLang="ja-JP" sz="1400" dirty="0">
              <a:latin typeface="+mn-ea"/>
            </a:endParaRPr>
          </a:p>
          <a:p>
            <a:pPr hangingPunct="0"/>
            <a:endParaRPr lang="en-US" altLang="ja-JP" sz="1400" dirty="0">
              <a:latin typeface="+mn-ea"/>
            </a:endParaRPr>
          </a:p>
          <a:p>
            <a:pPr hangingPunct="0"/>
            <a:r>
              <a:rPr lang="ja-JP" altLang="ja-JP" sz="1400" dirty="0">
                <a:latin typeface="+mn-ea"/>
              </a:rPr>
              <a:t>グループでの活動がたくさんあるので、</a:t>
            </a:r>
            <a:r>
              <a:rPr lang="ja-JP" altLang="en-US" sz="1400" dirty="0">
                <a:latin typeface="+mn-ea"/>
              </a:rPr>
              <a:t>友達</a:t>
            </a:r>
            <a:r>
              <a:rPr lang="ja-JP" altLang="ja-JP" sz="1400" dirty="0">
                <a:latin typeface="+mn-ea"/>
              </a:rPr>
              <a:t>同士で協力して、</a:t>
            </a:r>
            <a:endParaRPr lang="en-US" altLang="ja-JP" sz="1400" dirty="0">
              <a:latin typeface="+mn-ea"/>
            </a:endParaRPr>
          </a:p>
          <a:p>
            <a:pPr hangingPunct="0"/>
            <a:r>
              <a:rPr lang="ja-JP" altLang="ja-JP" sz="1400" dirty="0">
                <a:latin typeface="+mn-ea"/>
              </a:rPr>
              <a:t>楽しんで取り組</a:t>
            </a:r>
            <a:r>
              <a:rPr lang="ja-JP" altLang="en-US" sz="1400" dirty="0">
                <a:latin typeface="+mn-ea"/>
              </a:rPr>
              <a:t>みましょう。</a:t>
            </a:r>
          </a:p>
        </p:txBody>
      </p:sp>
      <p:sp>
        <p:nvSpPr>
          <p:cNvPr id="5" name="ヘッダー プレースホルダー 5"/>
          <p:cNvSpPr txBox="1"/>
          <p:nvPr/>
        </p:nvSpPr>
        <p:spPr>
          <a:xfrm>
            <a:off x="425730" y="768823"/>
            <a:ext cx="3142004" cy="569568"/>
          </a:xfrm>
          <a:prstGeom prst="rect">
            <a:avLst/>
          </a:prstGeom>
        </p:spPr>
        <p:txBody>
          <a:bodyPr lIns="90205" tIns="45104" rIns="90205" bIns="45104"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9pPr>
          </a:lstStyle>
          <a:p>
            <a:pPr>
              <a:defRPr lang="ja-JP" altLang="en-US"/>
            </a:pPr>
            <a:r>
              <a:rPr lang="en-US" altLang="ja-JP" sz="21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【</a:t>
            </a:r>
            <a:r>
              <a:rPr lang="ja-JP" altLang="en-US" sz="21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スライド２</a:t>
            </a:r>
            <a:r>
              <a:rPr lang="en-US" altLang="ja-JP" sz="21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】</a:t>
            </a:r>
            <a:r>
              <a:rPr lang="ja-JP" altLang="en-US" sz="21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（２分）</a:t>
            </a:r>
            <a:endParaRPr lang="en-US" altLang="ja-JP" sz="21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4512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9100" y="1179513"/>
            <a:ext cx="5808663" cy="32686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428891" y="4461847"/>
            <a:ext cx="5543800" cy="4326299"/>
          </a:xfrm>
        </p:spPr>
        <p:txBody>
          <a:bodyPr/>
          <a:lstStyle/>
          <a:p>
            <a:pPr lvl="0">
              <a:defRPr lang="ja-JP" altLang="en-US"/>
            </a:pPr>
            <a:endParaRPr lang="en-US" altLang="ja-JP" dirty="0">
              <a:latin typeface="+mn-ea"/>
            </a:endParaRPr>
          </a:p>
          <a:p>
            <a:pPr lvl="0">
              <a:defRPr lang="ja-JP" altLang="en-US"/>
            </a:pPr>
            <a:r>
              <a:rPr lang="ja-JP" altLang="en-US" sz="1400" dirty="0">
                <a:latin typeface="+mn-ea"/>
              </a:rPr>
              <a:t>めあてにも出てきた「強み」と聞いて、どのようなイメージをもちますか。</a:t>
            </a:r>
            <a:endParaRPr lang="en-US" altLang="ja-JP" sz="1400" dirty="0">
              <a:latin typeface="+mn-ea"/>
            </a:endParaRPr>
          </a:p>
          <a:p>
            <a:pPr lvl="0">
              <a:defRPr lang="ja-JP" altLang="en-US"/>
            </a:pPr>
            <a:r>
              <a:rPr lang="ja-JP" altLang="en-US" sz="1400" dirty="0">
                <a:latin typeface="+mn-ea"/>
              </a:rPr>
              <a:t>・強い</a:t>
            </a:r>
            <a:endParaRPr lang="en-US" altLang="ja-JP" sz="1400" dirty="0">
              <a:latin typeface="+mn-ea"/>
            </a:endParaRPr>
          </a:p>
          <a:p>
            <a:pPr lvl="0">
              <a:defRPr lang="ja-JP" altLang="en-US"/>
            </a:pPr>
            <a:r>
              <a:rPr lang="ja-JP" altLang="en-US" sz="1400" dirty="0">
                <a:latin typeface="+mn-ea"/>
              </a:rPr>
              <a:t>・力が強そう</a:t>
            </a:r>
            <a:endParaRPr lang="en-US" altLang="ja-JP" sz="1400" dirty="0">
              <a:latin typeface="+mn-ea"/>
            </a:endParaRPr>
          </a:p>
          <a:p>
            <a:pPr lvl="0">
              <a:defRPr lang="ja-JP" altLang="en-US"/>
            </a:pPr>
            <a:r>
              <a:rPr lang="ja-JP" altLang="en-US" sz="1400" dirty="0">
                <a:latin typeface="+mn-ea"/>
              </a:rPr>
              <a:t>・性格</a:t>
            </a:r>
            <a:endParaRPr lang="en-US" altLang="ja-JP" sz="1400" dirty="0">
              <a:latin typeface="+mn-ea"/>
            </a:endParaRPr>
          </a:p>
          <a:p>
            <a:pPr lvl="0">
              <a:defRPr lang="ja-JP" altLang="en-US"/>
            </a:pPr>
            <a:r>
              <a:rPr lang="ja-JP" altLang="en-US" sz="1400" dirty="0">
                <a:latin typeface="+mn-ea"/>
              </a:rPr>
              <a:t>・勉強ができる</a:t>
            </a:r>
            <a:endParaRPr lang="en-US" altLang="ja-JP" sz="1400" dirty="0">
              <a:latin typeface="+mn-ea"/>
            </a:endParaRPr>
          </a:p>
          <a:p>
            <a:pPr lvl="0">
              <a:defRPr lang="ja-JP" altLang="en-US"/>
            </a:pPr>
            <a:endParaRPr lang="en-US" altLang="ja-JP" sz="1400" dirty="0">
              <a:latin typeface="+mn-ea"/>
            </a:endParaRPr>
          </a:p>
          <a:p>
            <a:pPr lvl="0">
              <a:defRPr lang="ja-JP" altLang="en-US"/>
            </a:pPr>
            <a:r>
              <a:rPr lang="ja-JP" altLang="en-US" sz="1400" dirty="0">
                <a:latin typeface="+mn-ea"/>
              </a:rPr>
              <a:t>●「強み」について説明します。</a:t>
            </a:r>
            <a:endParaRPr lang="en-US" altLang="ja-JP" sz="1400" dirty="0">
              <a:latin typeface="+mn-ea"/>
            </a:endParaRPr>
          </a:p>
          <a:p>
            <a:pPr lvl="0">
              <a:defRPr lang="ja-JP" altLang="en-US"/>
            </a:pPr>
            <a:r>
              <a:rPr lang="ja-JP" altLang="en-US" sz="1400" dirty="0">
                <a:latin typeface="+mn-ea"/>
              </a:rPr>
              <a:t>「強み」（ストレングス）というのは、</a:t>
            </a:r>
            <a:endParaRPr lang="en-US" altLang="ja-JP" sz="1400" dirty="0">
              <a:latin typeface="+mn-ea"/>
            </a:endParaRPr>
          </a:p>
          <a:p>
            <a:pPr defTabSz="912323">
              <a:defRPr lang="ja-JP" altLang="en-US"/>
            </a:pPr>
            <a:r>
              <a:rPr lang="ja-JP" altLang="en-US" sz="1400" dirty="0">
                <a:latin typeface="+mn-ea"/>
              </a:rPr>
              <a:t>●おもしろい</a:t>
            </a:r>
            <a:endParaRPr lang="en-US" altLang="ja-JP" sz="1400" dirty="0">
              <a:latin typeface="+mn-ea"/>
            </a:endParaRPr>
          </a:p>
          <a:p>
            <a:pPr lvl="0">
              <a:defRPr lang="ja-JP" altLang="en-US"/>
            </a:pPr>
            <a:r>
              <a:rPr lang="ja-JP" altLang="en-US" sz="1400" dirty="0">
                <a:latin typeface="+mn-ea"/>
              </a:rPr>
              <a:t>●元気がある</a:t>
            </a:r>
            <a:endParaRPr lang="en-US" altLang="ja-JP" sz="1400" dirty="0">
              <a:latin typeface="+mn-ea"/>
            </a:endParaRPr>
          </a:p>
          <a:p>
            <a:pPr defTabSz="912323">
              <a:defRPr lang="ja-JP" altLang="en-US"/>
            </a:pPr>
            <a:r>
              <a:rPr lang="ja-JP" altLang="en-US" sz="1400" dirty="0">
                <a:latin typeface="+mn-ea"/>
              </a:rPr>
              <a:t>●足が速い</a:t>
            </a:r>
            <a:endParaRPr lang="en-US" altLang="ja-JP" sz="1400" dirty="0">
              <a:latin typeface="+mn-ea"/>
            </a:endParaRPr>
          </a:p>
          <a:p>
            <a:pPr lvl="0">
              <a:defRPr lang="ja-JP" altLang="en-US"/>
            </a:pPr>
            <a:r>
              <a:rPr lang="ja-JP" altLang="en-US" sz="1400" dirty="0">
                <a:latin typeface="+mn-ea"/>
              </a:rPr>
              <a:t>●力持ち</a:t>
            </a:r>
            <a:endParaRPr lang="en-US" altLang="ja-JP" sz="1400" dirty="0">
              <a:latin typeface="+mn-ea"/>
            </a:endParaRPr>
          </a:p>
          <a:p>
            <a:pPr lvl="0">
              <a:defRPr lang="ja-JP" altLang="en-US"/>
            </a:pPr>
            <a:r>
              <a:rPr lang="ja-JP" altLang="en-US" sz="1400" dirty="0">
                <a:latin typeface="+mn-ea"/>
              </a:rPr>
              <a:t>　</a:t>
            </a:r>
          </a:p>
          <a:p>
            <a:pPr lvl="0">
              <a:defRPr lang="ja-JP" altLang="en-US"/>
            </a:pPr>
            <a:r>
              <a:rPr lang="ja-JP" altLang="en-US" sz="1400" dirty="0">
                <a:latin typeface="+mn-ea"/>
              </a:rPr>
              <a:t>などの、●人がもっている「考え方」や「行動」や「からだ」のことです。</a:t>
            </a:r>
            <a:endParaRPr lang="en-US" altLang="ja-JP" sz="1400" dirty="0">
              <a:latin typeface="+mn-ea"/>
            </a:endParaRPr>
          </a:p>
          <a:p>
            <a:pPr lvl="0">
              <a:defRPr lang="ja-JP" altLang="en-US"/>
            </a:pPr>
            <a:r>
              <a:rPr lang="ja-JP" altLang="en-US" sz="1400" dirty="0">
                <a:latin typeface="+mn-ea"/>
              </a:rPr>
              <a:t>　</a:t>
            </a:r>
            <a:endParaRPr lang="en-US" altLang="ja-JP" sz="1400" dirty="0">
              <a:latin typeface="+mn-ea"/>
            </a:endParaRPr>
          </a:p>
          <a:p>
            <a:pPr lvl="0">
              <a:defRPr lang="ja-JP" altLang="en-US"/>
            </a:pPr>
            <a:r>
              <a:rPr lang="en-US" altLang="ja-JP" sz="1400" dirty="0">
                <a:latin typeface="+mn-ea"/>
              </a:rPr>
              <a:t>【</a:t>
            </a:r>
            <a:r>
              <a:rPr lang="ja-JP" altLang="en-US" sz="1400" dirty="0">
                <a:latin typeface="+mn-ea"/>
              </a:rPr>
              <a:t>スライド３を印刷したものを黒板に掲示する</a:t>
            </a:r>
            <a:r>
              <a:rPr lang="en-US" altLang="ja-JP" sz="1400" dirty="0">
                <a:latin typeface="+mn-ea"/>
              </a:rPr>
              <a:t>】</a:t>
            </a:r>
          </a:p>
        </p:txBody>
      </p:sp>
      <p:sp>
        <p:nvSpPr>
          <p:cNvPr id="6" name="ヘッダー プレースホルダー 5"/>
          <p:cNvSpPr txBox="1"/>
          <p:nvPr/>
        </p:nvSpPr>
        <p:spPr>
          <a:xfrm>
            <a:off x="425730" y="768823"/>
            <a:ext cx="3142004" cy="569568"/>
          </a:xfrm>
          <a:prstGeom prst="rect">
            <a:avLst/>
          </a:prstGeom>
        </p:spPr>
        <p:txBody>
          <a:bodyPr lIns="90205" tIns="45104" rIns="90205" bIns="45104"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9pPr>
          </a:lstStyle>
          <a:p>
            <a:pPr>
              <a:defRPr lang="ja-JP" altLang="en-US"/>
            </a:pPr>
            <a:r>
              <a:rPr lang="en-US" altLang="ja-JP" sz="21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【</a:t>
            </a:r>
            <a:r>
              <a:rPr lang="ja-JP" altLang="en-US" sz="21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スライド３</a:t>
            </a:r>
            <a:r>
              <a:rPr lang="en-US" altLang="ja-JP" sz="21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】</a:t>
            </a:r>
            <a:r>
              <a:rPr lang="ja-JP" altLang="en-US" sz="21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（２分）</a:t>
            </a:r>
            <a:endParaRPr lang="en-US" altLang="ja-JP" sz="21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7905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428136" y="4581526"/>
            <a:ext cx="5427980" cy="3900489"/>
          </a:xfrm>
        </p:spPr>
        <p:txBody>
          <a:bodyPr/>
          <a:lstStyle/>
          <a:p>
            <a:pPr lvl="0">
              <a:defRPr lang="ja-JP" altLang="en-US"/>
            </a:pPr>
            <a:endParaRPr lang="en-US" altLang="ja-JP" sz="1400" dirty="0">
              <a:latin typeface="+mn-ea"/>
            </a:endParaRPr>
          </a:p>
          <a:p>
            <a:pPr lvl="0">
              <a:defRPr lang="ja-JP" altLang="en-US"/>
            </a:pPr>
            <a:r>
              <a:rPr lang="ja-JP" altLang="en-US" sz="1400" dirty="0">
                <a:latin typeface="+mn-ea"/>
              </a:rPr>
              <a:t>次に、「</a:t>
            </a:r>
            <a:r>
              <a:rPr lang="en-US" altLang="ja-JP" sz="1400" dirty="0">
                <a:latin typeface="+mn-ea"/>
              </a:rPr>
              <a:t>『</a:t>
            </a:r>
            <a:r>
              <a:rPr lang="ja-JP" altLang="en-US" sz="1400" dirty="0">
                <a:latin typeface="+mn-ea"/>
              </a:rPr>
              <a:t>強み</a:t>
            </a:r>
            <a:r>
              <a:rPr lang="en-US" altLang="ja-JP" sz="1400" dirty="0">
                <a:latin typeface="+mn-ea"/>
              </a:rPr>
              <a:t>』</a:t>
            </a:r>
            <a:r>
              <a:rPr lang="ja-JP" altLang="en-US" sz="1400" dirty="0">
                <a:latin typeface="+mn-ea"/>
              </a:rPr>
              <a:t>（ストレングス）を理解するポイント」を説明します。</a:t>
            </a:r>
            <a:endParaRPr lang="en-US" altLang="ja-JP" sz="1400" dirty="0">
              <a:latin typeface="+mn-ea"/>
            </a:endParaRPr>
          </a:p>
          <a:p>
            <a:pPr lvl="0">
              <a:defRPr lang="ja-JP" altLang="en-US"/>
            </a:pPr>
            <a:r>
              <a:rPr lang="ja-JP" altLang="en-US" sz="1400" dirty="0">
                <a:latin typeface="+mn-ea"/>
              </a:rPr>
              <a:t>スライドを見てください。</a:t>
            </a:r>
            <a:endParaRPr lang="en-US" altLang="ja-JP" sz="1400" dirty="0">
              <a:latin typeface="+mn-ea"/>
            </a:endParaRPr>
          </a:p>
          <a:p>
            <a:pPr lvl="0">
              <a:defRPr lang="ja-JP" altLang="en-US"/>
            </a:pPr>
            <a:endParaRPr lang="en-US" altLang="ja-JP" sz="1400" dirty="0">
              <a:latin typeface="+mn-ea"/>
            </a:endParaRPr>
          </a:p>
          <a:p>
            <a:pPr lvl="0">
              <a:defRPr lang="ja-JP" altLang="en-US"/>
            </a:pPr>
            <a:r>
              <a:rPr lang="ja-JP" altLang="en-US" sz="1400" dirty="0">
                <a:latin typeface="+mn-ea"/>
              </a:rPr>
              <a:t>「強み」（ストレングス）というものは、●ポジティブでプラスに思えることばかりではありません。</a:t>
            </a:r>
            <a:endParaRPr lang="en-US" altLang="ja-JP" sz="1400" dirty="0">
              <a:latin typeface="+mn-ea"/>
            </a:endParaRPr>
          </a:p>
          <a:p>
            <a:pPr lvl="0">
              <a:defRPr lang="ja-JP" altLang="en-US"/>
            </a:pPr>
            <a:endParaRPr lang="en-US" altLang="ja-JP" sz="1400" dirty="0">
              <a:latin typeface="+mn-ea"/>
            </a:endParaRPr>
          </a:p>
          <a:p>
            <a:pPr lvl="0">
              <a:defRPr lang="ja-JP" altLang="en-US"/>
            </a:pPr>
            <a:r>
              <a:rPr lang="ja-JP" altLang="en-US" sz="1400" dirty="0">
                <a:latin typeface="+mn-ea"/>
              </a:rPr>
              <a:t>●何だと思いますか。</a:t>
            </a:r>
            <a:endParaRPr lang="en-US" altLang="ja-JP" sz="1400" dirty="0">
              <a:latin typeface="+mn-ea"/>
            </a:endParaRPr>
          </a:p>
          <a:p>
            <a:pPr lvl="0">
              <a:defRPr lang="ja-JP" altLang="en-US"/>
            </a:pPr>
            <a:r>
              <a:rPr lang="ja-JP" altLang="en-US" sz="1400" dirty="0">
                <a:latin typeface="+mn-ea"/>
              </a:rPr>
              <a:t>一見、●ネガティブやマイナスに見えたり思えたりすることも「強み」に含みます。</a:t>
            </a:r>
            <a:endParaRPr lang="en-US" altLang="ja-JP" sz="1400" dirty="0">
              <a:latin typeface="+mn-ea"/>
            </a:endParaRPr>
          </a:p>
          <a:p>
            <a:pPr lvl="0">
              <a:defRPr lang="ja-JP" altLang="en-US"/>
            </a:pPr>
            <a:endParaRPr lang="en-US" altLang="ja-JP" sz="1400" dirty="0">
              <a:latin typeface="+mn-ea"/>
            </a:endParaRPr>
          </a:p>
          <a:p>
            <a:pPr lvl="0">
              <a:defRPr lang="ja-JP" altLang="en-US"/>
            </a:pPr>
            <a:r>
              <a:rPr lang="ja-JP" altLang="en-US" sz="1400" dirty="0">
                <a:latin typeface="+mn-ea"/>
              </a:rPr>
              <a:t>具体的にイメージがしにくいと思いますので、この後詳しく説明します。</a:t>
            </a:r>
            <a:endParaRPr lang="en-US" altLang="ja-JP" sz="1400" dirty="0">
              <a:latin typeface="+mn-ea"/>
            </a:endParaRPr>
          </a:p>
          <a:p>
            <a:pPr defTabSz="912323">
              <a:defRPr lang="ja-JP" altLang="en-US"/>
            </a:pPr>
            <a:endParaRPr lang="en-US" altLang="ja-JP" sz="1400" dirty="0">
              <a:latin typeface="+mn-ea"/>
            </a:endParaRPr>
          </a:p>
          <a:p>
            <a:pPr defTabSz="912323">
              <a:defRPr lang="ja-JP" altLang="en-US"/>
            </a:pPr>
            <a:r>
              <a:rPr lang="en-US" altLang="ja-JP" sz="1400" dirty="0">
                <a:latin typeface="+mn-ea"/>
              </a:rPr>
              <a:t>【</a:t>
            </a:r>
            <a:r>
              <a:rPr lang="ja-JP" altLang="en-US" sz="1400" dirty="0">
                <a:latin typeface="+mn-ea"/>
              </a:rPr>
              <a:t>スライド４を印刷したものを黒板に掲示する</a:t>
            </a:r>
            <a:r>
              <a:rPr lang="en-US" altLang="ja-JP" sz="1400" dirty="0">
                <a:latin typeface="+mn-ea"/>
              </a:rPr>
              <a:t>】</a:t>
            </a:r>
          </a:p>
          <a:p>
            <a:pPr lvl="0">
              <a:defRPr lang="ja-JP" altLang="en-US"/>
            </a:pPr>
            <a:endParaRPr lang="en-US" altLang="ja-JP" dirty="0">
              <a:latin typeface="+mn-ea"/>
            </a:endParaRPr>
          </a:p>
        </p:txBody>
      </p:sp>
      <p:sp>
        <p:nvSpPr>
          <p:cNvPr id="5" name="ヘッダー プレースホルダー 5"/>
          <p:cNvSpPr txBox="1"/>
          <p:nvPr/>
        </p:nvSpPr>
        <p:spPr>
          <a:xfrm>
            <a:off x="425730" y="768823"/>
            <a:ext cx="3142004" cy="569568"/>
          </a:xfrm>
          <a:prstGeom prst="rect">
            <a:avLst/>
          </a:prstGeom>
        </p:spPr>
        <p:txBody>
          <a:bodyPr lIns="90205" tIns="45104" rIns="90205" bIns="45104"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9pPr>
          </a:lstStyle>
          <a:p>
            <a:pPr>
              <a:defRPr lang="ja-JP" altLang="en-US"/>
            </a:pPr>
            <a:r>
              <a:rPr lang="en-US" altLang="ja-JP" sz="21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【</a:t>
            </a:r>
            <a:r>
              <a:rPr lang="ja-JP" altLang="en-US" sz="21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スライド４</a:t>
            </a:r>
            <a:r>
              <a:rPr lang="en-US" altLang="ja-JP" sz="21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】</a:t>
            </a:r>
            <a:r>
              <a:rPr lang="ja-JP" altLang="en-US" sz="21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（２分）</a:t>
            </a:r>
            <a:endParaRPr lang="en-US" altLang="ja-JP" sz="21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3108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31800" y="1319213"/>
            <a:ext cx="5921375" cy="33321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503347" y="4701032"/>
            <a:ext cx="5427980" cy="3900487"/>
          </a:xfrm>
          <a:prstGeom prst="rect">
            <a:avLst/>
          </a:prstGeom>
        </p:spPr>
        <p:txBody>
          <a:bodyPr/>
          <a:lstStyle/>
          <a:p>
            <a:endParaRPr lang="en-US" altLang="ja-JP" sz="1400" dirty="0"/>
          </a:p>
          <a:p>
            <a:r>
              <a:rPr lang="ja-JP" altLang="en-US" sz="1400" dirty="0"/>
              <a:t>今日のめあては</a:t>
            </a:r>
            <a:endParaRPr lang="en-US" altLang="ja-JP" sz="1400" dirty="0"/>
          </a:p>
          <a:p>
            <a:r>
              <a:rPr lang="ja-JP" altLang="en-US" sz="1400" dirty="0"/>
              <a:t>●「自分や友達の</a:t>
            </a:r>
            <a:r>
              <a:rPr lang="en-US" altLang="ja-JP" sz="1400" dirty="0"/>
              <a:t>『</a:t>
            </a:r>
            <a:r>
              <a:rPr lang="ja-JP" altLang="en-US" sz="1400" dirty="0"/>
              <a:t>強み</a:t>
            </a:r>
            <a:r>
              <a:rPr lang="en-US" altLang="ja-JP" sz="1400" dirty="0"/>
              <a:t>』</a:t>
            </a:r>
            <a:r>
              <a:rPr lang="ja-JP" altLang="en-US" sz="1400" dirty="0"/>
              <a:t>を知ろう」です。</a:t>
            </a:r>
            <a:endParaRPr lang="en-US" altLang="ja-JP" sz="1400" dirty="0"/>
          </a:p>
          <a:p>
            <a:endParaRPr lang="en-US" altLang="ja-JP" sz="1400" dirty="0"/>
          </a:p>
          <a:p>
            <a:pPr defTabSz="914367">
              <a:defRPr/>
            </a:pPr>
            <a:r>
              <a:rPr lang="ja-JP" altLang="en-US" sz="1400" dirty="0"/>
              <a:t>今日は●「自分</a:t>
            </a:r>
            <a:r>
              <a:rPr lang="en-US" altLang="ja-JP" sz="1400" dirty="0"/>
              <a:t>Webbing</a:t>
            </a:r>
            <a:r>
              <a:rPr lang="ja-JP" altLang="en-US" sz="1400" dirty="0"/>
              <a:t>」という交流活動を行います。</a:t>
            </a:r>
            <a:endParaRPr lang="en-US" altLang="ja-JP" sz="1400" dirty="0"/>
          </a:p>
          <a:p>
            <a:endParaRPr lang="en-US" altLang="ja-JP" sz="1400" dirty="0"/>
          </a:p>
          <a:p>
            <a:pPr lvl="0">
              <a:defRPr lang="ja-JP" altLang="en-US"/>
            </a:pPr>
            <a:r>
              <a:rPr lang="ja-JP" altLang="en-US" sz="1400" dirty="0">
                <a:latin typeface="+mn-ea"/>
              </a:rPr>
              <a:t>自分に関することを、クモの巣のようにつなげて書いていくという</a:t>
            </a:r>
            <a:endParaRPr lang="en-US" altLang="ja-JP" sz="1400" dirty="0">
              <a:latin typeface="+mn-ea"/>
            </a:endParaRPr>
          </a:p>
          <a:p>
            <a:pPr lvl="0">
              <a:defRPr lang="ja-JP" altLang="en-US"/>
            </a:pPr>
            <a:r>
              <a:rPr lang="ja-JP" altLang="en-US" sz="1400" dirty="0">
                <a:latin typeface="+mn-ea"/>
              </a:rPr>
              <a:t>活動です。</a:t>
            </a:r>
            <a:endParaRPr lang="en-US" altLang="ja-JP" sz="1400" dirty="0">
              <a:latin typeface="+mn-ea"/>
            </a:endParaRPr>
          </a:p>
          <a:p>
            <a:pPr lvl="0">
              <a:defRPr lang="ja-JP" altLang="en-US"/>
            </a:pPr>
            <a:endParaRPr lang="en-US" altLang="ja-JP" sz="1400" dirty="0">
              <a:latin typeface="+mn-ea"/>
            </a:endParaRPr>
          </a:p>
          <a:p>
            <a:r>
              <a:rPr lang="en-US" altLang="ja-JP" sz="1400" dirty="0"/>
              <a:t>【</a:t>
            </a:r>
            <a:r>
              <a:rPr lang="ja-JP" altLang="en-US" sz="1400" dirty="0"/>
              <a:t>交流活動名を黒板に掲示する</a:t>
            </a:r>
            <a:r>
              <a:rPr lang="en-US" altLang="ja-JP" sz="1400" dirty="0"/>
              <a:t>】</a:t>
            </a:r>
            <a:endParaRPr lang="ja-JP" altLang="en-US" sz="1400" dirty="0"/>
          </a:p>
        </p:txBody>
      </p:sp>
      <p:sp>
        <p:nvSpPr>
          <p:cNvPr id="4" name="ヘッダー プレースホルダー 5"/>
          <p:cNvSpPr txBox="1"/>
          <p:nvPr/>
        </p:nvSpPr>
        <p:spPr>
          <a:xfrm>
            <a:off x="503348" y="861415"/>
            <a:ext cx="3076364" cy="513508"/>
          </a:xfrm>
          <a:prstGeom prst="rect">
            <a:avLst/>
          </a:prstGeom>
        </p:spPr>
        <p:txBody>
          <a:bodyPr lIns="88002" tIns="44004" rIns="88002" bIns="44004"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9pPr>
          </a:lstStyle>
          <a:p>
            <a:pPr>
              <a:defRPr lang="ja-JP" altLang="en-US"/>
            </a:pPr>
            <a:r>
              <a:rPr lang="en-US" altLang="ja-JP" sz="2000" dirty="0">
                <a:latin typeface="+mj-ea"/>
                <a:ea typeface="+mj-ea"/>
              </a:rPr>
              <a:t>【</a:t>
            </a:r>
            <a:r>
              <a:rPr lang="ja-JP" altLang="en-US" sz="2000" dirty="0">
                <a:latin typeface="+mj-ea"/>
                <a:ea typeface="+mj-ea"/>
              </a:rPr>
              <a:t>スライド５</a:t>
            </a:r>
            <a:r>
              <a:rPr lang="en-US" altLang="ja-JP" sz="2000" dirty="0">
                <a:latin typeface="+mj-ea"/>
                <a:ea typeface="+mj-ea"/>
              </a:rPr>
              <a:t>】</a:t>
            </a:r>
            <a:r>
              <a:rPr lang="ja-JP" altLang="en-US" sz="2000" dirty="0">
                <a:latin typeface="+mj-ea"/>
                <a:ea typeface="+mj-ea"/>
              </a:rPr>
              <a:t>（１分）</a:t>
            </a:r>
            <a:endParaRPr lang="en-US" altLang="ja-JP" sz="20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036158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422275" y="4581526"/>
            <a:ext cx="5940424" cy="5232015"/>
          </a:xfrm>
        </p:spPr>
        <p:txBody>
          <a:bodyPr/>
          <a:lstStyle/>
          <a:p>
            <a:pPr lvl="0">
              <a:defRPr lang="ja-JP" altLang="en-US"/>
            </a:pPr>
            <a:endParaRPr lang="en-US" altLang="ja-JP" sz="1100" dirty="0">
              <a:latin typeface="+mn-ea"/>
            </a:endParaRPr>
          </a:p>
          <a:p>
            <a:pPr lvl="0">
              <a:defRPr lang="ja-JP" altLang="en-US"/>
            </a:pPr>
            <a:r>
              <a:rPr lang="en-US" altLang="ja-JP" b="1" dirty="0">
                <a:latin typeface="+mn-ea"/>
              </a:rPr>
              <a:t>※</a:t>
            </a:r>
            <a:r>
              <a:rPr lang="ja-JP" altLang="en-US" b="1" dirty="0">
                <a:latin typeface="+mn-ea"/>
              </a:rPr>
              <a:t>　このスライドは、学習への理解を深めさせるために、授業者自身の自分</a:t>
            </a:r>
            <a:r>
              <a:rPr lang="en-US" altLang="ja-JP" b="1" dirty="0">
                <a:latin typeface="+mn-ea"/>
              </a:rPr>
              <a:t>Webbing</a:t>
            </a:r>
            <a:r>
              <a:rPr lang="ja-JP" altLang="en-US" b="1" dirty="0">
                <a:latin typeface="+mn-ea"/>
              </a:rPr>
              <a:t>に</a:t>
            </a:r>
            <a:endParaRPr lang="en-US" altLang="ja-JP" b="1" dirty="0">
              <a:latin typeface="+mn-ea"/>
            </a:endParaRPr>
          </a:p>
          <a:p>
            <a:pPr lvl="0">
              <a:defRPr lang="ja-JP" altLang="en-US"/>
            </a:pPr>
            <a:r>
              <a:rPr lang="ja-JP" altLang="en-US" b="1" dirty="0">
                <a:latin typeface="+mn-ea"/>
              </a:rPr>
              <a:t>替えることもできます。</a:t>
            </a:r>
            <a:endParaRPr lang="en-US" altLang="ja-JP" b="1" dirty="0">
              <a:latin typeface="+mn-ea"/>
            </a:endParaRPr>
          </a:p>
          <a:p>
            <a:pPr lvl="0">
              <a:defRPr lang="ja-JP" altLang="en-US"/>
            </a:pPr>
            <a:endParaRPr lang="en-US" altLang="ja-JP" dirty="0">
              <a:latin typeface="+mn-ea"/>
            </a:endParaRPr>
          </a:p>
          <a:p>
            <a:pPr lvl="0">
              <a:defRPr lang="ja-JP" altLang="en-US"/>
            </a:pPr>
            <a:r>
              <a:rPr lang="ja-JP" altLang="en-US" dirty="0">
                <a:latin typeface="+mn-ea"/>
              </a:rPr>
              <a:t>●私は海が好きです。●海のシーズンの夏も好きです。●海好きが高じて、小型の船の</a:t>
            </a:r>
            <a:endParaRPr lang="en-US" altLang="ja-JP" dirty="0">
              <a:latin typeface="+mn-ea"/>
            </a:endParaRPr>
          </a:p>
          <a:p>
            <a:pPr lvl="0">
              <a:defRPr lang="ja-JP" altLang="en-US"/>
            </a:pPr>
            <a:r>
              <a:rPr lang="ja-JP" altLang="en-US" dirty="0">
                <a:latin typeface="+mn-ea"/>
              </a:rPr>
              <a:t>免許を取りました。●海辺で</a:t>
            </a:r>
            <a:r>
              <a:rPr lang="en-US" altLang="ja-JP" dirty="0">
                <a:latin typeface="+mn-ea"/>
              </a:rPr>
              <a:t>BBQ</a:t>
            </a:r>
            <a:r>
              <a:rPr lang="ja-JP" altLang="en-US" dirty="0">
                <a:latin typeface="+mn-ea"/>
              </a:rPr>
              <a:t>をするのも得意です。●運動が好きなんだけど、</a:t>
            </a:r>
            <a:endParaRPr lang="en-US" altLang="ja-JP" dirty="0">
              <a:latin typeface="+mn-ea"/>
            </a:endParaRPr>
          </a:p>
          <a:p>
            <a:pPr lvl="0">
              <a:defRPr lang="ja-JP" altLang="en-US"/>
            </a:pPr>
            <a:r>
              <a:rPr lang="ja-JP" altLang="en-US" dirty="0">
                <a:latin typeface="+mn-ea"/>
              </a:rPr>
              <a:t>●球技が苦手です。●でも剣道は好きだし、野球観戦もします。●近い将来、外国に</a:t>
            </a:r>
            <a:endParaRPr lang="en-US" altLang="ja-JP" dirty="0">
              <a:latin typeface="+mn-ea"/>
            </a:endParaRPr>
          </a:p>
          <a:p>
            <a:pPr lvl="0">
              <a:defRPr lang="ja-JP" altLang="en-US"/>
            </a:pPr>
            <a:r>
              <a:rPr lang="ja-JP" altLang="en-US" dirty="0">
                <a:latin typeface="+mn-ea"/>
              </a:rPr>
              <a:t>行ってみたいと思っています。●でも英語が苦手です。●苦手だから、勉強したいと</a:t>
            </a:r>
            <a:r>
              <a:rPr lang="ja-JP" altLang="en-US" dirty="0" err="1">
                <a:latin typeface="+mn-ea"/>
              </a:rPr>
              <a:t>思っ</a:t>
            </a:r>
            <a:endParaRPr lang="en-US" altLang="ja-JP" dirty="0">
              <a:latin typeface="+mn-ea"/>
            </a:endParaRPr>
          </a:p>
          <a:p>
            <a:pPr lvl="0">
              <a:defRPr lang="ja-JP" altLang="en-US"/>
            </a:pPr>
            <a:r>
              <a:rPr lang="ja-JP" altLang="en-US" dirty="0">
                <a:latin typeface="+mn-ea"/>
              </a:rPr>
              <a:t>ています。●だから、塾に通っています。●じっとしているのが嫌いです。</a:t>
            </a:r>
            <a:endParaRPr lang="en-US" altLang="ja-JP" dirty="0">
              <a:latin typeface="+mn-ea"/>
            </a:endParaRPr>
          </a:p>
          <a:p>
            <a:pPr lvl="0">
              <a:defRPr lang="ja-JP" altLang="en-US"/>
            </a:pPr>
            <a:r>
              <a:rPr lang="ja-JP" altLang="en-US" dirty="0">
                <a:latin typeface="+mn-ea"/>
              </a:rPr>
              <a:t>だから、旅行が好きです。●食べ物では、焼き肉が好きです。特にカルビとにんにくが</a:t>
            </a:r>
            <a:endParaRPr lang="en-US" altLang="ja-JP" dirty="0">
              <a:latin typeface="+mn-ea"/>
            </a:endParaRPr>
          </a:p>
          <a:p>
            <a:pPr lvl="0">
              <a:defRPr lang="ja-JP" altLang="en-US"/>
            </a:pPr>
            <a:r>
              <a:rPr lang="ja-JP" altLang="en-US" dirty="0">
                <a:latin typeface="+mn-ea"/>
              </a:rPr>
              <a:t>大好きです。</a:t>
            </a:r>
            <a:endParaRPr lang="en-US" altLang="ja-JP" dirty="0">
              <a:latin typeface="+mn-ea"/>
            </a:endParaRPr>
          </a:p>
          <a:p>
            <a:pPr lvl="0">
              <a:defRPr lang="ja-JP" altLang="en-US"/>
            </a:pPr>
            <a:endParaRPr lang="en-US" altLang="ja-JP" dirty="0">
              <a:latin typeface="+mn-ea"/>
            </a:endParaRPr>
          </a:p>
          <a:p>
            <a:pPr lvl="0">
              <a:defRPr lang="ja-JP" altLang="en-US"/>
            </a:pPr>
            <a:r>
              <a:rPr lang="ja-JP" altLang="en-US" dirty="0">
                <a:latin typeface="+mn-ea"/>
              </a:rPr>
              <a:t>スライドのように、「私」から始まって自分の「好きなこと」や「得意なこと」、「苦手なこと」や「やってみたいこと」などがクモの巣みたいに広がっていきました。これが、「自分</a:t>
            </a:r>
            <a:r>
              <a:rPr lang="en-US" altLang="ja-JP" dirty="0">
                <a:latin typeface="+mn-ea"/>
              </a:rPr>
              <a:t>Webbing</a:t>
            </a:r>
            <a:r>
              <a:rPr lang="ja-JP" altLang="en-US" dirty="0">
                <a:latin typeface="+mn-ea"/>
              </a:rPr>
              <a:t>」です。</a:t>
            </a:r>
            <a:endParaRPr lang="en-US" altLang="ja-JP" dirty="0">
              <a:latin typeface="+mn-ea"/>
            </a:endParaRPr>
          </a:p>
          <a:p>
            <a:pPr lvl="0">
              <a:defRPr lang="ja-JP" altLang="en-US"/>
            </a:pPr>
            <a:r>
              <a:rPr lang="ja-JP" altLang="en-US" dirty="0">
                <a:latin typeface="+mn-ea"/>
              </a:rPr>
              <a:t>　</a:t>
            </a:r>
            <a:endParaRPr lang="en-US" altLang="ja-JP" dirty="0">
              <a:latin typeface="+mn-ea"/>
            </a:endParaRPr>
          </a:p>
          <a:p>
            <a:pPr lvl="0">
              <a:defRPr lang="ja-JP" altLang="en-US"/>
            </a:pPr>
            <a:r>
              <a:rPr lang="ja-JP" altLang="en-US" dirty="0">
                <a:latin typeface="+mn-ea"/>
              </a:rPr>
              <a:t>自分の「強み」は何だろうと考えたときに、例えば、足が速い、字が上手い、英語の発音がいい、などがあると思います。また、性格が明るい、しっかりしている、頼りになる、</a:t>
            </a:r>
            <a:endParaRPr lang="en-US" altLang="ja-JP" dirty="0">
              <a:latin typeface="+mn-ea"/>
            </a:endParaRPr>
          </a:p>
          <a:p>
            <a:pPr lvl="0">
              <a:defRPr lang="ja-JP" altLang="en-US"/>
            </a:pPr>
            <a:r>
              <a:rPr lang="ja-JP" altLang="en-US" dirty="0">
                <a:latin typeface="+mn-ea"/>
              </a:rPr>
              <a:t>もあると思います。</a:t>
            </a:r>
            <a:endParaRPr lang="en-US" altLang="ja-JP" dirty="0">
              <a:latin typeface="+mn-ea"/>
            </a:endParaRPr>
          </a:p>
          <a:p>
            <a:pPr lvl="0">
              <a:defRPr lang="ja-JP" altLang="en-US"/>
            </a:pPr>
            <a:r>
              <a:rPr lang="ja-JP" altLang="en-US" dirty="0">
                <a:latin typeface="+mn-ea"/>
              </a:rPr>
              <a:t>この</a:t>
            </a:r>
            <a:r>
              <a:rPr lang="en-US" altLang="ja-JP" dirty="0">
                <a:latin typeface="+mn-ea"/>
              </a:rPr>
              <a:t>Webbing</a:t>
            </a:r>
            <a:r>
              <a:rPr lang="ja-JP" altLang="en-US" dirty="0">
                <a:latin typeface="+mn-ea"/>
              </a:rPr>
              <a:t>だったら、「</a:t>
            </a:r>
            <a:r>
              <a:rPr lang="en-US" altLang="ja-JP" dirty="0">
                <a:latin typeface="+mn-ea"/>
              </a:rPr>
              <a:t>BBQ</a:t>
            </a:r>
            <a:r>
              <a:rPr lang="ja-JP" altLang="en-US" dirty="0">
                <a:latin typeface="+mn-ea"/>
              </a:rPr>
              <a:t>が得意」とか「運動が好き」になると思います。</a:t>
            </a:r>
            <a:endParaRPr lang="en-US" altLang="ja-JP" dirty="0">
              <a:latin typeface="+mn-ea"/>
            </a:endParaRPr>
          </a:p>
          <a:p>
            <a:pPr lvl="0">
              <a:defRPr lang="ja-JP" altLang="en-US"/>
            </a:pPr>
            <a:endParaRPr lang="en-US" altLang="ja-JP" dirty="0">
              <a:latin typeface="+mn-ea"/>
            </a:endParaRPr>
          </a:p>
          <a:p>
            <a:pPr lvl="0">
              <a:defRPr lang="ja-JP" altLang="en-US"/>
            </a:pPr>
            <a:r>
              <a:rPr lang="ja-JP" altLang="en-US" dirty="0">
                <a:latin typeface="+mn-ea"/>
              </a:rPr>
              <a:t>●スライドの「英語が苦手」は「強み」でしょうか。</a:t>
            </a:r>
            <a:endParaRPr lang="en-US" altLang="ja-JP" dirty="0">
              <a:latin typeface="+mn-ea"/>
            </a:endParaRPr>
          </a:p>
          <a:p>
            <a:pPr lvl="0">
              <a:defRPr lang="ja-JP" altLang="en-US"/>
            </a:pPr>
            <a:r>
              <a:rPr lang="ja-JP" altLang="en-US" dirty="0">
                <a:latin typeface="+mn-ea"/>
              </a:rPr>
              <a:t>・強みではない。</a:t>
            </a:r>
            <a:endParaRPr lang="en-US" altLang="ja-JP" dirty="0">
              <a:latin typeface="+mn-ea"/>
            </a:endParaRPr>
          </a:p>
          <a:p>
            <a:pPr lvl="0">
              <a:defRPr lang="ja-JP" altLang="en-US"/>
            </a:pPr>
            <a:r>
              <a:rPr lang="ja-JP" altLang="en-US" dirty="0">
                <a:latin typeface="+mn-ea"/>
              </a:rPr>
              <a:t>・苦手だから、強くない。</a:t>
            </a:r>
            <a:endParaRPr lang="en-US" altLang="ja-JP" dirty="0">
              <a:latin typeface="+mn-ea"/>
            </a:endParaRPr>
          </a:p>
          <a:p>
            <a:pPr lvl="0">
              <a:defRPr lang="ja-JP" altLang="en-US"/>
            </a:pPr>
            <a:endParaRPr lang="en-US" altLang="ja-JP" dirty="0">
              <a:latin typeface="+mn-ea"/>
            </a:endParaRPr>
          </a:p>
          <a:p>
            <a:pPr lvl="0">
              <a:defRPr lang="ja-JP" altLang="en-US"/>
            </a:pPr>
            <a:r>
              <a:rPr lang="ja-JP" altLang="en-US" dirty="0">
                <a:latin typeface="+mn-ea"/>
              </a:rPr>
              <a:t>「苦手」なので一見「強み」には感じませんが、次の「英語を勉強したい」という意欲や</a:t>
            </a:r>
            <a:endParaRPr lang="en-US" altLang="ja-JP" dirty="0">
              <a:latin typeface="+mn-ea"/>
            </a:endParaRPr>
          </a:p>
          <a:p>
            <a:pPr lvl="0">
              <a:defRPr lang="ja-JP" altLang="en-US"/>
            </a:pPr>
            <a:r>
              <a:rPr lang="ja-JP" altLang="en-US" dirty="0">
                <a:latin typeface="+mn-ea"/>
              </a:rPr>
              <a:t>「塾に通っている」に</a:t>
            </a:r>
            <a:r>
              <a:rPr lang="en-US" altLang="ja-JP" dirty="0">
                <a:latin typeface="+mn-ea"/>
              </a:rPr>
              <a:t>Webbing</a:t>
            </a:r>
            <a:r>
              <a:rPr lang="ja-JP" altLang="en-US" dirty="0">
                <a:latin typeface="+mn-ea"/>
              </a:rPr>
              <a:t>がつながっています。●●一見ネガティブに思えるものも、</a:t>
            </a:r>
            <a:endParaRPr lang="en-US" altLang="ja-JP" dirty="0">
              <a:latin typeface="+mn-ea"/>
            </a:endParaRPr>
          </a:p>
          <a:p>
            <a:pPr lvl="0">
              <a:defRPr lang="ja-JP" altLang="en-US"/>
            </a:pPr>
            <a:r>
              <a:rPr lang="ja-JP" altLang="en-US" dirty="0">
                <a:latin typeface="+mn-ea"/>
              </a:rPr>
              <a:t>生かし方次第で「強み」になると考えることができます。</a:t>
            </a:r>
            <a:endParaRPr lang="en-US" altLang="ja-JP" dirty="0">
              <a:latin typeface="+mn-ea"/>
            </a:endParaRPr>
          </a:p>
          <a:p>
            <a:pPr lvl="0">
              <a:defRPr lang="ja-JP" altLang="en-US"/>
            </a:pPr>
            <a:endParaRPr lang="en-US" altLang="ja-JP" dirty="0">
              <a:latin typeface="+mn-ea"/>
            </a:endParaRPr>
          </a:p>
        </p:txBody>
      </p:sp>
      <p:sp>
        <p:nvSpPr>
          <p:cNvPr id="4" name="ヘッダー プレースホルダー 5"/>
          <p:cNvSpPr txBox="1"/>
          <p:nvPr/>
        </p:nvSpPr>
        <p:spPr>
          <a:xfrm>
            <a:off x="425730" y="768823"/>
            <a:ext cx="3142004" cy="569568"/>
          </a:xfrm>
          <a:prstGeom prst="rect">
            <a:avLst/>
          </a:prstGeom>
        </p:spPr>
        <p:txBody>
          <a:bodyPr lIns="90205" tIns="45104" rIns="90205" bIns="45104"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9pPr>
          </a:lstStyle>
          <a:p>
            <a:pPr>
              <a:defRPr lang="ja-JP" altLang="en-US"/>
            </a:pPr>
            <a:r>
              <a:rPr lang="en-US" altLang="ja-JP" sz="21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【</a:t>
            </a:r>
            <a:r>
              <a:rPr lang="ja-JP" altLang="en-US" sz="21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スライド６</a:t>
            </a:r>
            <a:r>
              <a:rPr lang="en-US" altLang="ja-JP" sz="21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】</a:t>
            </a:r>
            <a:r>
              <a:rPr lang="ja-JP" altLang="en-US" sz="21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（５分）</a:t>
            </a:r>
            <a:endParaRPr lang="en-US" altLang="ja-JP" sz="21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2710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7988" y="1209675"/>
            <a:ext cx="5692775" cy="32035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412420" y="4410674"/>
            <a:ext cx="5427980" cy="4098137"/>
          </a:xfrm>
        </p:spPr>
        <p:txBody>
          <a:bodyPr/>
          <a:lstStyle/>
          <a:p>
            <a:pPr lvl="0">
              <a:defRPr lang="ja-JP" altLang="en-US"/>
            </a:pPr>
            <a:endParaRPr lang="en-US" altLang="ja-JP" dirty="0">
              <a:latin typeface="+mn-ea"/>
            </a:endParaRPr>
          </a:p>
          <a:p>
            <a:pPr lvl="0">
              <a:defRPr lang="ja-JP" altLang="en-US"/>
            </a:pPr>
            <a:r>
              <a:rPr lang="ja-JP" altLang="en-US" sz="1400" dirty="0">
                <a:latin typeface="+mn-ea"/>
              </a:rPr>
              <a:t>「自分</a:t>
            </a:r>
            <a:r>
              <a:rPr lang="en-US" altLang="ja-JP" sz="1400" dirty="0">
                <a:latin typeface="+mn-ea"/>
              </a:rPr>
              <a:t>Webbing</a:t>
            </a:r>
            <a:r>
              <a:rPr lang="ja-JP" altLang="en-US" sz="1400" dirty="0">
                <a:latin typeface="+mn-ea"/>
              </a:rPr>
              <a:t>」をします。</a:t>
            </a:r>
            <a:endParaRPr lang="en-US" altLang="ja-JP" sz="1400" dirty="0">
              <a:latin typeface="+mn-ea"/>
            </a:endParaRPr>
          </a:p>
          <a:p>
            <a:pPr lvl="0">
              <a:defRPr lang="ja-JP" altLang="en-US"/>
            </a:pPr>
            <a:r>
              <a:rPr lang="en-US" altLang="ja-JP" sz="1400" dirty="0">
                <a:latin typeface="+mn-ea"/>
              </a:rPr>
              <a:t>【</a:t>
            </a:r>
            <a:r>
              <a:rPr lang="ja-JP" altLang="en-US" sz="1400" dirty="0">
                <a:latin typeface="+mn-ea"/>
              </a:rPr>
              <a:t>ワークシートを配付する</a:t>
            </a:r>
            <a:r>
              <a:rPr lang="en-US" altLang="ja-JP" sz="1400" dirty="0">
                <a:latin typeface="+mn-ea"/>
              </a:rPr>
              <a:t>】</a:t>
            </a:r>
          </a:p>
          <a:p>
            <a:pPr lvl="0">
              <a:defRPr lang="ja-JP" altLang="en-US"/>
            </a:pPr>
            <a:endParaRPr lang="en-US" altLang="ja-JP" sz="1400" dirty="0">
              <a:latin typeface="+mn-ea"/>
            </a:endParaRPr>
          </a:p>
          <a:p>
            <a:pPr lvl="0">
              <a:defRPr lang="ja-JP" altLang="en-US"/>
            </a:pPr>
            <a:r>
              <a:rPr lang="ja-JP" altLang="en-US" sz="1400" dirty="0">
                <a:latin typeface="+mn-ea"/>
              </a:rPr>
              <a:t>名前を書いてください。</a:t>
            </a:r>
            <a:endParaRPr lang="en-US" altLang="ja-JP" sz="1400" dirty="0">
              <a:latin typeface="+mn-ea"/>
            </a:endParaRPr>
          </a:p>
          <a:p>
            <a:pPr lvl="0">
              <a:defRPr lang="ja-JP" altLang="en-US"/>
            </a:pPr>
            <a:r>
              <a:rPr lang="ja-JP" altLang="en-US" sz="1400" dirty="0">
                <a:latin typeface="+mn-ea"/>
              </a:rPr>
              <a:t>ワークシートの「私」から始めて、思い付くままに書いていきましょう。</a:t>
            </a:r>
            <a:endParaRPr lang="en-US" altLang="ja-JP" sz="1400" dirty="0">
              <a:latin typeface="+mn-ea"/>
            </a:endParaRPr>
          </a:p>
          <a:p>
            <a:pPr lvl="0">
              <a:defRPr lang="ja-JP" altLang="en-US"/>
            </a:pPr>
            <a:r>
              <a:rPr lang="ja-JP" altLang="en-US" sz="1400" dirty="0">
                <a:latin typeface="+mn-ea"/>
              </a:rPr>
              <a:t>「○○が好き」「○○が苦手」「◯◯してみたい」などをつなげていきましょう。</a:t>
            </a:r>
            <a:endParaRPr lang="en-US" altLang="ja-JP" sz="1400" dirty="0">
              <a:latin typeface="+mn-ea"/>
            </a:endParaRPr>
          </a:p>
          <a:p>
            <a:pPr lvl="0">
              <a:defRPr lang="ja-JP" altLang="en-US"/>
            </a:pPr>
            <a:endParaRPr lang="ja-JP" altLang="en-US" sz="1400" dirty="0">
              <a:latin typeface="+mn-ea"/>
            </a:endParaRPr>
          </a:p>
          <a:p>
            <a:pPr lvl="0">
              <a:defRPr lang="ja-JP" altLang="en-US"/>
            </a:pPr>
            <a:r>
              <a:rPr lang="ja-JP" altLang="en-US" sz="1400" dirty="0">
                <a:latin typeface="+mn-ea"/>
              </a:rPr>
              <a:t>時間は７分間です。</a:t>
            </a:r>
            <a:endParaRPr lang="en-US" altLang="ja-JP" sz="1400" dirty="0">
              <a:latin typeface="+mn-ea"/>
            </a:endParaRPr>
          </a:p>
          <a:p>
            <a:pPr lvl="0">
              <a:defRPr lang="ja-JP" altLang="en-US"/>
            </a:pPr>
            <a:endParaRPr lang="en-US" altLang="ja-JP" sz="1400" dirty="0">
              <a:latin typeface="+mn-ea"/>
            </a:endParaRPr>
          </a:p>
          <a:p>
            <a:pPr lvl="0">
              <a:defRPr lang="ja-JP" altLang="en-US"/>
            </a:pPr>
            <a:r>
              <a:rPr lang="en-US" altLang="ja-JP" sz="1400" dirty="0">
                <a:latin typeface="+mn-ea"/>
              </a:rPr>
              <a:t>【30</a:t>
            </a:r>
            <a:r>
              <a:rPr lang="ja-JP" altLang="en-US" sz="1400" dirty="0">
                <a:latin typeface="+mn-ea"/>
              </a:rPr>
              <a:t>秒くらい前に言葉を掛ける</a:t>
            </a:r>
            <a:r>
              <a:rPr lang="en-US" altLang="ja-JP" sz="1400" dirty="0">
                <a:latin typeface="+mn-ea"/>
              </a:rPr>
              <a:t>】</a:t>
            </a:r>
          </a:p>
          <a:p>
            <a:pPr lvl="0">
              <a:defRPr lang="ja-JP" altLang="en-US"/>
            </a:pPr>
            <a:r>
              <a:rPr lang="ja-JP" altLang="en-US" sz="1400" dirty="0">
                <a:latin typeface="+mn-ea"/>
              </a:rPr>
              <a:t>それでは今書いているもので終わりにします。</a:t>
            </a:r>
          </a:p>
        </p:txBody>
      </p:sp>
      <p:sp>
        <p:nvSpPr>
          <p:cNvPr id="6" name="ヘッダー プレースホルダー 5"/>
          <p:cNvSpPr txBox="1"/>
          <p:nvPr/>
        </p:nvSpPr>
        <p:spPr>
          <a:xfrm>
            <a:off x="399743" y="776537"/>
            <a:ext cx="3142004" cy="569568"/>
          </a:xfrm>
          <a:prstGeom prst="rect">
            <a:avLst/>
          </a:prstGeom>
        </p:spPr>
        <p:txBody>
          <a:bodyPr lIns="90205" tIns="45104" rIns="90205" bIns="45104"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9pPr>
          </a:lstStyle>
          <a:p>
            <a:pPr>
              <a:defRPr lang="ja-JP" altLang="en-US"/>
            </a:pPr>
            <a:r>
              <a:rPr lang="en-US" altLang="ja-JP" sz="21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【</a:t>
            </a:r>
            <a:r>
              <a:rPr lang="ja-JP" altLang="en-US" sz="21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スライド７</a:t>
            </a:r>
            <a:r>
              <a:rPr lang="en-US" altLang="ja-JP" sz="21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】</a:t>
            </a:r>
            <a:r>
              <a:rPr lang="ja-JP" altLang="en-US" sz="21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（９分）</a:t>
            </a:r>
            <a:endParaRPr lang="en-US" altLang="ja-JP" sz="21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071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 イメージ プレースホルダー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428625" y="1250950"/>
            <a:ext cx="5556250" cy="3125788"/>
          </a:xfrm>
        </p:spPr>
        <p:txBody>
          <a:bodyPr/>
          <a:lstStyle/>
          <a:p>
            <a:pPr>
              <a:defRPr lang="ja-JP" altLang="en-US"/>
            </a:pPr>
            <a:endParaRPr lang="ja-JP" altLang="en-US"/>
          </a:p>
        </p:txBody>
      </p:sp>
      <p:sp>
        <p:nvSpPr>
          <p:cNvPr id="4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25729" y="4376739"/>
            <a:ext cx="5427980" cy="4855366"/>
          </a:xfrm>
        </p:spPr>
        <p:txBody>
          <a:bodyPr/>
          <a:lstStyle/>
          <a:p>
            <a:pPr>
              <a:defRPr lang="ja-JP" altLang="en-US"/>
            </a:pPr>
            <a:endParaRPr lang="en-US" altLang="ja-JP" sz="1400" dirty="0">
              <a:latin typeface="+mn-ea"/>
            </a:endParaRPr>
          </a:p>
          <a:p>
            <a:pPr>
              <a:defRPr lang="ja-JP" altLang="en-US"/>
            </a:pPr>
            <a:r>
              <a:rPr lang="ja-JP" altLang="en-US" sz="1400" dirty="0">
                <a:latin typeface="+mn-ea"/>
              </a:rPr>
              <a:t>次は活動②です。</a:t>
            </a:r>
            <a:endParaRPr lang="en-US" altLang="ja-JP" sz="1400" dirty="0">
              <a:latin typeface="+mn-ea"/>
            </a:endParaRPr>
          </a:p>
          <a:p>
            <a:pPr>
              <a:defRPr lang="ja-JP" altLang="en-US"/>
            </a:pPr>
            <a:r>
              <a:rPr lang="ja-JP" altLang="en-US" sz="1400" dirty="0">
                <a:latin typeface="+mn-ea"/>
              </a:rPr>
              <a:t>活動①で書いた「自分</a:t>
            </a:r>
            <a:r>
              <a:rPr lang="en-US" altLang="ja-JP" sz="1400" dirty="0">
                <a:latin typeface="+mn-ea"/>
              </a:rPr>
              <a:t>Webbing</a:t>
            </a:r>
            <a:r>
              <a:rPr lang="ja-JP" altLang="en-US" sz="1400" dirty="0">
                <a:latin typeface="+mn-ea"/>
              </a:rPr>
              <a:t>」を基に、友達から自分の「強み」を</a:t>
            </a:r>
            <a:endParaRPr lang="en-US" altLang="ja-JP" sz="1400" dirty="0">
              <a:latin typeface="+mn-ea"/>
            </a:endParaRPr>
          </a:p>
          <a:p>
            <a:pPr>
              <a:defRPr lang="ja-JP" altLang="en-US"/>
            </a:pPr>
            <a:r>
              <a:rPr lang="ja-JP" altLang="en-US" sz="1400" dirty="0">
                <a:latin typeface="+mn-ea"/>
              </a:rPr>
              <a:t>見付けて伝えてもらいます。</a:t>
            </a:r>
            <a:endParaRPr lang="en-US" altLang="ja-JP" sz="1400" dirty="0">
              <a:latin typeface="+mn-ea"/>
            </a:endParaRPr>
          </a:p>
          <a:p>
            <a:pPr>
              <a:defRPr lang="ja-JP" altLang="en-US"/>
            </a:pPr>
            <a:endParaRPr lang="en-US" altLang="ja-JP" sz="1400" dirty="0">
              <a:latin typeface="+mn-ea"/>
            </a:endParaRPr>
          </a:p>
          <a:p>
            <a:pPr>
              <a:defRPr lang="ja-JP" altLang="en-US"/>
            </a:pPr>
            <a:endParaRPr lang="en-US" altLang="ja-JP" sz="1400" dirty="0">
              <a:latin typeface="+mn-ea"/>
            </a:endParaRPr>
          </a:p>
          <a:p>
            <a:pPr>
              <a:defRPr lang="ja-JP" altLang="en-US"/>
            </a:pPr>
            <a:r>
              <a:rPr lang="ja-JP" altLang="en-US" sz="1400" dirty="0">
                <a:latin typeface="+mn-ea"/>
              </a:rPr>
              <a:t>実は、事前に◯◯先生と△△先生に活動①の「自分</a:t>
            </a:r>
            <a:r>
              <a:rPr lang="en-US" altLang="ja-JP" sz="1400" dirty="0">
                <a:latin typeface="+mn-ea"/>
              </a:rPr>
              <a:t>Webbing</a:t>
            </a:r>
            <a:r>
              <a:rPr lang="ja-JP" altLang="en-US" sz="1400" dirty="0">
                <a:latin typeface="+mn-ea"/>
              </a:rPr>
              <a:t>」を</a:t>
            </a:r>
            <a:endParaRPr lang="en-US" altLang="ja-JP" sz="1400" dirty="0">
              <a:latin typeface="+mn-ea"/>
            </a:endParaRPr>
          </a:p>
          <a:p>
            <a:pPr>
              <a:defRPr lang="ja-JP" altLang="en-US"/>
            </a:pPr>
            <a:r>
              <a:rPr lang="ja-JP" altLang="en-US" sz="1400" dirty="0">
                <a:latin typeface="+mn-ea"/>
              </a:rPr>
              <a:t>見てもらい、「強み」だと思ったことを模造紙に書いてもらいました。</a:t>
            </a:r>
          </a:p>
        </p:txBody>
      </p:sp>
      <p:sp>
        <p:nvSpPr>
          <p:cNvPr id="6" name="ヘッダー プレースホルダー 5"/>
          <p:cNvSpPr txBox="1"/>
          <p:nvPr/>
        </p:nvSpPr>
        <p:spPr>
          <a:xfrm>
            <a:off x="425730" y="768823"/>
            <a:ext cx="3142004" cy="569568"/>
          </a:xfrm>
          <a:prstGeom prst="rect">
            <a:avLst/>
          </a:prstGeom>
        </p:spPr>
        <p:txBody>
          <a:bodyPr lIns="90205" tIns="45104" rIns="90205" bIns="45104"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9pPr>
          </a:lstStyle>
          <a:p>
            <a:pPr>
              <a:defRPr lang="ja-JP" altLang="en-US"/>
            </a:pPr>
            <a:r>
              <a:rPr lang="en-US" altLang="ja-JP" sz="21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【</a:t>
            </a:r>
            <a:r>
              <a:rPr lang="ja-JP" altLang="en-US" sz="21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スライド８</a:t>
            </a:r>
            <a:r>
              <a:rPr lang="en-US" altLang="ja-JP" sz="21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】</a:t>
            </a:r>
            <a:r>
              <a:rPr lang="ja-JP" altLang="en-US" sz="21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（２分）</a:t>
            </a:r>
            <a:endParaRPr lang="en-US" altLang="ja-JP" sz="21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1534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429341" y="4591436"/>
            <a:ext cx="5933360" cy="4970076"/>
          </a:xfrm>
        </p:spPr>
        <p:txBody>
          <a:bodyPr/>
          <a:lstStyle/>
          <a:p>
            <a:pPr defTabSz="914367">
              <a:defRPr lang="ja-JP" altLang="en-US"/>
            </a:pPr>
            <a:endParaRPr lang="en-US" altLang="ja-JP" sz="1400" dirty="0">
              <a:latin typeface="+mn-ea"/>
            </a:endParaRPr>
          </a:p>
          <a:p>
            <a:pPr lvl="0">
              <a:defRPr lang="ja-JP" altLang="en-US"/>
            </a:pPr>
            <a:r>
              <a:rPr lang="en-US" altLang="ja-JP" sz="1400" b="1" dirty="0">
                <a:latin typeface="+mn-ea"/>
              </a:rPr>
              <a:t>※</a:t>
            </a:r>
            <a:r>
              <a:rPr lang="ja-JP" altLang="en-US" sz="1400" b="1" dirty="0">
                <a:latin typeface="+mn-ea"/>
              </a:rPr>
              <a:t>　このスライドは、学習への理解を深めさせるために、授業者自身の自分　</a:t>
            </a:r>
            <a:endParaRPr lang="en-US" altLang="ja-JP" sz="1400" b="1" dirty="0">
              <a:latin typeface="+mn-ea"/>
            </a:endParaRPr>
          </a:p>
          <a:p>
            <a:pPr lvl="0">
              <a:defRPr lang="ja-JP" altLang="en-US"/>
            </a:pPr>
            <a:r>
              <a:rPr lang="ja-JP" altLang="en-US" sz="1400" b="1" dirty="0">
                <a:latin typeface="+mn-ea"/>
              </a:rPr>
              <a:t>   </a:t>
            </a:r>
            <a:r>
              <a:rPr lang="en-US" altLang="ja-JP" sz="1400" b="1" dirty="0">
                <a:latin typeface="+mn-ea"/>
              </a:rPr>
              <a:t>Webbing</a:t>
            </a:r>
            <a:r>
              <a:rPr lang="ja-JP" altLang="en-US" sz="1400" b="1" dirty="0">
                <a:latin typeface="+mn-ea"/>
              </a:rPr>
              <a:t>に替えることもできます。</a:t>
            </a:r>
            <a:endParaRPr lang="en-US" altLang="ja-JP" sz="1400" b="1" dirty="0">
              <a:latin typeface="+mn-ea"/>
            </a:endParaRPr>
          </a:p>
          <a:p>
            <a:pPr defTabSz="914367">
              <a:defRPr lang="ja-JP" altLang="en-US"/>
            </a:pPr>
            <a:endParaRPr lang="en-US" altLang="ja-JP" sz="1400" dirty="0">
              <a:latin typeface="+mn-ea"/>
            </a:endParaRPr>
          </a:p>
          <a:p>
            <a:pPr defTabSz="914367">
              <a:defRPr lang="ja-JP" altLang="en-US"/>
            </a:pPr>
            <a:r>
              <a:rPr lang="en-US" altLang="ja-JP" sz="1400" dirty="0">
                <a:latin typeface="+mn-ea"/>
              </a:rPr>
              <a:t>【</a:t>
            </a:r>
            <a:r>
              <a:rPr lang="ja-JP" altLang="en-US" sz="1400" dirty="0">
                <a:latin typeface="+mn-ea"/>
              </a:rPr>
              <a:t>模造紙を貼る</a:t>
            </a:r>
            <a:r>
              <a:rPr lang="en-US" altLang="ja-JP" sz="1400" dirty="0">
                <a:latin typeface="+mn-ea"/>
              </a:rPr>
              <a:t>】</a:t>
            </a:r>
          </a:p>
          <a:p>
            <a:pPr defTabSz="914367">
              <a:defRPr lang="ja-JP" altLang="en-US"/>
            </a:pPr>
            <a:r>
              <a:rPr lang="ja-JP" altLang="en-US" sz="1400" dirty="0">
                <a:latin typeface="+mn-ea"/>
              </a:rPr>
              <a:t>〇〇先生は「あなたには好きなことがいっぱいあって、いろんなことに</a:t>
            </a:r>
            <a:endParaRPr lang="en-US" altLang="ja-JP" sz="1400" dirty="0">
              <a:latin typeface="+mn-ea"/>
            </a:endParaRPr>
          </a:p>
          <a:p>
            <a:pPr defTabSz="914367">
              <a:defRPr lang="ja-JP" altLang="en-US"/>
            </a:pPr>
            <a:r>
              <a:rPr lang="ja-JP" altLang="en-US" sz="1400" dirty="0">
                <a:latin typeface="+mn-ea"/>
              </a:rPr>
              <a:t>チャレンジしたり実際に行動したりしているという</a:t>
            </a:r>
            <a:r>
              <a:rPr lang="en-US" altLang="ja-JP" sz="1400" dirty="0">
                <a:latin typeface="+mn-ea"/>
              </a:rPr>
              <a:t>『</a:t>
            </a:r>
            <a:r>
              <a:rPr lang="ja-JP" altLang="en-US" sz="1400" dirty="0">
                <a:latin typeface="+mn-ea"/>
              </a:rPr>
              <a:t>強み</a:t>
            </a:r>
            <a:r>
              <a:rPr lang="en-US" altLang="ja-JP" sz="1400" dirty="0">
                <a:latin typeface="+mn-ea"/>
              </a:rPr>
              <a:t>』</a:t>
            </a:r>
            <a:r>
              <a:rPr lang="ja-JP" altLang="en-US" sz="1400" dirty="0">
                <a:latin typeface="+mn-ea"/>
              </a:rPr>
              <a:t>があります」と</a:t>
            </a:r>
            <a:endParaRPr lang="en-US" altLang="ja-JP" sz="1400" dirty="0">
              <a:latin typeface="+mn-ea"/>
            </a:endParaRPr>
          </a:p>
          <a:p>
            <a:pPr defTabSz="914367">
              <a:defRPr lang="ja-JP" altLang="en-US"/>
            </a:pPr>
            <a:r>
              <a:rPr lang="ja-JP" altLang="en-US" sz="1400" dirty="0">
                <a:latin typeface="+mn-ea"/>
              </a:rPr>
              <a:t>書いてくれました。</a:t>
            </a:r>
            <a:endParaRPr lang="en-US" altLang="ja-JP" sz="1400" dirty="0">
              <a:latin typeface="+mn-ea"/>
            </a:endParaRPr>
          </a:p>
          <a:p>
            <a:pPr>
              <a:defRPr lang="ja-JP" altLang="en-US"/>
            </a:pPr>
            <a:r>
              <a:rPr lang="en-US" altLang="ja-JP" sz="1400" dirty="0">
                <a:latin typeface="+mn-ea"/>
              </a:rPr>
              <a:t>【</a:t>
            </a:r>
            <a:r>
              <a:rPr lang="ja-JP" altLang="en-US" sz="1400" dirty="0">
                <a:latin typeface="+mn-ea"/>
              </a:rPr>
              <a:t>スライドを指さしながら</a:t>
            </a:r>
            <a:r>
              <a:rPr lang="en-US" altLang="ja-JP" sz="1400" dirty="0">
                <a:latin typeface="+mn-ea"/>
              </a:rPr>
              <a:t>】</a:t>
            </a:r>
          </a:p>
          <a:p>
            <a:pPr>
              <a:defRPr lang="ja-JP" altLang="en-US"/>
            </a:pPr>
            <a:r>
              <a:rPr lang="ja-JP" altLang="en-US" sz="1400" dirty="0">
                <a:latin typeface="+mn-ea"/>
              </a:rPr>
              <a:t>〇〇先生は「自分</a:t>
            </a:r>
            <a:r>
              <a:rPr lang="en-US" altLang="ja-JP" sz="1400" dirty="0">
                <a:latin typeface="+mn-ea"/>
              </a:rPr>
              <a:t>Webbing</a:t>
            </a:r>
            <a:r>
              <a:rPr lang="ja-JP" altLang="en-US" sz="1400" dirty="0">
                <a:latin typeface="+mn-ea"/>
              </a:rPr>
              <a:t>」の全体と、この部分（小型船舶）とこの部分（旅行）を見て、この「強み」を思い付いたそうです。</a:t>
            </a:r>
          </a:p>
          <a:p>
            <a:pPr defTabSz="914367">
              <a:defRPr lang="ja-JP" altLang="en-US"/>
            </a:pPr>
            <a:r>
              <a:rPr lang="en-US" altLang="ja-JP" sz="1400" dirty="0">
                <a:latin typeface="+mn-ea"/>
              </a:rPr>
              <a:t>【</a:t>
            </a:r>
            <a:r>
              <a:rPr lang="ja-JP" altLang="en-US" sz="1400" dirty="0">
                <a:latin typeface="+mn-ea"/>
              </a:rPr>
              <a:t>模造紙を貼る</a:t>
            </a:r>
            <a:r>
              <a:rPr lang="en-US" altLang="ja-JP" sz="1400" dirty="0">
                <a:latin typeface="+mn-ea"/>
              </a:rPr>
              <a:t>】</a:t>
            </a:r>
          </a:p>
          <a:p>
            <a:pPr defTabSz="914367">
              <a:defRPr lang="ja-JP" altLang="en-US"/>
            </a:pPr>
            <a:r>
              <a:rPr lang="ja-JP" altLang="en-US" sz="1400" dirty="0">
                <a:latin typeface="+mn-ea"/>
              </a:rPr>
              <a:t>△△先生は「苦手なところはあるけれど、夢をもっていて少しでも近付こうと</a:t>
            </a:r>
            <a:endParaRPr lang="en-US" altLang="ja-JP" sz="1400" dirty="0">
              <a:latin typeface="+mn-ea"/>
            </a:endParaRPr>
          </a:p>
          <a:p>
            <a:pPr defTabSz="914367">
              <a:defRPr lang="ja-JP" altLang="en-US"/>
            </a:pPr>
            <a:r>
              <a:rPr lang="ja-JP" altLang="en-US" sz="1400" dirty="0">
                <a:latin typeface="+mn-ea"/>
              </a:rPr>
              <a:t>しているところです」と書いてくれました。</a:t>
            </a:r>
            <a:endParaRPr lang="en-US" altLang="ja-JP" sz="1400" dirty="0">
              <a:latin typeface="+mn-ea"/>
            </a:endParaRPr>
          </a:p>
          <a:p>
            <a:pPr>
              <a:defRPr lang="ja-JP" altLang="en-US"/>
            </a:pPr>
            <a:r>
              <a:rPr lang="en-US" altLang="ja-JP" sz="1400" dirty="0">
                <a:latin typeface="+mn-ea"/>
              </a:rPr>
              <a:t>【</a:t>
            </a:r>
            <a:r>
              <a:rPr lang="ja-JP" altLang="en-US" sz="1400" dirty="0">
                <a:latin typeface="+mn-ea"/>
              </a:rPr>
              <a:t>スライドを指さしながら</a:t>
            </a:r>
            <a:r>
              <a:rPr lang="en-US" altLang="ja-JP" sz="1400" dirty="0">
                <a:latin typeface="+mn-ea"/>
              </a:rPr>
              <a:t>】</a:t>
            </a:r>
          </a:p>
          <a:p>
            <a:pPr>
              <a:defRPr lang="ja-JP" altLang="en-US"/>
            </a:pPr>
            <a:r>
              <a:rPr lang="ja-JP" altLang="en-US" sz="1400" dirty="0">
                <a:latin typeface="+mn-ea"/>
              </a:rPr>
              <a:t>△△先生は、「自分</a:t>
            </a:r>
            <a:r>
              <a:rPr lang="en-US" altLang="ja-JP" sz="1400" dirty="0">
                <a:latin typeface="+mn-ea"/>
              </a:rPr>
              <a:t>Webbing</a:t>
            </a:r>
            <a:r>
              <a:rPr lang="ja-JP" altLang="en-US" sz="1400" dirty="0">
                <a:latin typeface="+mn-ea"/>
              </a:rPr>
              <a:t>」のこの部分（外国）（英語）を見て、</a:t>
            </a:r>
            <a:endParaRPr lang="en-US" altLang="ja-JP" sz="1400" dirty="0">
              <a:latin typeface="+mn-ea"/>
            </a:endParaRPr>
          </a:p>
          <a:p>
            <a:pPr>
              <a:defRPr lang="ja-JP" altLang="en-US"/>
            </a:pPr>
            <a:r>
              <a:rPr lang="ja-JP" altLang="en-US" sz="1400" dirty="0">
                <a:latin typeface="+mn-ea"/>
              </a:rPr>
              <a:t>書かれたそうです。</a:t>
            </a:r>
            <a:endParaRPr lang="en-US" altLang="ja-JP" sz="1400" dirty="0">
              <a:latin typeface="+mn-ea"/>
            </a:endParaRPr>
          </a:p>
          <a:p>
            <a:pPr defTabSz="912323">
              <a:defRPr lang="ja-JP" altLang="en-US"/>
            </a:pPr>
            <a:endParaRPr lang="en-US" altLang="ja-JP" sz="1400" dirty="0">
              <a:latin typeface="+mn-ea"/>
            </a:endParaRPr>
          </a:p>
          <a:p>
            <a:pPr>
              <a:defRPr lang="ja-JP" altLang="en-US"/>
            </a:pPr>
            <a:r>
              <a:rPr lang="ja-JP" altLang="en-US" sz="1400" dirty="0">
                <a:latin typeface="+mn-ea"/>
              </a:rPr>
              <a:t>自分でも気付かなかった「強み」を聞いたり、苦手なことからも「強み」を</a:t>
            </a:r>
            <a:endParaRPr lang="en-US" altLang="ja-JP" sz="1400" dirty="0">
              <a:latin typeface="+mn-ea"/>
            </a:endParaRPr>
          </a:p>
          <a:p>
            <a:pPr>
              <a:defRPr lang="ja-JP" altLang="en-US"/>
            </a:pPr>
            <a:r>
              <a:rPr lang="ja-JP" altLang="en-US" sz="1400" dirty="0">
                <a:latin typeface="+mn-ea"/>
              </a:rPr>
              <a:t>見付けてもらえると、とても嬉しい気持ちになりますね。</a:t>
            </a:r>
            <a:endParaRPr lang="en-US" altLang="ja-JP" sz="1400" dirty="0">
              <a:latin typeface="+mn-ea"/>
            </a:endParaRPr>
          </a:p>
          <a:p>
            <a:pPr>
              <a:defRPr lang="ja-JP" altLang="en-US"/>
            </a:pPr>
            <a:r>
              <a:rPr lang="ja-JP" altLang="en-US" sz="1400" dirty="0">
                <a:latin typeface="+mn-ea"/>
              </a:rPr>
              <a:t>では、「自分</a:t>
            </a:r>
            <a:r>
              <a:rPr lang="en-US" altLang="ja-JP" sz="1400" dirty="0">
                <a:latin typeface="+mn-ea"/>
              </a:rPr>
              <a:t>Webbing</a:t>
            </a:r>
            <a:r>
              <a:rPr lang="ja-JP" altLang="en-US" sz="1400" dirty="0">
                <a:latin typeface="+mn-ea"/>
              </a:rPr>
              <a:t>」の全体や部分を見て、</a:t>
            </a:r>
            <a:endParaRPr lang="en-US" altLang="ja-JP" sz="1400" dirty="0">
              <a:latin typeface="+mn-ea"/>
            </a:endParaRPr>
          </a:p>
          <a:p>
            <a:pPr>
              <a:defRPr lang="ja-JP" altLang="en-US"/>
            </a:pPr>
            <a:r>
              <a:rPr lang="ja-JP" altLang="en-US" sz="1400" dirty="0">
                <a:latin typeface="+mn-ea"/>
              </a:rPr>
              <a:t>自分の中でイメージを広げて友達の「強み」を書きましょう。</a:t>
            </a:r>
            <a:endParaRPr lang="en-US" altLang="ja-JP" sz="1400" dirty="0">
              <a:latin typeface="+mn-ea"/>
            </a:endParaRPr>
          </a:p>
        </p:txBody>
      </p:sp>
      <p:sp>
        <p:nvSpPr>
          <p:cNvPr id="4" name="ヘッダー プレースホルダー 5"/>
          <p:cNvSpPr txBox="1"/>
          <p:nvPr/>
        </p:nvSpPr>
        <p:spPr>
          <a:xfrm>
            <a:off x="425730" y="768823"/>
            <a:ext cx="3142004" cy="569568"/>
          </a:xfrm>
          <a:prstGeom prst="rect">
            <a:avLst/>
          </a:prstGeom>
        </p:spPr>
        <p:txBody>
          <a:bodyPr lIns="90205" tIns="45104" rIns="90205" bIns="45104"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9pPr>
          </a:lstStyle>
          <a:p>
            <a:pPr>
              <a:defRPr lang="ja-JP" altLang="en-US"/>
            </a:pPr>
            <a:r>
              <a:rPr lang="en-US" altLang="ja-JP" sz="21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【</a:t>
            </a:r>
            <a:r>
              <a:rPr lang="ja-JP" altLang="en-US" sz="21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スライド９</a:t>
            </a:r>
            <a:r>
              <a:rPr lang="en-US" altLang="ja-JP" sz="21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】</a:t>
            </a:r>
            <a:r>
              <a:rPr lang="ja-JP" altLang="en-US" sz="21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（４分）</a:t>
            </a:r>
            <a:endParaRPr lang="en-US" altLang="ja-JP" sz="21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2050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C4B59-BA13-45EA-8E36-AF612F592AE2}" type="datetime1">
              <a:rPr kumimoji="1" lang="ja-JP" altLang="en-US" smtClean="0"/>
              <a:t>2019/2/4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F41E6-70BA-4557-AF80-EDAF79D4A5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9074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F2CED-8D52-4126-8858-1D5EC99B2AF5}" type="datetime1">
              <a:rPr kumimoji="1" lang="ja-JP" altLang="en-US" smtClean="0"/>
              <a:t>2019/2/4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F41E6-70BA-4557-AF80-EDAF79D4A5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5898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CD609-3FC6-45C6-A638-AABCD6775621}" type="datetime1">
              <a:rPr kumimoji="1" lang="ja-JP" altLang="en-US" smtClean="0"/>
              <a:t>2019/2/4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F41E6-70BA-4557-AF80-EDAF79D4A5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8636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4059D9-0FFA-42C6-89AF-2A9DAF532A9A}" type="datetime1">
              <a:rPr kumimoji="1" lang="ja-JP" altLang="en-US" smtClean="0"/>
              <a:t>2019/2/4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F3AAD8-0F56-49B3-A74F-38086400EB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0889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58502F-A3D2-49CD-B85F-DC37DF512B9D}" type="datetime1">
              <a:rPr kumimoji="1" lang="ja-JP" altLang="en-US" smtClean="0"/>
              <a:t>2019/2/4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F3AAD8-0F56-49B3-A74F-38086400EB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5589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DAF1D1-6C8A-4C0F-BF17-F03CF331E707}" type="datetime1">
              <a:rPr kumimoji="1" lang="ja-JP" altLang="en-US" smtClean="0"/>
              <a:t>2019/2/4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F3AAD8-0F56-49B3-A74F-38086400EB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0871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234B0D-6849-4281-B511-CF0F80F63AEF}" type="datetime1">
              <a:rPr kumimoji="1" lang="ja-JP" altLang="en-US" smtClean="0"/>
              <a:t>2019/2/4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F3AAD8-0F56-49B3-A74F-38086400EB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3718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4DA3DF-90F0-4FC0-8760-D69988B001BA}" type="datetime1">
              <a:rPr kumimoji="1" lang="ja-JP" altLang="en-US" smtClean="0"/>
              <a:t>2019/2/4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F3AAD8-0F56-49B3-A74F-38086400EB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7332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0D7CA1-BA1F-4E74-A2F5-8E7CCA41A4E8}" type="datetime1">
              <a:rPr kumimoji="1" lang="ja-JP" altLang="en-US" smtClean="0"/>
              <a:t>2019/2/4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F3AAD8-0F56-49B3-A74F-38086400EB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4181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E77B8C-37AF-4304-BBB0-FFF6BAA362E3}" type="datetime1">
              <a:rPr kumimoji="1" lang="ja-JP" altLang="en-US" smtClean="0"/>
              <a:t>2019/2/4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F3AAD8-0F56-49B3-A74F-38086400EB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88052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9044-B451-4EF4-B364-87FFED5D130C}" type="datetime1">
              <a:rPr kumimoji="1" lang="ja-JP" altLang="en-US" smtClean="0"/>
              <a:t>2019/2/4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F3AAD8-0F56-49B3-A74F-38086400EB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4490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F17B-C326-4029-8859-55D2748B5133}" type="datetime1">
              <a:rPr kumimoji="1" lang="ja-JP" altLang="en-US" smtClean="0"/>
              <a:t>2019/2/4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F41E6-70BA-4557-AF80-EDAF79D4A5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90981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C023A2-E2D0-47E1-8868-7FE1BBA28334}" type="datetime1">
              <a:rPr kumimoji="1" lang="ja-JP" altLang="en-US" smtClean="0"/>
              <a:t>2019/2/4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F3AAD8-0F56-49B3-A74F-38086400EB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39664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4880EC-97AB-4746-9B8A-E1D9821C6817}" type="datetime1">
              <a:rPr kumimoji="1" lang="ja-JP" altLang="en-US" smtClean="0"/>
              <a:t>2019/2/4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F3AAD8-0F56-49B3-A74F-38086400EB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8279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092F8D-A9C8-4C83-832C-C92C5C2A636B}" type="datetime1">
              <a:rPr kumimoji="1" lang="ja-JP" altLang="en-US" smtClean="0"/>
              <a:t>2019/2/4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F3AAD8-0F56-49B3-A74F-38086400EB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24267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4063A-B5BF-4182-9E79-E5169C215B9A}" type="datetime1">
              <a:rPr kumimoji="1" lang="ja-JP" altLang="en-US" smtClean="0"/>
              <a:t>2019/2/4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9D81-1D88-4063-B263-FC56C2328C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37019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C48E-DB3E-404E-9ED1-C30C5678B6F8}" type="datetime1">
              <a:rPr kumimoji="1" lang="ja-JP" altLang="en-US" smtClean="0"/>
              <a:t>2019/2/4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9D81-1D88-4063-B263-FC56C2328C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65051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2913C-DA62-4A60-AECE-4AFBC23276CD}" type="datetime1">
              <a:rPr kumimoji="1" lang="ja-JP" altLang="en-US" smtClean="0"/>
              <a:t>2019/2/4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9D81-1D88-4063-B263-FC56C2328C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57948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DB0FE-8829-4C33-B08B-6F45916A6607}" type="datetime1">
              <a:rPr kumimoji="1" lang="ja-JP" altLang="en-US" smtClean="0"/>
              <a:t>2019/2/4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9D81-1D88-4063-B263-FC56C2328C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77226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08707-EDE3-4075-8EEE-AEF3A0C848F7}" type="datetime1">
              <a:rPr kumimoji="1" lang="ja-JP" altLang="en-US" smtClean="0"/>
              <a:t>2019/2/4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9D81-1D88-4063-B263-FC56C2328C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2376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FAAD4-6AD7-4EE0-A0C2-EE3273C7D72E}" type="datetime1">
              <a:rPr kumimoji="1" lang="ja-JP" altLang="en-US" smtClean="0"/>
              <a:t>2019/2/4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9D81-1D88-4063-B263-FC56C2328C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90935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F8B6-3DBD-4688-AA97-18B628439E1A}" type="datetime1">
              <a:rPr kumimoji="1" lang="ja-JP" altLang="en-US" smtClean="0"/>
              <a:t>2019/2/4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9D81-1D88-4063-B263-FC56C2328C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5361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7C6B7-F9D3-40B9-A0AF-E5EE3334BB24}" type="datetime1">
              <a:rPr kumimoji="1" lang="ja-JP" altLang="en-US" smtClean="0"/>
              <a:t>2019/2/4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F41E6-70BA-4557-AF80-EDAF79D4A5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24141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4561D-1A82-4B15-9208-C2012624CED2}" type="datetime1">
              <a:rPr kumimoji="1" lang="ja-JP" altLang="en-US" smtClean="0"/>
              <a:t>2019/2/4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9D81-1D88-4063-B263-FC56C2328C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57191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B3D4A-202E-4112-B078-654D8ECEBF02}" type="datetime1">
              <a:rPr kumimoji="1" lang="ja-JP" altLang="en-US" smtClean="0"/>
              <a:t>2019/2/4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9D81-1D88-4063-B263-FC56C2328C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51168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4549-9CDE-40DA-A0DF-420D95E4C993}" type="datetime1">
              <a:rPr kumimoji="1" lang="ja-JP" altLang="en-US" smtClean="0"/>
              <a:t>2019/2/4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9D81-1D88-4063-B263-FC56C2328C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91663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476A6-41F0-43C7-A1E5-AB50D98567A3}" type="datetime1">
              <a:rPr kumimoji="1" lang="ja-JP" altLang="en-US" smtClean="0"/>
              <a:t>2019/2/4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9D81-1D88-4063-B263-FC56C2328C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021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E50C2-8B94-4E45-B735-862E263D27ED}" type="datetime1">
              <a:rPr kumimoji="1" lang="ja-JP" altLang="en-US" smtClean="0"/>
              <a:t>2019/2/4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F41E6-70BA-4557-AF80-EDAF79D4A5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648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A235C-7AAA-4203-ABD9-1DDE712C1938}" type="datetime1">
              <a:rPr kumimoji="1" lang="ja-JP" altLang="en-US" smtClean="0"/>
              <a:t>2019/2/4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F41E6-70BA-4557-AF80-EDAF79D4A5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4992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B9A19-53AB-4213-8FAE-72D39AC6B679}" type="datetime1">
              <a:rPr kumimoji="1" lang="ja-JP" altLang="en-US" smtClean="0"/>
              <a:t>2019/2/4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F41E6-70BA-4557-AF80-EDAF79D4A5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829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036C-4CC9-41B4-AA6F-35117A399728}" type="datetime1">
              <a:rPr kumimoji="1" lang="ja-JP" altLang="en-US" smtClean="0"/>
              <a:t>2019/2/4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F41E6-70BA-4557-AF80-EDAF79D4A5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7955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B9AFC-5A90-4319-BAB4-D317186F49E1}" type="datetime1">
              <a:rPr kumimoji="1" lang="ja-JP" altLang="en-US" smtClean="0"/>
              <a:t>2019/2/4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F41E6-70BA-4557-AF80-EDAF79D4A5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5419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7E54-B4C7-4B09-8A6E-A2285D5E8BDE}" type="datetime1">
              <a:rPr kumimoji="1" lang="ja-JP" altLang="en-US" smtClean="0"/>
              <a:t>2019/2/4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F41E6-70BA-4557-AF80-EDAF79D4A5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4909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9192344" y="249238"/>
            <a:ext cx="2390056" cy="4074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z="800" b="0" i="0" u="none" strike="noStrike" baseline="0" dirty="0">
                <a:solidFill>
                  <a:srgbClr val="000000"/>
                </a:solidFill>
                <a:latin typeface="ＭＳ 明朝" panose="02020609040205080304" pitchFamily="17" charset="-128"/>
                <a:ea typeface="ＭＳ ゴシック" panose="020B0609070205080204" pitchFamily="49" charset="-128"/>
              </a:rPr>
              <a:t>平成</a:t>
            </a:r>
            <a:r>
              <a:rPr lang="en-US" altLang="ja-JP" sz="800" b="0" i="0" u="none" strike="noStrike" baseline="0" dirty="0">
                <a:solidFill>
                  <a:srgbClr val="000000"/>
                </a:solidFill>
                <a:latin typeface="ＭＳ ゴシック" panose="020B0609070205080204" pitchFamily="49" charset="-128"/>
                <a:ea typeface="ＭＳ 明朝" panose="02020609040205080304" pitchFamily="17" charset="-128"/>
              </a:rPr>
              <a:t>26</a:t>
            </a:r>
            <a:r>
              <a:rPr lang="ja-JP" altLang="en-US" sz="800" b="0" i="0" u="none" strike="noStrike" baseline="0" dirty="0">
                <a:solidFill>
                  <a:srgbClr val="000000"/>
                </a:solidFill>
                <a:latin typeface="ＭＳ 明朝" panose="02020609040205080304" pitchFamily="17" charset="-128"/>
                <a:ea typeface="ＭＳ ゴシック" panose="020B0609070205080204" pitchFamily="49" charset="-128"/>
              </a:rPr>
              <a:t>・</a:t>
            </a:r>
            <a:r>
              <a:rPr lang="en-US" altLang="ja-JP" sz="800" b="0" i="0" u="none" strike="noStrike" baseline="0" dirty="0">
                <a:solidFill>
                  <a:srgbClr val="000000"/>
                </a:solidFill>
                <a:latin typeface="ＭＳ ゴシック" panose="020B0609070205080204" pitchFamily="49" charset="-128"/>
                <a:ea typeface="ＭＳ 明朝" panose="02020609040205080304" pitchFamily="17" charset="-128"/>
              </a:rPr>
              <a:t>27</a:t>
            </a:r>
            <a:r>
              <a:rPr lang="ja-JP" altLang="en-US" sz="800" b="0" i="0" u="none" strike="noStrike" baseline="0" dirty="0">
                <a:solidFill>
                  <a:srgbClr val="000000"/>
                </a:solidFill>
                <a:latin typeface="ＭＳ 明朝" panose="02020609040205080304" pitchFamily="17" charset="-128"/>
                <a:ea typeface="ＭＳ ゴシック" panose="020B0609070205080204" pitchFamily="49" charset="-128"/>
              </a:rPr>
              <a:t>年度　小・中・高等学校教育相談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9928B-5B2B-4B44-8981-3DA4E5857CAD}" type="datetime1">
              <a:rPr kumimoji="1" lang="ja-JP" altLang="en-US" smtClean="0"/>
              <a:t>2019/2/4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F41E6-70BA-4557-AF80-EDAF79D4A5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2175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spcBef>
          <a:spcPct val="0"/>
        </a:spcBef>
        <a:buNone/>
        <a:defRPr kumimoji="1" lang="ja-JP" altLang="en-US" sz="800" b="0" i="0" u="none" strike="noStrike" kern="1200" baseline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平成２６・２７年度　佐賀県教育センタープロジェクト研究　小・中・高等学校教育相談研究委員会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93539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8643A-1117-439F-B697-5CDAE004E7C5}" type="datetime1">
              <a:rPr kumimoji="1" lang="ja-JP" altLang="en-US" smtClean="0"/>
              <a:t>2019/2/4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D9D81-1D88-4063-B263-FC56C2328C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993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6" y="0"/>
            <a:ext cx="12201095" cy="6858000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28" y="2456892"/>
            <a:ext cx="3312368" cy="3974841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791EF4DE-C1D7-4010-BF22-D859BAEA79DF}"/>
              </a:ext>
            </a:extLst>
          </p:cNvPr>
          <p:cNvSpPr txBox="1">
            <a:spLocks noChangeArrowheads="1"/>
          </p:cNvSpPr>
          <p:nvPr/>
        </p:nvSpPr>
        <p:spPr>
          <a:xfrm>
            <a:off x="458144" y="170892"/>
            <a:ext cx="11266613" cy="313693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ja-JP" altLang="en-US" sz="7200" dirty="0">
                <a:ln w="28575"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①　自分や友達の　　　　　　  </a:t>
            </a:r>
            <a:endParaRPr lang="en-US" altLang="ja-JP" sz="7200" dirty="0">
              <a:ln w="28575"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ja-JP" sz="7200" dirty="0">
                <a:ln w="28575"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  </a:t>
            </a:r>
            <a:r>
              <a:rPr lang="ja-JP" altLang="en-US" sz="7200" dirty="0">
                <a:ln w="28575"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「強み」を知ろう</a:t>
            </a:r>
          </a:p>
        </p:txBody>
      </p:sp>
    </p:spTree>
    <p:extLst>
      <p:ext uri="{BB962C8B-B14F-4D97-AF65-F5344CB8AC3E}">
        <p14:creationId xmlns:p14="http://schemas.microsoft.com/office/powerpoint/2010/main" val="4223781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>
          <a:xfrm>
            <a:off x="263352" y="379953"/>
            <a:ext cx="11701300" cy="887738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685800" rtl="0" eaLnBrk="1" latinLnBrk="0" hangingPunct="1">
              <a:spcBef>
                <a:spcPct val="0"/>
              </a:spcBef>
              <a:buNone/>
              <a:defRPr kumimoji="1" lang="ja-JP" altLang="en-US" sz="600" b="0" i="0" u="none" strike="noStrike" kern="1200" baseline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4800" dirty="0">
                <a:solidFill>
                  <a:prstClr val="white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プリントの回し方</a:t>
            </a:r>
            <a:endParaRPr sz="4800" dirty="0">
              <a:solidFill>
                <a:prstClr val="white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0" t="20472" r="10694" b="4109"/>
          <a:stretch/>
        </p:blipFill>
        <p:spPr>
          <a:xfrm>
            <a:off x="1055440" y="1454047"/>
            <a:ext cx="10297144" cy="4414603"/>
          </a:xfrm>
          <a:prstGeom prst="rect">
            <a:avLst/>
          </a:prstGeom>
        </p:spPr>
      </p:pic>
      <p:sp>
        <p:nvSpPr>
          <p:cNvPr id="9" name="U ターン矢印 8"/>
          <p:cNvSpPr/>
          <p:nvPr/>
        </p:nvSpPr>
        <p:spPr>
          <a:xfrm>
            <a:off x="4380657" y="1664804"/>
            <a:ext cx="3466690" cy="2158583"/>
          </a:xfrm>
          <a:prstGeom prst="uturnArrow">
            <a:avLst>
              <a:gd name="adj1" fmla="val 22990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2" name="U ターン矢印 11"/>
          <p:cNvSpPr/>
          <p:nvPr/>
        </p:nvSpPr>
        <p:spPr>
          <a:xfrm rot="10800000">
            <a:off x="4115780" y="3537012"/>
            <a:ext cx="3456384" cy="2167964"/>
          </a:xfrm>
          <a:prstGeom prst="uturnArrow">
            <a:avLst>
              <a:gd name="adj1" fmla="val 21171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1839305" y="5906124"/>
            <a:ext cx="8316000" cy="887738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685800" rtl="0" eaLnBrk="1" latinLnBrk="0" hangingPunct="1">
              <a:spcBef>
                <a:spcPct val="0"/>
              </a:spcBef>
              <a:buNone/>
              <a:defRPr kumimoji="1" lang="ja-JP" altLang="en-US" sz="600" b="0" i="0" u="none" strike="noStrike" kern="1200" baseline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8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時計回り</a:t>
            </a:r>
            <a:r>
              <a:rPr lang="ja-JP" altLang="en-US" sz="28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に、自分の左側の人に渡しましょう</a:t>
            </a:r>
            <a:endParaRPr lang="en-US" altLang="ja-JP" sz="28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lang="ja-JP" altLang="en-US" sz="28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渡すタイミングは先生が合図を出します</a:t>
            </a:r>
            <a:endParaRPr sz="28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61329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497377" y="2060848"/>
            <a:ext cx="11197244" cy="187220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defRPr lang="ja-JP" altLang="en-US"/>
            </a:pPr>
            <a:r>
              <a:rPr lang="ja-JP" altLang="en-US" sz="4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自分の「強み」（ストレングス</a:t>
            </a:r>
            <a:r>
              <a:rPr lang="en-US" altLang="ja-JP" sz="4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br>
              <a:rPr lang="en-US" altLang="ja-JP" sz="4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ja-JP" altLang="en-US" sz="4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だと思うことを書いてみよう　　　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27"/>
          <a:stretch/>
        </p:blipFill>
        <p:spPr>
          <a:xfrm>
            <a:off x="2951340" y="4473116"/>
            <a:ext cx="6289317" cy="2168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3DD44A22-93A5-4B13-A865-41E246954946}"/>
              </a:ext>
            </a:extLst>
          </p:cNvPr>
          <p:cNvSpPr txBox="1">
            <a:spLocks/>
          </p:cNvSpPr>
          <p:nvPr/>
        </p:nvSpPr>
        <p:spPr>
          <a:xfrm>
            <a:off x="52454" y="54042"/>
            <a:ext cx="2891093" cy="731864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kumimoji="1" lang="ja-JP" altLang="en-US" sz="800" b="0" i="0" u="none" strike="noStrike" kern="1200" baseline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自分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Webbing</a:t>
            </a:r>
            <a:endParaRPr kumimoji="1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06650D7-7608-4AB3-AC1E-E5596FDAF69E}"/>
              </a:ext>
            </a:extLst>
          </p:cNvPr>
          <p:cNvSpPr txBox="1"/>
          <p:nvPr/>
        </p:nvSpPr>
        <p:spPr>
          <a:xfrm>
            <a:off x="52455" y="1036296"/>
            <a:ext cx="179507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活動③</a:t>
            </a:r>
            <a:endParaRPr kumimoji="1" lang="ja-JP" altLang="en-US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9241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141896" y="2577027"/>
            <a:ext cx="6462716" cy="85197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ja-JP" sz="48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【</a:t>
            </a:r>
            <a:r>
              <a:rPr lang="ja-JP" altLang="en-US" sz="48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聴き方のポイント</a:t>
            </a:r>
            <a:r>
              <a:rPr lang="en-US" altLang="ja-JP" sz="48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】</a:t>
            </a:r>
            <a:endParaRPr lang="ja-JP" altLang="en-US" sz="4800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6124259" y="3770058"/>
            <a:ext cx="4690840" cy="74120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36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①</a:t>
            </a:r>
            <a:r>
              <a:rPr lang="ja-JP" altLang="en-US" sz="36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相手を見る</a:t>
            </a:r>
          </a:p>
        </p:txBody>
      </p:sp>
      <p:sp>
        <p:nvSpPr>
          <p:cNvPr id="6" name="角丸四角形 5"/>
          <p:cNvSpPr/>
          <p:nvPr/>
        </p:nvSpPr>
        <p:spPr>
          <a:xfrm>
            <a:off x="6126355" y="4862493"/>
            <a:ext cx="4706323" cy="754979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33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②</a:t>
            </a:r>
            <a:r>
              <a:rPr lang="ja-JP" altLang="en-US" sz="33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うなずき</a:t>
            </a:r>
            <a:r>
              <a:rPr lang="ja-JP" altLang="en-US" sz="33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ながら聴く</a:t>
            </a:r>
          </a:p>
        </p:txBody>
      </p:sp>
      <p:sp>
        <p:nvSpPr>
          <p:cNvPr id="7" name="角丸四角形 6"/>
          <p:cNvSpPr/>
          <p:nvPr/>
        </p:nvSpPr>
        <p:spPr>
          <a:xfrm>
            <a:off x="6108776" y="5950030"/>
            <a:ext cx="4706323" cy="754979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36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③</a:t>
            </a:r>
            <a:r>
              <a:rPr lang="ja-JP" altLang="en-US" sz="36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最後まで</a:t>
            </a:r>
            <a:r>
              <a:rPr lang="ja-JP" altLang="en-US" sz="36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聴く</a:t>
            </a: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2495600" y="884205"/>
            <a:ext cx="9361040" cy="13272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kumimoji="1" lang="ja-JP" altLang="en-US" sz="800" b="0" i="0" u="none" strike="noStrike" kern="1200" baseline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 lang="ja-JP" altLang="en-US"/>
            </a:pPr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自分の「強み」（ストレングス）を</a:t>
            </a:r>
            <a:endParaRPr lang="en-US" altLang="ja-JP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>
              <a:defRPr lang="ja-JP" altLang="en-US"/>
            </a:pPr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　　グループで伝え合おう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DEF50E73-0071-402C-81A7-2FF89AE69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88" y="3147993"/>
            <a:ext cx="3240405" cy="3429000"/>
          </a:xfrm>
          <a:prstGeom prst="rect">
            <a:avLst/>
          </a:prstGeom>
        </p:spPr>
      </p:pic>
      <p:sp>
        <p:nvSpPr>
          <p:cNvPr id="12" name="タイトル 1">
            <a:extLst>
              <a:ext uri="{FF2B5EF4-FFF2-40B4-BE49-F238E27FC236}">
                <a16:creationId xmlns:a16="http://schemas.microsoft.com/office/drawing/2014/main" id="{3A74B6C5-FEB6-44A8-B484-25533EA65BCC}"/>
              </a:ext>
            </a:extLst>
          </p:cNvPr>
          <p:cNvSpPr txBox="1">
            <a:spLocks/>
          </p:cNvSpPr>
          <p:nvPr/>
        </p:nvSpPr>
        <p:spPr>
          <a:xfrm>
            <a:off x="52454" y="54042"/>
            <a:ext cx="2891093" cy="731864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kumimoji="1" lang="ja-JP" altLang="en-US" sz="800" b="0" i="0" u="none" strike="noStrike" kern="1200" baseline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自分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Webbing</a:t>
            </a:r>
            <a:endParaRPr kumimoji="1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3C2C7DB-3736-4F8F-A0FF-126C754FBD98}"/>
              </a:ext>
            </a:extLst>
          </p:cNvPr>
          <p:cNvSpPr txBox="1"/>
          <p:nvPr/>
        </p:nvSpPr>
        <p:spPr>
          <a:xfrm>
            <a:off x="52455" y="1036296"/>
            <a:ext cx="179507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活動④</a:t>
            </a:r>
            <a:endParaRPr kumimoji="1" lang="ja-JP" altLang="en-US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84698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5360" y="296652"/>
            <a:ext cx="11521280" cy="97210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 lang="ja-JP" altLang="en-US"/>
            </a:pPr>
            <a:r>
              <a:rPr lang="ja-JP" altLang="en-US" sz="4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今日の学習を振り返りましょう　　　　　　　　</a:t>
            </a:r>
          </a:p>
        </p:txBody>
      </p:sp>
      <p:sp>
        <p:nvSpPr>
          <p:cNvPr id="12" name="雲形吹き出し 11"/>
          <p:cNvSpPr/>
          <p:nvPr/>
        </p:nvSpPr>
        <p:spPr>
          <a:xfrm>
            <a:off x="9774720" y="2425127"/>
            <a:ext cx="1570898" cy="936000"/>
          </a:xfrm>
          <a:prstGeom prst="cloudCallout">
            <a:avLst>
              <a:gd name="adj1" fmla="val -19829"/>
              <a:gd name="adj2" fmla="val 10292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3" name="雲形吹き出し 12"/>
          <p:cNvSpPr/>
          <p:nvPr/>
        </p:nvSpPr>
        <p:spPr>
          <a:xfrm>
            <a:off x="6966720" y="2425127"/>
            <a:ext cx="1570898" cy="936000"/>
          </a:xfrm>
          <a:prstGeom prst="cloudCallout">
            <a:avLst>
              <a:gd name="adj1" fmla="val -20833"/>
              <a:gd name="adj2" fmla="val 101240"/>
            </a:avLst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4" name="雲形吹き出し 13"/>
          <p:cNvSpPr/>
          <p:nvPr/>
        </p:nvSpPr>
        <p:spPr>
          <a:xfrm>
            <a:off x="4013225" y="2442482"/>
            <a:ext cx="1570898" cy="936000"/>
          </a:xfrm>
          <a:prstGeom prst="cloudCallout">
            <a:avLst>
              <a:gd name="adj1" fmla="val -20833"/>
              <a:gd name="adj2" fmla="val 81028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5" name="雲形吹き出し 14"/>
          <p:cNvSpPr/>
          <p:nvPr/>
        </p:nvSpPr>
        <p:spPr>
          <a:xfrm>
            <a:off x="1205225" y="2442482"/>
            <a:ext cx="1570898" cy="936000"/>
          </a:xfrm>
          <a:prstGeom prst="cloudCallout">
            <a:avLst>
              <a:gd name="adj1" fmla="val -15815"/>
              <a:gd name="adj2" fmla="val 91134"/>
            </a:avLst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endParaRPr lang="ja-JP" altLang="en-US"/>
          </a:p>
        </p:txBody>
      </p:sp>
      <p:pic>
        <p:nvPicPr>
          <p:cNvPr id="20" name="図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4030422"/>
            <a:ext cx="1912974" cy="2251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図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800" y="4030422"/>
            <a:ext cx="156527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図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995" y="4084095"/>
            <a:ext cx="1697038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図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11" y="3947007"/>
            <a:ext cx="1990725" cy="233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77162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60896" y="1124744"/>
            <a:ext cx="11268730" cy="1569660"/>
          </a:xfrm>
          <a:prstGeom prst="rect">
            <a:avLst/>
          </a:prstGeom>
          <a:solidFill>
            <a:srgbClr val="00B050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自分や友達の</a:t>
            </a:r>
            <a:r>
              <a:rPr lang="ja-JP" altLang="en-US" sz="4800" dirty="0">
                <a:solidFill>
                  <a:srgbClr val="FFFF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「強み」</a:t>
            </a:r>
            <a:r>
              <a:rPr lang="ja-JP" altLang="en-US" sz="48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を見付けて、</a:t>
            </a:r>
            <a:endParaRPr lang="en-US" altLang="ja-JP" sz="4800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lang="ja-JP" altLang="en-US" sz="48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友達同士で伝え合う活動</a:t>
            </a:r>
            <a:endParaRPr lang="en-US" altLang="ja-JP" sz="4800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27348" y="166086"/>
            <a:ext cx="74903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これからの３回の授業で</a:t>
            </a:r>
            <a:r>
              <a:rPr lang="en-US" altLang="ja-JP" sz="4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…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570768" y="3609020"/>
            <a:ext cx="11277301" cy="286232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１時目　　自分や友達の「強み」を知ろう</a:t>
            </a:r>
            <a:endParaRPr lang="en-US" altLang="ja-JP" sz="3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sz="3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２時目　　自分や友達の「強み」を生かそう</a:t>
            </a:r>
            <a:endParaRPr lang="en-US" altLang="ja-JP" sz="3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sz="3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３時目　　自分や友達の「強み」を生かしていこう</a:t>
            </a:r>
            <a:endParaRPr lang="en-US" altLang="ja-JP" sz="3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213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3326" y="3946041"/>
            <a:ext cx="1671186" cy="241963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8" t="21052" r="25527" b="23178"/>
          <a:stretch/>
        </p:blipFill>
        <p:spPr>
          <a:xfrm>
            <a:off x="1285864" y="4093458"/>
            <a:ext cx="1825588" cy="202474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487" y="3923269"/>
            <a:ext cx="2392376" cy="2392376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299" y="4398880"/>
            <a:ext cx="2102560" cy="1513953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353362" y="1734077"/>
            <a:ext cx="115212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6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66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「</a:t>
            </a:r>
            <a:r>
              <a:rPr lang="ja-JP" altLang="en-US" sz="66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強み」</a:t>
            </a:r>
            <a:r>
              <a:rPr lang="ja-JP" altLang="en-US" sz="66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（ストレングス）</a:t>
            </a:r>
            <a:endParaRPr lang="en-US" altLang="ja-JP" sz="6600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317358" y="269475"/>
            <a:ext cx="11521280" cy="98860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ja-JP" altLang="en-US" sz="4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「強み」（ストレングス）について知る</a:t>
            </a:r>
            <a:endParaRPr kumimoji="1" lang="ja-JP" altLang="en-US" sz="4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218574" y="3321755"/>
            <a:ext cx="11718847" cy="3266770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685800" rtl="0" eaLnBrk="1" latinLnBrk="0" hangingPunct="1">
              <a:spcBef>
                <a:spcPct val="0"/>
              </a:spcBef>
              <a:buNone/>
              <a:defRPr kumimoji="1" lang="ja-JP" altLang="en-US" sz="600" b="0" i="0" u="none" strike="noStrike" kern="1200" baseline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54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人がもっている</a:t>
            </a:r>
          </a:p>
          <a:p>
            <a:pPr algn="ctr"/>
            <a:endParaRPr lang="ja-JP" altLang="en-US" sz="5400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lang="ja-JP" altLang="en-US" sz="54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考え方、行動、からだ</a:t>
            </a:r>
          </a:p>
        </p:txBody>
      </p:sp>
    </p:spTree>
    <p:extLst>
      <p:ext uri="{BB962C8B-B14F-4D97-AF65-F5344CB8AC3E}">
        <p14:creationId xmlns:p14="http://schemas.microsoft.com/office/powerpoint/2010/main" val="272202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983432" y="1319660"/>
            <a:ext cx="10837204" cy="212365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66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人がもっている</a:t>
            </a:r>
            <a:endParaRPr lang="en-US" altLang="ja-JP" sz="66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lang="ja-JP" altLang="en-US" sz="66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考え方、行動、からだ</a:t>
            </a:r>
            <a:r>
              <a:rPr lang="ja-JP" altLang="en-US" sz="5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endParaRPr lang="ja-JP" altLang="en-US" sz="54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299356" y="3861048"/>
            <a:ext cx="11701299" cy="2802989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685800" rtl="0" eaLnBrk="1" latinLnBrk="0" hangingPunct="1">
              <a:spcBef>
                <a:spcPct val="0"/>
              </a:spcBef>
              <a:buNone/>
              <a:defRPr kumimoji="1" lang="ja-JP" altLang="en-US" sz="600" b="0" i="0" u="none" strike="noStrike" kern="1200" baseline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4800" u="sng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ポジティブ（プラス）</a:t>
            </a:r>
            <a:r>
              <a:rPr lang="ja-JP" altLang="en-US" sz="48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に思えること</a:t>
            </a:r>
            <a:endParaRPr lang="en-US" altLang="ja-JP" sz="4800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lang="ja-JP" altLang="en-US" sz="48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＋</a:t>
            </a:r>
            <a:endParaRPr lang="en-US" altLang="ja-JP" sz="4800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lang="ja-JP" altLang="en-US" sz="4800" u="sng" dirty="0">
                <a:solidFill>
                  <a:srgbClr val="FFFF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ネガティブ（マイナス）</a:t>
            </a:r>
            <a:r>
              <a:rPr lang="ja-JP" altLang="en-US" sz="4800" dirty="0">
                <a:solidFill>
                  <a:srgbClr val="FFFF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に思えること</a:t>
            </a: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299356" y="232096"/>
            <a:ext cx="11521280" cy="98860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kumimoji="1" lang="ja-JP" altLang="en-US" sz="800" b="0" i="0" u="none" strike="noStrike" kern="1200" baseline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「強み」（ストレングス）を理解するポイント</a:t>
            </a:r>
          </a:p>
        </p:txBody>
      </p:sp>
    </p:spTree>
    <p:extLst>
      <p:ext uri="{BB962C8B-B14F-4D97-AF65-F5344CB8AC3E}">
        <p14:creationId xmlns:p14="http://schemas.microsoft.com/office/powerpoint/2010/main" val="72797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367544" y="101892"/>
            <a:ext cx="11449272" cy="98860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ja-JP" altLang="en-US" sz="4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本時のめあて</a:t>
            </a:r>
            <a:endParaRPr kumimoji="1" lang="ja-JP" altLang="en-US" sz="4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1118145" y="3789040"/>
            <a:ext cx="5435962" cy="172424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5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自分</a:t>
            </a:r>
            <a:r>
              <a:rPr lang="en-US" altLang="ja-JP" sz="5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Webbing</a:t>
            </a:r>
            <a:endParaRPr lang="ja-JP" altLang="en-US" sz="5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108" y="3409263"/>
            <a:ext cx="2997635" cy="3278666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644307" y="1470271"/>
            <a:ext cx="108957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①　自分や友達の</a:t>
            </a:r>
            <a:endParaRPr lang="en-US" altLang="ja-JP" sz="6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60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「強み」</a:t>
            </a:r>
            <a:r>
              <a:rPr lang="ja-JP" altLang="en-US" sz="6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を知ろう</a:t>
            </a:r>
            <a:endParaRPr lang="en-US" altLang="ja-JP" sz="6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717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直線コネクタ 67"/>
          <p:cNvCxnSpPr/>
          <p:nvPr/>
        </p:nvCxnSpPr>
        <p:spPr>
          <a:xfrm flipH="1" flipV="1">
            <a:off x="2068055" y="2213637"/>
            <a:ext cx="306851" cy="2896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/>
        </p:nvCxnSpPr>
        <p:spPr>
          <a:xfrm flipH="1" flipV="1">
            <a:off x="5531658" y="1065716"/>
            <a:ext cx="8765" cy="538003"/>
          </a:xfrm>
          <a:prstGeom prst="line">
            <a:avLst/>
          </a:prstGeom>
          <a:ln w="25400"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/>
        </p:nvCxnSpPr>
        <p:spPr>
          <a:xfrm flipV="1">
            <a:off x="3732933" y="933713"/>
            <a:ext cx="1528731" cy="114704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直線コネクタ 60"/>
          <p:cNvCxnSpPr/>
          <p:nvPr/>
        </p:nvCxnSpPr>
        <p:spPr>
          <a:xfrm flipH="1" flipV="1">
            <a:off x="5705942" y="2276502"/>
            <a:ext cx="186525" cy="618601"/>
          </a:xfrm>
          <a:prstGeom prst="line">
            <a:avLst/>
          </a:prstGeom>
          <a:ln w="25400"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 flipV="1">
            <a:off x="2359995" y="3857267"/>
            <a:ext cx="341383" cy="62382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直線コネクタ 57"/>
          <p:cNvCxnSpPr/>
          <p:nvPr/>
        </p:nvCxnSpPr>
        <p:spPr>
          <a:xfrm flipH="1">
            <a:off x="4254812" y="3176594"/>
            <a:ext cx="793894" cy="28437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 flipH="1">
            <a:off x="2241645" y="5104132"/>
            <a:ext cx="2126506" cy="7370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 flipV="1">
            <a:off x="4679941" y="5184205"/>
            <a:ext cx="520098" cy="8276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 flipV="1">
            <a:off x="5246636" y="3747583"/>
            <a:ext cx="341383" cy="62382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 flipV="1">
            <a:off x="8056136" y="4369055"/>
            <a:ext cx="1043550" cy="52281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 flipH="1" flipV="1">
            <a:off x="10038438" y="4590549"/>
            <a:ext cx="162018" cy="60264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>
            <a:off x="8917710" y="3745136"/>
            <a:ext cx="740038" cy="2242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>
            <a:off x="6676828" y="3399315"/>
            <a:ext cx="761379" cy="123314"/>
          </a:xfrm>
          <a:prstGeom prst="line">
            <a:avLst/>
          </a:prstGeom>
          <a:ln w="25400"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 flipV="1">
            <a:off x="9246350" y="751949"/>
            <a:ext cx="954106" cy="263213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 flipV="1">
            <a:off x="8074197" y="1603718"/>
            <a:ext cx="398067" cy="362098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 flipV="1">
            <a:off x="6708068" y="2618239"/>
            <a:ext cx="522058" cy="507095"/>
          </a:xfrm>
          <a:prstGeom prst="line">
            <a:avLst/>
          </a:prstGeom>
          <a:ln w="25400"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円/楕円 4"/>
          <p:cNvSpPr/>
          <p:nvPr/>
        </p:nvSpPr>
        <p:spPr>
          <a:xfrm>
            <a:off x="6882793" y="1965816"/>
            <a:ext cx="1836204" cy="792088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海が好き</a:t>
            </a:r>
          </a:p>
        </p:txBody>
      </p:sp>
      <p:sp>
        <p:nvSpPr>
          <p:cNvPr id="6" name="円/楕円 5"/>
          <p:cNvSpPr/>
          <p:nvPr/>
        </p:nvSpPr>
        <p:spPr>
          <a:xfrm>
            <a:off x="7932204" y="859961"/>
            <a:ext cx="1836204" cy="792088"/>
          </a:xfrm>
          <a:prstGeom prst="ellipse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夏が好き</a:t>
            </a:r>
          </a:p>
        </p:txBody>
      </p:sp>
      <p:sp>
        <p:nvSpPr>
          <p:cNvPr id="7" name="円/楕円 6"/>
          <p:cNvSpPr/>
          <p:nvPr/>
        </p:nvSpPr>
        <p:spPr>
          <a:xfrm>
            <a:off x="9480376" y="1919711"/>
            <a:ext cx="2196244" cy="792088"/>
          </a:xfrm>
          <a:prstGeom prst="ellipse">
            <a:avLst/>
          </a:prstGeom>
          <a:ln w="2540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小型船舶の免許取得</a:t>
            </a:r>
          </a:p>
        </p:txBody>
      </p:sp>
      <p:sp>
        <p:nvSpPr>
          <p:cNvPr id="8" name="円/楕円 7"/>
          <p:cNvSpPr/>
          <p:nvPr/>
        </p:nvSpPr>
        <p:spPr>
          <a:xfrm>
            <a:off x="7230126" y="3302986"/>
            <a:ext cx="1836204" cy="792088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運動が</a:t>
            </a:r>
            <a:endParaRPr kumimoji="1" lang="en-US" altLang="ja-JP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好き</a:t>
            </a:r>
          </a:p>
        </p:txBody>
      </p:sp>
      <p:sp>
        <p:nvSpPr>
          <p:cNvPr id="9" name="円/楕円 8"/>
          <p:cNvSpPr/>
          <p:nvPr/>
        </p:nvSpPr>
        <p:spPr>
          <a:xfrm>
            <a:off x="9066330" y="3789040"/>
            <a:ext cx="1944216" cy="900100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球技が</a:t>
            </a:r>
            <a:endParaRPr kumimoji="1" lang="en-US" altLang="ja-JP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苦手</a:t>
            </a:r>
          </a:p>
        </p:txBody>
      </p:sp>
      <p:sp>
        <p:nvSpPr>
          <p:cNvPr id="10" name="円/楕円 9"/>
          <p:cNvSpPr/>
          <p:nvPr/>
        </p:nvSpPr>
        <p:spPr>
          <a:xfrm>
            <a:off x="9350758" y="5104132"/>
            <a:ext cx="1926214" cy="900100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剣道が</a:t>
            </a:r>
            <a:endParaRPr kumimoji="1" lang="en-US" altLang="ja-JP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得意</a:t>
            </a:r>
          </a:p>
        </p:txBody>
      </p:sp>
      <p:sp>
        <p:nvSpPr>
          <p:cNvPr id="11" name="円/楕円 10"/>
          <p:cNvSpPr/>
          <p:nvPr/>
        </p:nvSpPr>
        <p:spPr>
          <a:xfrm>
            <a:off x="6167627" y="4545778"/>
            <a:ext cx="1980220" cy="900100"/>
          </a:xfrm>
          <a:prstGeom prst="ellipse">
            <a:avLst/>
          </a:prstGeom>
          <a:ln w="2540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野球観戦は好き</a:t>
            </a:r>
          </a:p>
        </p:txBody>
      </p:sp>
      <p:sp>
        <p:nvSpPr>
          <p:cNvPr id="14" name="円/楕円 13"/>
          <p:cNvSpPr/>
          <p:nvPr/>
        </p:nvSpPr>
        <p:spPr>
          <a:xfrm>
            <a:off x="10065907" y="283295"/>
            <a:ext cx="1610713" cy="731864"/>
          </a:xfrm>
          <a:prstGeom prst="ellipse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ＢＢＱが</a:t>
            </a:r>
            <a:endParaRPr kumimoji="1" lang="en-US" altLang="ja-JP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得意</a:t>
            </a:r>
          </a:p>
        </p:txBody>
      </p:sp>
      <p:sp>
        <p:nvSpPr>
          <p:cNvPr id="15" name="円/楕円 14"/>
          <p:cNvSpPr/>
          <p:nvPr/>
        </p:nvSpPr>
        <p:spPr>
          <a:xfrm>
            <a:off x="3954240" y="4335789"/>
            <a:ext cx="1980220" cy="9001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焼肉が</a:t>
            </a:r>
            <a:endParaRPr kumimoji="1" lang="en-US" altLang="ja-JP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好き</a:t>
            </a:r>
          </a:p>
        </p:txBody>
      </p:sp>
      <p:sp>
        <p:nvSpPr>
          <p:cNvPr id="16" name="円/楕円 15"/>
          <p:cNvSpPr/>
          <p:nvPr/>
        </p:nvSpPr>
        <p:spPr>
          <a:xfrm>
            <a:off x="468272" y="5561830"/>
            <a:ext cx="1980220" cy="900100"/>
          </a:xfrm>
          <a:prstGeom prst="ellipse">
            <a:avLst/>
          </a:prstGeom>
          <a:ln w="2540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カルビが</a:t>
            </a:r>
            <a:endParaRPr kumimoji="1" lang="en-US" altLang="ja-JP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大好き</a:t>
            </a:r>
          </a:p>
        </p:txBody>
      </p:sp>
      <p:sp>
        <p:nvSpPr>
          <p:cNvPr id="17" name="円/楕円 16"/>
          <p:cNvSpPr/>
          <p:nvPr/>
        </p:nvSpPr>
        <p:spPr>
          <a:xfrm>
            <a:off x="985421" y="4284377"/>
            <a:ext cx="1980220" cy="900100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旅行が</a:t>
            </a:r>
            <a:endParaRPr kumimoji="1" lang="en-US" altLang="ja-JP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好き</a:t>
            </a:r>
          </a:p>
        </p:txBody>
      </p:sp>
      <p:sp>
        <p:nvSpPr>
          <p:cNvPr id="19" name="円/楕円 18"/>
          <p:cNvSpPr/>
          <p:nvPr/>
        </p:nvSpPr>
        <p:spPr>
          <a:xfrm>
            <a:off x="5023501" y="289455"/>
            <a:ext cx="1980220" cy="900100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英語が</a:t>
            </a:r>
            <a:endParaRPr kumimoji="1" lang="en-US" altLang="ja-JP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苦手</a:t>
            </a:r>
          </a:p>
        </p:txBody>
      </p:sp>
      <p:sp>
        <p:nvSpPr>
          <p:cNvPr id="20" name="円/楕円 19"/>
          <p:cNvSpPr/>
          <p:nvPr/>
        </p:nvSpPr>
        <p:spPr>
          <a:xfrm>
            <a:off x="2200396" y="2008058"/>
            <a:ext cx="2152843" cy="900100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英語を</a:t>
            </a:r>
            <a:endParaRPr kumimoji="1" lang="en-US" altLang="ja-JP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勉強したい</a:t>
            </a:r>
          </a:p>
        </p:txBody>
      </p:sp>
      <p:sp>
        <p:nvSpPr>
          <p:cNvPr id="21" name="円/楕円 20"/>
          <p:cNvSpPr/>
          <p:nvPr/>
        </p:nvSpPr>
        <p:spPr>
          <a:xfrm>
            <a:off x="1768325" y="3159396"/>
            <a:ext cx="2599826" cy="900100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じっとしているのが嫌い</a:t>
            </a:r>
          </a:p>
        </p:txBody>
      </p:sp>
      <p:sp>
        <p:nvSpPr>
          <p:cNvPr id="22" name="円/楕円 21"/>
          <p:cNvSpPr/>
          <p:nvPr/>
        </p:nvSpPr>
        <p:spPr>
          <a:xfrm>
            <a:off x="231851" y="1507234"/>
            <a:ext cx="2128144" cy="900100"/>
          </a:xfrm>
          <a:prstGeom prst="ellipse">
            <a:avLst/>
          </a:prstGeom>
          <a:ln w="2540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塾に通っている</a:t>
            </a:r>
          </a:p>
        </p:txBody>
      </p:sp>
      <p:sp>
        <p:nvSpPr>
          <p:cNvPr id="24" name="円/楕円 23"/>
          <p:cNvSpPr/>
          <p:nvPr/>
        </p:nvSpPr>
        <p:spPr>
          <a:xfrm>
            <a:off x="2943547" y="5813278"/>
            <a:ext cx="1980220" cy="900100"/>
          </a:xfrm>
          <a:prstGeom prst="ellipse">
            <a:avLst/>
          </a:prstGeom>
          <a:ln w="2540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にんにくが大好き</a:t>
            </a:r>
          </a:p>
        </p:txBody>
      </p:sp>
      <p:cxnSp>
        <p:nvCxnSpPr>
          <p:cNvPr id="30" name="直線コネクタ 29"/>
          <p:cNvCxnSpPr>
            <a:stCxn id="5" idx="6"/>
            <a:endCxn id="7" idx="2"/>
          </p:cNvCxnSpPr>
          <p:nvPr/>
        </p:nvCxnSpPr>
        <p:spPr>
          <a:xfrm flipV="1">
            <a:off x="8718997" y="2315755"/>
            <a:ext cx="761379" cy="46105"/>
          </a:xfrm>
          <a:prstGeom prst="line">
            <a:avLst/>
          </a:prstGeom>
          <a:ln w="25400"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円/楕円 41"/>
          <p:cNvSpPr/>
          <p:nvPr/>
        </p:nvSpPr>
        <p:spPr>
          <a:xfrm>
            <a:off x="4368151" y="1517110"/>
            <a:ext cx="2514642" cy="900100"/>
          </a:xfrm>
          <a:prstGeom prst="ellipse">
            <a:avLst/>
          </a:prstGeom>
          <a:ln w="2540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外国に</a:t>
            </a:r>
            <a:endParaRPr kumimoji="1" lang="en-US" altLang="ja-JP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行ってみたい</a:t>
            </a:r>
          </a:p>
        </p:txBody>
      </p:sp>
      <p:sp>
        <p:nvSpPr>
          <p:cNvPr id="2" name="角丸四角形 1"/>
          <p:cNvSpPr/>
          <p:nvPr/>
        </p:nvSpPr>
        <p:spPr>
          <a:xfrm>
            <a:off x="4651759" y="2859937"/>
            <a:ext cx="2420647" cy="991515"/>
          </a:xfrm>
          <a:prstGeom prst="round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私</a:t>
            </a:r>
          </a:p>
        </p:txBody>
      </p:sp>
      <p:sp>
        <p:nvSpPr>
          <p:cNvPr id="4" name="円/楕円 3"/>
          <p:cNvSpPr/>
          <p:nvPr/>
        </p:nvSpPr>
        <p:spPr>
          <a:xfrm>
            <a:off x="5015880" y="296651"/>
            <a:ext cx="1987841" cy="891635"/>
          </a:xfrm>
          <a:prstGeom prst="ellipse">
            <a:avLst/>
          </a:prstGeom>
          <a:solidFill>
            <a:srgbClr val="FF3399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4" name="円/楕円 43"/>
          <p:cNvSpPr/>
          <p:nvPr/>
        </p:nvSpPr>
        <p:spPr>
          <a:xfrm>
            <a:off x="9077609" y="3786247"/>
            <a:ext cx="1955015" cy="891635"/>
          </a:xfrm>
          <a:prstGeom prst="ellipse">
            <a:avLst/>
          </a:prstGeom>
          <a:solidFill>
            <a:srgbClr val="FF3399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5" name="円/楕円 44"/>
          <p:cNvSpPr/>
          <p:nvPr/>
        </p:nvSpPr>
        <p:spPr>
          <a:xfrm>
            <a:off x="1777918" y="3160777"/>
            <a:ext cx="2575321" cy="891635"/>
          </a:xfrm>
          <a:prstGeom prst="ellipse">
            <a:avLst/>
          </a:prstGeom>
          <a:solidFill>
            <a:srgbClr val="FF3399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9" name="タイトル 1">
            <a:extLst>
              <a:ext uri="{FF2B5EF4-FFF2-40B4-BE49-F238E27FC236}">
                <a16:creationId xmlns:a16="http://schemas.microsoft.com/office/drawing/2014/main" id="{E56A5313-CD8E-41B5-AADC-9AA1D665AD6D}"/>
              </a:ext>
            </a:extLst>
          </p:cNvPr>
          <p:cNvSpPr txBox="1">
            <a:spLocks/>
          </p:cNvSpPr>
          <p:nvPr/>
        </p:nvSpPr>
        <p:spPr>
          <a:xfrm>
            <a:off x="52454" y="54042"/>
            <a:ext cx="2891093" cy="731864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kumimoji="1" lang="ja-JP" altLang="en-US" sz="800" b="0" i="0" u="none" strike="noStrike" kern="1200" baseline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自分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Webbing</a:t>
            </a:r>
            <a:endParaRPr kumimoji="1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18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42" grpId="0" animBg="1"/>
      <p:bldP spid="4" grpId="0" animBg="1"/>
      <p:bldP spid="44" grpId="0" animBg="1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4240055"/>
            <a:ext cx="2553790" cy="2308281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CC9B069-F7AD-43B1-9FC4-760C7C72C8C9}"/>
              </a:ext>
            </a:extLst>
          </p:cNvPr>
          <p:cNvSpPr txBox="1"/>
          <p:nvPr/>
        </p:nvSpPr>
        <p:spPr>
          <a:xfrm>
            <a:off x="52455" y="1036296"/>
            <a:ext cx="179507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活動①</a:t>
            </a:r>
            <a:endParaRPr kumimoji="1" lang="ja-JP" altLang="en-US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CFABB8C0-CDB3-43CE-BD09-3E8E7D896C41}"/>
              </a:ext>
            </a:extLst>
          </p:cNvPr>
          <p:cNvSpPr txBox="1">
            <a:spLocks/>
          </p:cNvSpPr>
          <p:nvPr/>
        </p:nvSpPr>
        <p:spPr>
          <a:xfrm>
            <a:off x="52454" y="54042"/>
            <a:ext cx="2891093" cy="731864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kumimoji="1" lang="ja-JP" altLang="en-US" sz="800" b="0" i="0" u="none" strike="noStrike" kern="1200" baseline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自分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Webbing</a:t>
            </a:r>
            <a:endParaRPr kumimoji="1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58288D8E-AE1B-42B0-9A23-0F70936D09C9}"/>
              </a:ext>
            </a:extLst>
          </p:cNvPr>
          <p:cNvSpPr txBox="1">
            <a:spLocks/>
          </p:cNvSpPr>
          <p:nvPr/>
        </p:nvSpPr>
        <p:spPr>
          <a:xfrm>
            <a:off x="299356" y="1985357"/>
            <a:ext cx="11629292" cy="1839688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kumimoji="1" lang="ja-JP" altLang="en-US" sz="800" b="0" i="0" u="none" strike="noStrike" kern="1200" baseline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defRPr lang="ja-JP" altLang="en-US"/>
            </a:pPr>
            <a:r>
              <a:rPr lang="ja-JP" altLang="en-US" sz="5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思い付くままに自分</a:t>
            </a:r>
            <a:r>
              <a:rPr lang="en-US" altLang="ja-JP" sz="5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Webbing</a:t>
            </a:r>
            <a:r>
              <a:rPr lang="ja-JP" altLang="en-US" sz="5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　　　　　　　　　　　　　　　  </a:t>
            </a:r>
            <a:br>
              <a:rPr lang="en-US" altLang="ja-JP" sz="5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en-US" altLang="ja-JP" sz="5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              </a:t>
            </a:r>
            <a:r>
              <a:rPr lang="ja-JP" altLang="en-US" sz="5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広げていこう！</a:t>
            </a:r>
            <a:endParaRPr kumimoji="1" lang="ja-JP" altLang="en-US" sz="5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216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768" y="4519648"/>
            <a:ext cx="8184232" cy="233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09791" y="1817292"/>
            <a:ext cx="10423158" cy="251995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defRPr lang="ja-JP" altLang="en-US"/>
            </a:pPr>
            <a:r>
              <a:rPr lang="ja-JP" altLang="en-US" sz="4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友達の「自分</a:t>
            </a:r>
            <a:r>
              <a:rPr lang="en-US" altLang="ja-JP" sz="4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Webbing</a:t>
            </a:r>
            <a:r>
              <a:rPr lang="ja-JP" altLang="en-US" sz="4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」を見て、</a:t>
            </a:r>
            <a:br>
              <a:rPr lang="en-US" altLang="ja-JP" sz="4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ja-JP" altLang="en-US" sz="4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その人の「強み」（ストレングス）だと</a:t>
            </a:r>
            <a:br>
              <a:rPr lang="en-US" altLang="ja-JP" sz="4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ja-JP" altLang="en-US" sz="4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思ったことをコメント欄に書こう！</a:t>
            </a: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10A51667-8F04-4E72-8BE8-D1C4A8AD0E2F}"/>
              </a:ext>
            </a:extLst>
          </p:cNvPr>
          <p:cNvSpPr txBox="1">
            <a:spLocks/>
          </p:cNvSpPr>
          <p:nvPr/>
        </p:nvSpPr>
        <p:spPr>
          <a:xfrm>
            <a:off x="52454" y="54042"/>
            <a:ext cx="2891093" cy="731864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kumimoji="1" lang="ja-JP" altLang="en-US" sz="800" b="0" i="0" u="none" strike="noStrike" kern="1200" baseline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自分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Webbing</a:t>
            </a:r>
            <a:endParaRPr kumimoji="1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33F15E3-2A33-4648-B951-1017DCDC61FA}"/>
              </a:ext>
            </a:extLst>
          </p:cNvPr>
          <p:cNvSpPr txBox="1"/>
          <p:nvPr/>
        </p:nvSpPr>
        <p:spPr>
          <a:xfrm>
            <a:off x="52455" y="1036296"/>
            <a:ext cx="179507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活動②</a:t>
            </a:r>
            <a:endParaRPr kumimoji="1" lang="ja-JP" altLang="en-US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直線コネクタ 67"/>
          <p:cNvCxnSpPr/>
          <p:nvPr/>
        </p:nvCxnSpPr>
        <p:spPr>
          <a:xfrm flipH="1" flipV="1">
            <a:off x="2068055" y="2213637"/>
            <a:ext cx="306851" cy="2896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/>
        </p:nvCxnSpPr>
        <p:spPr>
          <a:xfrm flipH="1" flipV="1">
            <a:off x="5531658" y="1065716"/>
            <a:ext cx="8765" cy="538003"/>
          </a:xfrm>
          <a:prstGeom prst="line">
            <a:avLst/>
          </a:prstGeom>
          <a:ln w="25400"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/>
        </p:nvCxnSpPr>
        <p:spPr>
          <a:xfrm flipV="1">
            <a:off x="3732933" y="933713"/>
            <a:ext cx="1528731" cy="114704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直線コネクタ 60"/>
          <p:cNvCxnSpPr/>
          <p:nvPr/>
        </p:nvCxnSpPr>
        <p:spPr>
          <a:xfrm flipH="1" flipV="1">
            <a:off x="5705942" y="2276502"/>
            <a:ext cx="186525" cy="618601"/>
          </a:xfrm>
          <a:prstGeom prst="line">
            <a:avLst/>
          </a:prstGeom>
          <a:ln w="25400"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 flipV="1">
            <a:off x="2359995" y="3857267"/>
            <a:ext cx="341383" cy="62382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直線コネクタ 57"/>
          <p:cNvCxnSpPr/>
          <p:nvPr/>
        </p:nvCxnSpPr>
        <p:spPr>
          <a:xfrm flipH="1">
            <a:off x="4254812" y="3176594"/>
            <a:ext cx="793894" cy="28437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 flipH="1">
            <a:off x="2241645" y="5104132"/>
            <a:ext cx="2126506" cy="7370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 flipV="1">
            <a:off x="4679941" y="5184205"/>
            <a:ext cx="520098" cy="8276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 flipV="1">
            <a:off x="5246636" y="3747583"/>
            <a:ext cx="341383" cy="62382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 flipV="1">
            <a:off x="8056136" y="4369055"/>
            <a:ext cx="1043550" cy="52281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 flipH="1" flipV="1">
            <a:off x="10038438" y="4590549"/>
            <a:ext cx="162018" cy="60264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>
            <a:off x="8917710" y="3745136"/>
            <a:ext cx="740038" cy="2242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>
            <a:off x="6676828" y="3399315"/>
            <a:ext cx="761379" cy="123314"/>
          </a:xfrm>
          <a:prstGeom prst="line">
            <a:avLst/>
          </a:prstGeom>
          <a:ln w="25400"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 flipV="1">
            <a:off x="9246350" y="751949"/>
            <a:ext cx="954106" cy="263213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 flipV="1">
            <a:off x="8074197" y="1603718"/>
            <a:ext cx="398067" cy="362098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 flipV="1">
            <a:off x="6708068" y="2618239"/>
            <a:ext cx="522058" cy="507095"/>
          </a:xfrm>
          <a:prstGeom prst="line">
            <a:avLst/>
          </a:prstGeom>
          <a:ln w="25400"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円/楕円 4"/>
          <p:cNvSpPr/>
          <p:nvPr/>
        </p:nvSpPr>
        <p:spPr>
          <a:xfrm>
            <a:off x="6882793" y="1965816"/>
            <a:ext cx="1836204" cy="792088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海が好き</a:t>
            </a:r>
          </a:p>
        </p:txBody>
      </p:sp>
      <p:sp>
        <p:nvSpPr>
          <p:cNvPr id="6" name="円/楕円 5"/>
          <p:cNvSpPr/>
          <p:nvPr/>
        </p:nvSpPr>
        <p:spPr>
          <a:xfrm>
            <a:off x="7932204" y="859961"/>
            <a:ext cx="1836204" cy="792088"/>
          </a:xfrm>
          <a:prstGeom prst="ellipse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夏が好き</a:t>
            </a:r>
          </a:p>
        </p:txBody>
      </p:sp>
      <p:sp>
        <p:nvSpPr>
          <p:cNvPr id="7" name="円/楕円 6"/>
          <p:cNvSpPr/>
          <p:nvPr/>
        </p:nvSpPr>
        <p:spPr>
          <a:xfrm>
            <a:off x="9480376" y="1919711"/>
            <a:ext cx="2196244" cy="792088"/>
          </a:xfrm>
          <a:prstGeom prst="ellipse">
            <a:avLst/>
          </a:prstGeom>
          <a:ln w="2540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小型船舶の免許取得</a:t>
            </a:r>
          </a:p>
        </p:txBody>
      </p:sp>
      <p:sp>
        <p:nvSpPr>
          <p:cNvPr id="8" name="円/楕円 7"/>
          <p:cNvSpPr/>
          <p:nvPr/>
        </p:nvSpPr>
        <p:spPr>
          <a:xfrm>
            <a:off x="7230126" y="3302986"/>
            <a:ext cx="1836204" cy="792088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運動が</a:t>
            </a:r>
            <a:endParaRPr kumimoji="1" lang="en-US" altLang="ja-JP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好き</a:t>
            </a:r>
          </a:p>
        </p:txBody>
      </p:sp>
      <p:sp>
        <p:nvSpPr>
          <p:cNvPr id="9" name="円/楕円 8"/>
          <p:cNvSpPr/>
          <p:nvPr/>
        </p:nvSpPr>
        <p:spPr>
          <a:xfrm>
            <a:off x="9066330" y="3789040"/>
            <a:ext cx="1944216" cy="900100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球技が</a:t>
            </a:r>
            <a:endParaRPr kumimoji="1" lang="en-US" altLang="ja-JP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苦手</a:t>
            </a:r>
          </a:p>
        </p:txBody>
      </p:sp>
      <p:sp>
        <p:nvSpPr>
          <p:cNvPr id="10" name="円/楕円 9"/>
          <p:cNvSpPr/>
          <p:nvPr/>
        </p:nvSpPr>
        <p:spPr>
          <a:xfrm>
            <a:off x="9350758" y="5104132"/>
            <a:ext cx="1926214" cy="900100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剣道が</a:t>
            </a:r>
            <a:endParaRPr kumimoji="1" lang="en-US" altLang="ja-JP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得意</a:t>
            </a:r>
          </a:p>
        </p:txBody>
      </p:sp>
      <p:sp>
        <p:nvSpPr>
          <p:cNvPr id="11" name="円/楕円 10"/>
          <p:cNvSpPr/>
          <p:nvPr/>
        </p:nvSpPr>
        <p:spPr>
          <a:xfrm>
            <a:off x="6167627" y="4545778"/>
            <a:ext cx="1980220" cy="900100"/>
          </a:xfrm>
          <a:prstGeom prst="ellipse">
            <a:avLst/>
          </a:prstGeom>
          <a:ln w="2540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野球観戦は好き</a:t>
            </a:r>
          </a:p>
        </p:txBody>
      </p:sp>
      <p:sp>
        <p:nvSpPr>
          <p:cNvPr id="14" name="円/楕円 13"/>
          <p:cNvSpPr/>
          <p:nvPr/>
        </p:nvSpPr>
        <p:spPr>
          <a:xfrm>
            <a:off x="10065907" y="283295"/>
            <a:ext cx="1610713" cy="731864"/>
          </a:xfrm>
          <a:prstGeom prst="ellipse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ＢＢＱが</a:t>
            </a:r>
            <a:endParaRPr kumimoji="1" lang="en-US" altLang="ja-JP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得意</a:t>
            </a:r>
          </a:p>
        </p:txBody>
      </p:sp>
      <p:sp>
        <p:nvSpPr>
          <p:cNvPr id="15" name="円/楕円 14"/>
          <p:cNvSpPr/>
          <p:nvPr/>
        </p:nvSpPr>
        <p:spPr>
          <a:xfrm>
            <a:off x="3954240" y="4335789"/>
            <a:ext cx="1980220" cy="9001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焼肉が</a:t>
            </a:r>
            <a:endParaRPr kumimoji="1" lang="en-US" altLang="ja-JP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好き</a:t>
            </a:r>
          </a:p>
        </p:txBody>
      </p:sp>
      <p:sp>
        <p:nvSpPr>
          <p:cNvPr id="16" name="円/楕円 15"/>
          <p:cNvSpPr/>
          <p:nvPr/>
        </p:nvSpPr>
        <p:spPr>
          <a:xfrm>
            <a:off x="468272" y="5561830"/>
            <a:ext cx="1980220" cy="900100"/>
          </a:xfrm>
          <a:prstGeom prst="ellipse">
            <a:avLst/>
          </a:prstGeom>
          <a:ln w="2540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カルビが</a:t>
            </a:r>
            <a:endParaRPr kumimoji="1" lang="en-US" altLang="ja-JP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大好き</a:t>
            </a:r>
          </a:p>
        </p:txBody>
      </p:sp>
      <p:sp>
        <p:nvSpPr>
          <p:cNvPr id="17" name="円/楕円 16"/>
          <p:cNvSpPr/>
          <p:nvPr/>
        </p:nvSpPr>
        <p:spPr>
          <a:xfrm>
            <a:off x="985421" y="4284377"/>
            <a:ext cx="1980220" cy="900100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旅行が</a:t>
            </a:r>
            <a:endParaRPr kumimoji="1" lang="en-US" altLang="ja-JP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好き</a:t>
            </a:r>
          </a:p>
        </p:txBody>
      </p:sp>
      <p:sp>
        <p:nvSpPr>
          <p:cNvPr id="19" name="円/楕円 18"/>
          <p:cNvSpPr/>
          <p:nvPr/>
        </p:nvSpPr>
        <p:spPr>
          <a:xfrm>
            <a:off x="5023501" y="289455"/>
            <a:ext cx="1980220" cy="900100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英語が</a:t>
            </a:r>
            <a:endParaRPr kumimoji="1" lang="en-US" altLang="ja-JP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苦手</a:t>
            </a:r>
          </a:p>
        </p:txBody>
      </p:sp>
      <p:sp>
        <p:nvSpPr>
          <p:cNvPr id="20" name="円/楕円 19"/>
          <p:cNvSpPr/>
          <p:nvPr/>
        </p:nvSpPr>
        <p:spPr>
          <a:xfrm>
            <a:off x="2200396" y="2008058"/>
            <a:ext cx="2152843" cy="900100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英語を</a:t>
            </a:r>
            <a:endParaRPr kumimoji="1" lang="en-US" altLang="ja-JP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勉強したい</a:t>
            </a:r>
          </a:p>
        </p:txBody>
      </p:sp>
      <p:sp>
        <p:nvSpPr>
          <p:cNvPr id="21" name="円/楕円 20"/>
          <p:cNvSpPr/>
          <p:nvPr/>
        </p:nvSpPr>
        <p:spPr>
          <a:xfrm>
            <a:off x="1768325" y="3159396"/>
            <a:ext cx="2599826" cy="900100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じっとしているのが嫌い</a:t>
            </a:r>
          </a:p>
        </p:txBody>
      </p:sp>
      <p:sp>
        <p:nvSpPr>
          <p:cNvPr id="22" name="円/楕円 21"/>
          <p:cNvSpPr/>
          <p:nvPr/>
        </p:nvSpPr>
        <p:spPr>
          <a:xfrm>
            <a:off x="231851" y="1507234"/>
            <a:ext cx="2128144" cy="900100"/>
          </a:xfrm>
          <a:prstGeom prst="ellipse">
            <a:avLst/>
          </a:prstGeom>
          <a:ln w="2540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塾に通っている</a:t>
            </a:r>
          </a:p>
        </p:txBody>
      </p:sp>
      <p:sp>
        <p:nvSpPr>
          <p:cNvPr id="24" name="円/楕円 23"/>
          <p:cNvSpPr/>
          <p:nvPr/>
        </p:nvSpPr>
        <p:spPr>
          <a:xfrm>
            <a:off x="2943547" y="5813278"/>
            <a:ext cx="1980220" cy="900100"/>
          </a:xfrm>
          <a:prstGeom prst="ellipse">
            <a:avLst/>
          </a:prstGeom>
          <a:ln w="2540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にんにくが大好き</a:t>
            </a:r>
          </a:p>
        </p:txBody>
      </p:sp>
      <p:cxnSp>
        <p:nvCxnSpPr>
          <p:cNvPr id="30" name="直線コネクタ 29"/>
          <p:cNvCxnSpPr>
            <a:stCxn id="5" idx="6"/>
            <a:endCxn id="7" idx="2"/>
          </p:cNvCxnSpPr>
          <p:nvPr/>
        </p:nvCxnSpPr>
        <p:spPr>
          <a:xfrm flipV="1">
            <a:off x="8718997" y="2315755"/>
            <a:ext cx="761379" cy="46105"/>
          </a:xfrm>
          <a:prstGeom prst="line">
            <a:avLst/>
          </a:prstGeom>
          <a:ln w="25400"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円/楕円 41"/>
          <p:cNvSpPr/>
          <p:nvPr/>
        </p:nvSpPr>
        <p:spPr>
          <a:xfrm>
            <a:off x="4368151" y="1517110"/>
            <a:ext cx="2514642" cy="900100"/>
          </a:xfrm>
          <a:prstGeom prst="ellipse">
            <a:avLst/>
          </a:prstGeom>
          <a:ln w="2540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外国に</a:t>
            </a:r>
            <a:endParaRPr kumimoji="1" lang="en-US" altLang="ja-JP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行ってみたい</a:t>
            </a:r>
          </a:p>
        </p:txBody>
      </p:sp>
      <p:sp>
        <p:nvSpPr>
          <p:cNvPr id="2" name="角丸四角形 1"/>
          <p:cNvSpPr/>
          <p:nvPr/>
        </p:nvSpPr>
        <p:spPr>
          <a:xfrm>
            <a:off x="4651759" y="2859937"/>
            <a:ext cx="2420647" cy="991515"/>
          </a:xfrm>
          <a:prstGeom prst="round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私</a:t>
            </a:r>
          </a:p>
        </p:txBody>
      </p:sp>
      <p:sp>
        <p:nvSpPr>
          <p:cNvPr id="44" name="タイトル 1">
            <a:extLst>
              <a:ext uri="{FF2B5EF4-FFF2-40B4-BE49-F238E27FC236}">
                <a16:creationId xmlns:a16="http://schemas.microsoft.com/office/drawing/2014/main" id="{1284D8A8-A228-4715-B1B1-9CFBB9E42F07}"/>
              </a:ext>
            </a:extLst>
          </p:cNvPr>
          <p:cNvSpPr txBox="1">
            <a:spLocks/>
          </p:cNvSpPr>
          <p:nvPr/>
        </p:nvSpPr>
        <p:spPr>
          <a:xfrm>
            <a:off x="52454" y="54042"/>
            <a:ext cx="2891093" cy="731864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kumimoji="1" lang="ja-JP" altLang="en-US" sz="800" b="0" i="0" u="none" strike="noStrike" kern="1200" baseline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自分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Webbing</a:t>
            </a:r>
            <a:endParaRPr kumimoji="1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3117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21474836470000000000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21474836470000000000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21474836470000000000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21474836470000000000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6240</TotalTime>
  <Words>1349</Words>
  <Application>Microsoft Office PowerPoint</Application>
  <PresentationFormat>ワイド画面</PresentationFormat>
  <Paragraphs>306</Paragraphs>
  <Slides>13</Slides>
  <Notes>13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13</vt:i4>
      </vt:variant>
    </vt:vector>
  </HeadingPairs>
  <TitlesOfParts>
    <vt:vector size="22" baseType="lpstr">
      <vt:lpstr>ＭＳ Ｐゴシック</vt:lpstr>
      <vt:lpstr>ＭＳ ゴシック</vt:lpstr>
      <vt:lpstr>ＭＳ 明朝</vt:lpstr>
      <vt:lpstr>Arial</vt:lpstr>
      <vt:lpstr>Calibri</vt:lpstr>
      <vt:lpstr>Calibri Light</vt:lpstr>
      <vt:lpstr>Office ​​テーマ</vt:lpstr>
      <vt:lpstr>1_デザインの設定</vt:lpstr>
      <vt:lpstr>デザインの設定</vt:lpstr>
      <vt:lpstr>PowerPoint プレゼンテーション</vt:lpstr>
      <vt:lpstr>PowerPoint プレゼンテーション</vt:lpstr>
      <vt:lpstr>「強み」（ストレングス）について知る</vt:lpstr>
      <vt:lpstr>PowerPoint プレゼンテーション</vt:lpstr>
      <vt:lpstr>　本時のめあて</vt:lpstr>
      <vt:lpstr>PowerPoint プレゼンテーション</vt:lpstr>
      <vt:lpstr>PowerPoint プレゼンテーション</vt:lpstr>
      <vt:lpstr>友達の「自分Webbing」を見て、 その人の「強み」（ストレングス）だと 思ったことをコメント欄に書こう！</vt:lpstr>
      <vt:lpstr>PowerPoint プレゼンテーション</vt:lpstr>
      <vt:lpstr>PowerPoint プレゼンテーション</vt:lpstr>
      <vt:lpstr>自分の「強み」（ストレングス) 　　　　だと思うことを書いてみよう　　　</vt:lpstr>
      <vt:lpstr>PowerPoint プレゼンテーション</vt:lpstr>
      <vt:lpstr>　今日の学習を振り返りましょう　　　　　　　　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佐賀県教育センター</dc:creator>
  <cp:lastModifiedBy>堤　葉月</cp:lastModifiedBy>
  <cp:revision>570</cp:revision>
  <cp:lastPrinted>2019-02-04T06:39:53Z</cp:lastPrinted>
  <dcterms:created xsi:type="dcterms:W3CDTF">2014-08-11T04:12:28Z</dcterms:created>
  <dcterms:modified xsi:type="dcterms:W3CDTF">2019-02-04T06:39:54Z</dcterms:modified>
</cp:coreProperties>
</file>