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7" r:id="rId2"/>
    <p:sldId id="273" r:id="rId3"/>
    <p:sldId id="275" r:id="rId4"/>
    <p:sldId id="261" r:id="rId5"/>
    <p:sldId id="256" r:id="rId6"/>
    <p:sldId id="271" r:id="rId7"/>
    <p:sldId id="257" r:id="rId8"/>
    <p:sldId id="262" r:id="rId9"/>
    <p:sldId id="272" r:id="rId10"/>
    <p:sldId id="263" r:id="rId11"/>
    <p:sldId id="259" r:id="rId12"/>
    <p:sldId id="260" r:id="rId13"/>
    <p:sldId id="266" r:id="rId14"/>
    <p:sldId id="270" r:id="rId15"/>
    <p:sldId id="274" r:id="rId16"/>
    <p:sldId id="265" r:id="rId17"/>
  </p:sldIdLst>
  <p:sldSz cx="9144000" cy="6858000" type="screen4x3"/>
  <p:notesSz cx="6797675" cy="99266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CCFF"/>
    <a:srgbClr val="FFFF99"/>
    <a:srgbClr val="00FFFF"/>
    <a:srgbClr val="66FFFF"/>
    <a:srgbClr val="99FF66"/>
    <a:srgbClr val="24348D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0" autoAdjust="0"/>
    <p:restoredTop sz="97531" autoAdjust="0"/>
  </p:normalViewPr>
  <p:slideViewPr>
    <p:cSldViewPr>
      <p:cViewPr varScale="1">
        <p:scale>
          <a:sx n="108" d="100"/>
          <a:sy n="108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pitchFamily="2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pitchFamily="28" charset="-128"/>
              </a:defRPr>
            </a:lvl1pPr>
          </a:lstStyle>
          <a:p>
            <a:pPr>
              <a:defRPr/>
            </a:pPr>
            <a:fld id="{715ECBC6-D4EB-4850-810C-3E154FD7D862}" type="datetimeFigureOut">
              <a:rPr lang="ja-JP" altLang="en-US"/>
              <a:pPr>
                <a:defRPr/>
              </a:pPr>
              <a:t>2015/12/14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pitchFamily="2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7AF80BC-D7E2-4D42-A775-955819281F8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7410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2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2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2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36CB480-10D7-41B6-B0E8-072D92B5A8C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71251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60D7B355-0A7C-41FE-8D4C-7CA30973E53B}" type="slidenum">
              <a:rPr lang="en-US" altLang="ja-JP" smtClean="0"/>
              <a:pPr>
                <a:spcBef>
                  <a:spcPct val="0"/>
                </a:spcBef>
              </a:pPr>
              <a:t>2</a:t>
            </a:fld>
            <a:endParaRPr lang="en-US" altLang="ja-JP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248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024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A9DE2361-99CF-4EDB-B813-E5D71506C0FF}" type="slidenum">
              <a:rPr lang="en-US" altLang="ja-JP" smtClean="0"/>
              <a:pPr>
                <a:spcBef>
                  <a:spcPct val="0"/>
                </a:spcBef>
              </a:pPr>
              <a:t>4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3941974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25C0CBD4-A3A3-46F1-B015-8B829B0A02D6}" type="slidenum">
              <a:rPr lang="en-US" altLang="ja-JP" smtClean="0"/>
              <a:pPr>
                <a:spcBef>
                  <a:spcPct val="0"/>
                </a:spcBef>
              </a:pPr>
              <a:t>5</a:t>
            </a:fld>
            <a:endParaRPr lang="en-US" altLang="ja-JP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7362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355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BCE770BF-60F7-44FB-8B42-E1BDC36BE91F}" type="slidenum">
              <a:rPr lang="en-US" altLang="ja-JP" smtClean="0"/>
              <a:pPr>
                <a:spcBef>
                  <a:spcPct val="0"/>
                </a:spcBef>
              </a:pPr>
              <a:t>15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2959044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56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FC03215E-E929-490B-8F10-EDF9106241E9}" type="slidenum">
              <a:rPr lang="en-US" altLang="ja-JP" smtClean="0"/>
              <a:pPr>
                <a:spcBef>
                  <a:spcPct val="0"/>
                </a:spcBef>
              </a:pPr>
              <a:t>16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281221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2133600"/>
            <a:ext cx="5410200" cy="1676400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962400"/>
            <a:ext cx="4572000" cy="1219200"/>
          </a:xfr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477000"/>
            <a:ext cx="15240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97085-31C1-4676-98A7-C4CE32C27CCA}" type="datetime1">
              <a:rPr lang="ja-JP" altLang="en-US"/>
              <a:pPr>
                <a:defRPr/>
              </a:pPr>
              <a:t>2015/12/14</a:t>
            </a:fld>
            <a:endParaRPr lang="en-US" altLang="ja-JP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1752600" y="6477000"/>
            <a:ext cx="5715000" cy="2286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altLang="ja-JP"/>
              <a:t>フッター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2B65862-5D78-4C08-AD49-EB4F0B8C37D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2622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8A50D-4044-441E-B40A-A4FCF8AF5A31}" type="datetime1">
              <a:rPr lang="ja-JP" altLang="en-US"/>
              <a:pPr>
                <a:defRPr/>
              </a:pPr>
              <a:t>2015/12/14</a:t>
            </a:fld>
            <a:endParaRPr lang="en-US" altLang="ja-JP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フッター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42F1D-8767-48AD-A3FB-9C65C05F4D1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41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3700" y="152400"/>
            <a:ext cx="2171700" cy="60960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62700" cy="6096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4FD92-FD91-436E-9675-AD7AFE329C8B}" type="datetime1">
              <a:rPr lang="ja-JP" altLang="en-US"/>
              <a:pPr>
                <a:defRPr/>
              </a:pPr>
              <a:t>2015/12/14</a:t>
            </a:fld>
            <a:endParaRPr lang="en-US" altLang="ja-JP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フッター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9B621-087B-4ACB-982B-DF16938FEC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725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CA8B7-3D95-47A5-885B-38C648B75601}" type="datetime1">
              <a:rPr lang="ja-JP" altLang="en-US"/>
              <a:pPr>
                <a:defRPr/>
              </a:pPr>
              <a:t>2015/12/14</a:t>
            </a:fld>
            <a:endParaRPr lang="en-US" altLang="ja-JP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フッター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16415-4E0F-49C4-AE85-F2FBCBB873C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22051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61106-160F-48A0-81F4-D775E9A444F3}" type="datetime1">
              <a:rPr lang="ja-JP" altLang="en-US"/>
              <a:pPr>
                <a:defRPr/>
              </a:pPr>
              <a:t>2015/12/14</a:t>
            </a:fld>
            <a:endParaRPr lang="en-US" altLang="ja-JP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フッター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6FC29-0EA4-4061-B69E-5D6DA9A65B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524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28600" y="9906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FADB9-44E0-41FC-BD37-82AD47F6C8B8}" type="datetime1">
              <a:rPr lang="ja-JP" altLang="en-US"/>
              <a:pPr>
                <a:defRPr/>
              </a:pPr>
              <a:t>2015/12/14</a:t>
            </a:fld>
            <a:endParaRPr lang="en-US" altLang="ja-JP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フッター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6ECC9-EEC1-44CB-ADC0-BA5A9E6C9B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6948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421E9-F22B-41C9-BEA9-11DE607F6F0E}" type="datetime1">
              <a:rPr lang="ja-JP" altLang="en-US"/>
              <a:pPr>
                <a:defRPr/>
              </a:pPr>
              <a:t>2015/12/14</a:t>
            </a:fld>
            <a:endParaRPr lang="en-US" altLang="ja-JP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フッター</a:t>
            </a:r>
          </a:p>
        </p:txBody>
      </p:sp>
      <p:sp>
        <p:nvSpPr>
          <p:cNvPr id="9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31F7-4DC1-49C0-BCD6-8A5798FC7A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031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AFF12-8771-41CA-83FE-1FC15B5CDF27}" type="datetime1">
              <a:rPr lang="ja-JP" altLang="en-US"/>
              <a:pPr>
                <a:defRPr/>
              </a:pPr>
              <a:t>2015/12/14</a:t>
            </a:fld>
            <a:endParaRPr lang="en-US" altLang="ja-JP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フッター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1B4AE-81AD-40B1-A436-ABAE3C7C0CC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140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55013-26DB-4E30-9F68-F7FD12E19A67}" type="datetime1">
              <a:rPr lang="ja-JP" altLang="en-US"/>
              <a:pPr>
                <a:defRPr/>
              </a:pPr>
              <a:t>2015/12/14</a:t>
            </a:fld>
            <a:endParaRPr lang="en-US" altLang="ja-JP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フッター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B5C3C-8A53-415F-8E2D-85DFD70856C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3521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93507-A253-4183-8C34-214F5C681062}" type="datetime1">
              <a:rPr lang="ja-JP" altLang="en-US"/>
              <a:pPr>
                <a:defRPr/>
              </a:pPr>
              <a:t>2015/12/14</a:t>
            </a:fld>
            <a:endParaRPr lang="en-US" altLang="ja-JP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フッター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510CB-3DE8-474D-95A8-F33CB1BCB1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2753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8E16F-ABEF-474E-AF14-8727840A3742}" type="datetime1">
              <a:rPr lang="ja-JP" altLang="en-US"/>
              <a:pPr>
                <a:defRPr/>
              </a:pPr>
              <a:t>2015/12/14</a:t>
            </a:fld>
            <a:endParaRPr lang="en-US" altLang="ja-JP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フッター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30B08-6379-4536-AC50-945AE0CBAC0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3262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90600"/>
            <a:ext cx="8686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8750" y="6518275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900">
                <a:solidFill>
                  <a:schemeClr val="tx2"/>
                </a:solidFill>
                <a:latin typeface="Arial" charset="0"/>
                <a:ea typeface="ＭＳ Ｐゴシック" pitchFamily="28" charset="-128"/>
              </a:defRPr>
            </a:lvl1pPr>
          </a:lstStyle>
          <a:p>
            <a:pPr>
              <a:defRPr/>
            </a:pPr>
            <a:fld id="{E7EC0EED-34BF-4B1F-8824-66E28E6AA25C}" type="datetime1">
              <a:rPr lang="ja-JP" altLang="en-US"/>
              <a:pPr>
                <a:defRPr/>
              </a:pPr>
              <a:t>2015/12/14</a:t>
            </a:fld>
            <a:endParaRPr lang="en-US" altLang="ja-JP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58950" y="6518275"/>
            <a:ext cx="487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900">
                <a:solidFill>
                  <a:schemeClr val="tx2"/>
                </a:solidFill>
                <a:latin typeface="Arial" charset="0"/>
                <a:ea typeface="ＭＳ Ｐゴシック" pitchFamily="28" charset="-128"/>
              </a:defRPr>
            </a:lvl1pPr>
          </a:lstStyle>
          <a:p>
            <a:pPr>
              <a:defRPr/>
            </a:pPr>
            <a:r>
              <a:rPr lang="en-US" altLang="ja-JP"/>
              <a:t>フッター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553200"/>
            <a:ext cx="457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eaLnBrk="1" hangingPunct="1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1CF3A2B-5115-46AA-BFC4-3BF212DD767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Arial" charset="0"/>
          <a:ea typeface="ＭＳ Ｐゴシック" pitchFamily="2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Arial" charset="0"/>
          <a:ea typeface="ＭＳ Ｐゴシック" pitchFamily="2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Arial" charset="0"/>
          <a:ea typeface="ＭＳ Ｐゴシック" pitchFamily="2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Arial" charset="0"/>
          <a:ea typeface="ＭＳ Ｐゴシック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Arial" charset="0"/>
          <a:ea typeface="ＭＳ Ｐゴシック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Arial" charset="0"/>
          <a:ea typeface="ＭＳ Ｐゴシック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Arial" charset="0"/>
          <a:ea typeface="ＭＳ Ｐゴシック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Arial" charset="0"/>
          <a:ea typeface="ＭＳ Ｐゴシック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16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1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611188" y="1052513"/>
            <a:ext cx="2447925" cy="2232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rgbClr val="000000"/>
                </a:solidFill>
              </a:rPr>
              <a:t>三十歳の</a:t>
            </a:r>
            <a:endParaRPr lang="en-US" altLang="ja-JP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ja-JP" altLang="en-US" dirty="0">
                <a:solidFill>
                  <a:srgbClr val="000000"/>
                </a:solidFill>
              </a:rPr>
              <a:t>有名人の写真等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3995738" y="404813"/>
            <a:ext cx="3744912" cy="23764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156325" y="3357563"/>
            <a:ext cx="2376488" cy="23034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563938" y="3500438"/>
            <a:ext cx="2303462" cy="28082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250825" y="4076700"/>
            <a:ext cx="3025775" cy="2376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333375"/>
            <a:ext cx="8640762" cy="6191250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ja-JP" altLang="en-US" sz="600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あなたは，３０歳の時，</a:t>
            </a:r>
            <a:r>
              <a:rPr lang="en-US" altLang="ja-JP" sz="600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/>
            </a:r>
            <a:br>
              <a:rPr lang="en-US" altLang="ja-JP" sz="600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ja-JP" altLang="en-US" sz="600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何をしているだろう。</a:t>
            </a:r>
            <a:r>
              <a:rPr lang="en-US" altLang="ja-JP" sz="600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/>
            </a:r>
            <a:br>
              <a:rPr lang="en-US" altLang="ja-JP" sz="600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en-US" altLang="ja-JP" sz="600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/>
            </a:r>
            <a:br>
              <a:rPr lang="en-US" altLang="ja-JP" sz="600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ja-JP" altLang="en-US" sz="600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何をしていると</a:t>
            </a:r>
            <a:r>
              <a:rPr lang="en-US" altLang="ja-JP" sz="600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/>
            </a:r>
            <a:br>
              <a:rPr lang="en-US" altLang="ja-JP" sz="600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ja-JP" altLang="en-US" sz="600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いいですか</a:t>
            </a:r>
            <a:r>
              <a:rPr lang="en-US" altLang="ja-JP" sz="600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?</a:t>
            </a:r>
            <a:endParaRPr lang="ja-JP" altLang="ja-JP" sz="6000" smtClean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16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E355D6-714E-4804-BBF9-CE5A69CFE9A1}" type="slidenum">
              <a:rPr lang="en-US" altLang="ja-JP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ja-JP" sz="900" smtClean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152400"/>
            <a:ext cx="661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ja-JP" altLang="en-US" sz="3600" b="1" kern="0">
                <a:latin typeface="HGPｺﾞｼｯｸM" pitchFamily="50" charset="-128"/>
                <a:ea typeface="HGPｺﾞｼｯｸM" pitchFamily="50" charset="-128"/>
                <a:cs typeface="+mj-cs"/>
              </a:rPr>
              <a:t>盲目アスリート柳川春己さん</a:t>
            </a:r>
            <a:endParaRPr lang="ja-JP" altLang="ja-JP" sz="3600" b="1" kern="0" dirty="0">
              <a:latin typeface="HGPｺﾞｼｯｸM" pitchFamily="50" charset="-128"/>
              <a:ea typeface="HGPｺﾞｼｯｸM" pitchFamily="50" charset="-128"/>
              <a:cs typeface="+mj-cs"/>
            </a:endParaRPr>
          </a:p>
        </p:txBody>
      </p:sp>
      <p:sp>
        <p:nvSpPr>
          <p:cNvPr id="6" name="横巻き 5"/>
          <p:cNvSpPr/>
          <p:nvPr/>
        </p:nvSpPr>
        <p:spPr>
          <a:xfrm>
            <a:off x="250825" y="836613"/>
            <a:ext cx="6769100" cy="1033462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4000" dirty="0">
                <a:solidFill>
                  <a:schemeClr val="tx1"/>
                </a:solidFill>
              </a:rPr>
              <a:t>新たな挑戦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395288" y="2133600"/>
            <a:ext cx="8424862" cy="1223963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水泳３，８キロ＋自転車１８０キロ＋フルマラソン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395288" y="2133600"/>
            <a:ext cx="8424862" cy="1223963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水泳＋自転車＋マラソン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ja-JP" altLang="en-US" sz="3200" dirty="0" smtClean="0">
                <a:latin typeface="+mn-ea"/>
              </a:rPr>
              <a:t>柳川さんの競技中の写真を提示</a:t>
            </a:r>
            <a:r>
              <a:rPr lang="en-US" altLang="ja-JP" sz="3200" dirty="0" smtClean="0">
                <a:latin typeface="+mn-ea"/>
              </a:rPr>
              <a:t>(</a:t>
            </a:r>
            <a:r>
              <a:rPr lang="ja-JP" altLang="en-US" sz="3200" dirty="0" smtClean="0">
                <a:latin typeface="+mn-ea"/>
              </a:rPr>
              <a:t>自転車</a:t>
            </a:r>
            <a:r>
              <a:rPr lang="en-US" altLang="ja-JP" sz="3200" dirty="0" smtClean="0">
                <a:latin typeface="+mn-ea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ja-JP" altLang="en-US" sz="3200" dirty="0" smtClean="0">
                <a:latin typeface="+mn-ea"/>
              </a:rPr>
              <a:t>柳川さんの競技中の写真を提示</a:t>
            </a:r>
            <a:r>
              <a:rPr lang="en-US" altLang="ja-JP" sz="3200" dirty="0" smtClean="0">
                <a:latin typeface="+mn-ea"/>
              </a:rPr>
              <a:t>(</a:t>
            </a:r>
            <a:r>
              <a:rPr lang="ja-JP" altLang="en-US" sz="3200" smtClean="0">
                <a:latin typeface="+mn-ea"/>
              </a:rPr>
              <a:t>ラン</a:t>
            </a:r>
            <a:r>
              <a:rPr lang="en-US" altLang="ja-JP" sz="3200" smtClean="0">
                <a:latin typeface="+mn-ea"/>
              </a:rPr>
              <a:t>)</a:t>
            </a:r>
            <a:endParaRPr lang="en-US" altLang="ja-JP" sz="3200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16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270986-3C91-462A-AB46-5F6451A8151C}" type="slidenum">
              <a:rPr lang="en-US" altLang="ja-JP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ja-JP" sz="900" smtClean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152400"/>
            <a:ext cx="661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ja-JP" altLang="en-US" sz="3600" b="1" kern="0">
                <a:latin typeface="HGPｺﾞｼｯｸM" pitchFamily="50" charset="-128"/>
                <a:ea typeface="HGPｺﾞｼｯｸM" pitchFamily="50" charset="-128"/>
                <a:cs typeface="+mj-cs"/>
              </a:rPr>
              <a:t>盲目アスリート柳川春己さん</a:t>
            </a:r>
            <a:endParaRPr lang="ja-JP" altLang="ja-JP" sz="3600" b="1" kern="0" dirty="0">
              <a:latin typeface="HGPｺﾞｼｯｸM" pitchFamily="50" charset="-128"/>
              <a:ea typeface="HGPｺﾞｼｯｸM" pitchFamily="50" charset="-128"/>
              <a:cs typeface="+mj-cs"/>
            </a:endParaRPr>
          </a:p>
        </p:txBody>
      </p:sp>
      <p:sp>
        <p:nvSpPr>
          <p:cNvPr id="6" name="横巻き 5"/>
          <p:cNvSpPr/>
          <p:nvPr/>
        </p:nvSpPr>
        <p:spPr>
          <a:xfrm>
            <a:off x="250825" y="836613"/>
            <a:ext cx="6769100" cy="1033462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4000" dirty="0">
                <a:solidFill>
                  <a:schemeClr val="tx1"/>
                </a:solidFill>
              </a:rPr>
              <a:t>新たな挑戦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395288" y="2133600"/>
            <a:ext cx="8424862" cy="1223963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水泳３，８キロ＋自転車１８０キロ＋フルマラソン</a:t>
            </a:r>
          </a:p>
        </p:txBody>
      </p:sp>
      <p:sp>
        <p:nvSpPr>
          <p:cNvPr id="9" name="横巻き 8"/>
          <p:cNvSpPr/>
          <p:nvPr/>
        </p:nvSpPr>
        <p:spPr>
          <a:xfrm>
            <a:off x="250825" y="3500438"/>
            <a:ext cx="6769100" cy="1033462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4000" dirty="0">
                <a:solidFill>
                  <a:schemeClr val="tx1"/>
                </a:solidFill>
              </a:rPr>
              <a:t>新たな目標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395288" y="4797425"/>
            <a:ext cx="8424862" cy="1223963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４年後のリオデジャネイロパラリンピック出場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395288" y="2133600"/>
            <a:ext cx="8424862" cy="1223963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水泳＋自転車＋マラソン　２００５年に初出場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_eiz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16632"/>
            <a:ext cx="8424936" cy="6318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539750" y="1196975"/>
            <a:ext cx="8135938" cy="1800225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ja-JP" altLang="en-US" sz="3000" kern="0" dirty="0">
                <a:solidFill>
                  <a:schemeClr val="tx2"/>
                </a:solidFill>
              </a:rPr>
              <a:t>柳川さんの生き方を知って感じたこと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14400" y="152400"/>
            <a:ext cx="661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ja-JP" altLang="en-US" sz="3600" b="1" kern="0" dirty="0">
                <a:latin typeface="HGPｺﾞｼｯｸM" pitchFamily="50" charset="-128"/>
                <a:ea typeface="HGPｺﾞｼｯｸM" pitchFamily="50" charset="-128"/>
                <a:cs typeface="+mj-cs"/>
              </a:rPr>
              <a:t>今日の授業を終えて</a:t>
            </a:r>
            <a:endParaRPr lang="ja-JP" altLang="ja-JP" sz="3600" b="1" kern="0" dirty="0">
              <a:latin typeface="HGPｺﾞｼｯｸM" pitchFamily="50" charset="-128"/>
              <a:ea typeface="HGPｺﾞｼｯｸM" pitchFamily="50" charset="-128"/>
              <a:cs typeface="+mj-cs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539750" y="3429000"/>
            <a:ext cx="8208963" cy="1827213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ja-JP" altLang="en-US" sz="3000" kern="0" dirty="0">
                <a:solidFill>
                  <a:schemeClr val="tx2"/>
                </a:solidFill>
              </a:rPr>
              <a:t>自分の夢や目標について考えたこと</a:t>
            </a:r>
            <a:endParaRPr lang="en-US" altLang="ja-JP" sz="3000" kern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539750" y="836613"/>
            <a:ext cx="7632700" cy="720725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000" dirty="0">
                <a:solidFill>
                  <a:schemeClr val="tx1"/>
                </a:solidFill>
              </a:rPr>
              <a:t>光はなくても，人生は明るい。</a:t>
            </a:r>
          </a:p>
        </p:txBody>
      </p:sp>
      <p:sp>
        <p:nvSpPr>
          <p:cNvPr id="15" name="角丸四角形 14"/>
          <p:cNvSpPr/>
          <p:nvPr/>
        </p:nvSpPr>
        <p:spPr>
          <a:xfrm>
            <a:off x="323850" y="2781300"/>
            <a:ext cx="8135938" cy="1800225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ja-JP" altLang="en-US" sz="3000" kern="0" dirty="0">
                <a:solidFill>
                  <a:schemeClr val="tx2"/>
                </a:solidFill>
              </a:rPr>
              <a:t>それぞれの目標に向かって，</a:t>
            </a:r>
            <a:endParaRPr lang="en-US" altLang="ja-JP" sz="3000" kern="0" dirty="0">
              <a:solidFill>
                <a:schemeClr val="tx2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ja-JP" altLang="en-US" sz="3000" kern="0" dirty="0">
                <a:solidFill>
                  <a:schemeClr val="tx2"/>
                </a:solidFill>
              </a:rPr>
              <a:t>自分ができることを一つずつやっていく。</a:t>
            </a:r>
            <a:endParaRPr lang="en-US" altLang="ja-JP" sz="3000" kern="0" dirty="0">
              <a:solidFill>
                <a:schemeClr val="tx2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ja-JP" altLang="en-US" sz="3000" kern="0" dirty="0">
                <a:solidFill>
                  <a:schemeClr val="tx2"/>
                </a:solidFill>
              </a:rPr>
              <a:t>すると，不可能が可能になってくる。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539750" y="1773238"/>
            <a:ext cx="7632700" cy="792162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000" kern="0" dirty="0">
                <a:solidFill>
                  <a:schemeClr val="tx2"/>
                </a:solidFill>
              </a:rPr>
              <a:t>目が見えなくても，夢は見ることができる。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14400" y="152400"/>
            <a:ext cx="661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ja-JP" altLang="en-US" sz="3600" b="1" kern="0" dirty="0">
                <a:latin typeface="HGPｺﾞｼｯｸM" pitchFamily="50" charset="-128"/>
                <a:ea typeface="HGPｺﾞｼｯｸM" pitchFamily="50" charset="-128"/>
                <a:cs typeface="+mj-cs"/>
              </a:rPr>
              <a:t>柳川春己さんの言葉から･･･</a:t>
            </a:r>
            <a:endParaRPr lang="ja-JP" altLang="ja-JP" sz="3600" b="1" kern="0" dirty="0">
              <a:latin typeface="HGPｺﾞｼｯｸM" pitchFamily="50" charset="-128"/>
              <a:ea typeface="HGPｺﾞｼｯｸM" pitchFamily="50" charset="-128"/>
              <a:cs typeface="+mj-cs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250825" y="4797425"/>
            <a:ext cx="8208963" cy="182721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ja-JP" altLang="en-US" sz="3000" kern="0" dirty="0">
                <a:solidFill>
                  <a:schemeClr val="tx2"/>
                </a:solidFill>
              </a:rPr>
              <a:t>途中であきらめたらダメ。できないことの壁に</a:t>
            </a:r>
            <a:endParaRPr lang="en-US" altLang="ja-JP" sz="3000" kern="0" dirty="0">
              <a:solidFill>
                <a:schemeClr val="tx2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ja-JP" altLang="en-US" sz="3000" kern="0" dirty="0">
                <a:solidFill>
                  <a:schemeClr val="tx2"/>
                </a:solidFill>
              </a:rPr>
              <a:t>ぶつかったら，友達や先生に相談してみる。</a:t>
            </a:r>
            <a:endParaRPr lang="en-US" altLang="ja-JP" sz="3000" kern="0" dirty="0">
              <a:solidFill>
                <a:schemeClr val="tx2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ja-JP" altLang="en-US" sz="3000" kern="0" dirty="0">
                <a:solidFill>
                  <a:schemeClr val="tx2"/>
                </a:solidFill>
              </a:rPr>
              <a:t>すると，必ず道は見える。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4284663" y="260350"/>
            <a:ext cx="3384550" cy="1150938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スポーツ選手</a:t>
            </a:r>
            <a:endParaRPr lang="en-US" altLang="ja-JP" dirty="0">
              <a:solidFill>
                <a:schemeClr val="tx1"/>
              </a:solidFill>
              <a:ea typeface="ＤＦ特太ゴシック体" pitchFamily="1" charset="-128"/>
            </a:endParaRPr>
          </a:p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（サッカー，野球等）</a:t>
            </a:r>
          </a:p>
        </p:txBody>
      </p:sp>
      <p:sp>
        <p:nvSpPr>
          <p:cNvPr id="4099" name="テキスト ボックス 7"/>
          <p:cNvSpPr txBox="1">
            <a:spLocks noChangeArrowheads="1"/>
          </p:cNvSpPr>
          <p:nvPr/>
        </p:nvSpPr>
        <p:spPr bwMode="auto">
          <a:xfrm>
            <a:off x="1979613" y="2420938"/>
            <a:ext cx="50403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16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tx1"/>
                </a:solidFill>
              </a:rPr>
              <a:t>将来，つきたいと</a:t>
            </a:r>
            <a:endParaRPr lang="en-US" altLang="ja-JP" sz="36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tx1"/>
                </a:solidFill>
              </a:rPr>
              <a:t>思っている仕事は</a:t>
            </a:r>
            <a:endParaRPr lang="en-US" altLang="ja-JP" sz="36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tx1"/>
                </a:solidFill>
              </a:rPr>
              <a:t>何ですか。</a:t>
            </a:r>
            <a:endParaRPr lang="en-US" altLang="ja-JP" sz="36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tx1"/>
                </a:solidFill>
              </a:rPr>
              <a:t>（４月のアンケート）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900113" y="620713"/>
            <a:ext cx="3024187" cy="2303462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技術者、学芸員，</a:t>
            </a:r>
            <a:endParaRPr lang="en-US" altLang="ja-JP" dirty="0">
              <a:solidFill>
                <a:schemeClr val="tx1"/>
              </a:solidFill>
              <a:ea typeface="ＤＦ特太ゴシック体" pitchFamily="1" charset="-128"/>
            </a:endParaRPr>
          </a:p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設計，調理師，</a:t>
            </a:r>
            <a:endParaRPr lang="en-US" altLang="ja-JP" dirty="0">
              <a:solidFill>
                <a:schemeClr val="tx1"/>
              </a:solidFill>
              <a:ea typeface="ＤＦ特太ゴシック体" pitchFamily="1" charset="-128"/>
            </a:endParaRPr>
          </a:p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動物関係の仕事，美容師，保育士</a:t>
            </a:r>
            <a:endParaRPr lang="en-US" altLang="ja-JP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4643438" y="1773238"/>
            <a:ext cx="3384550" cy="1727200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医療関係</a:t>
            </a:r>
            <a:endParaRPr lang="en-US" altLang="ja-JP" dirty="0">
              <a:solidFill>
                <a:schemeClr val="tx1"/>
              </a:solidFill>
              <a:ea typeface="ＤＦ特太ゴシック体" pitchFamily="1" charset="-128"/>
            </a:endParaRPr>
          </a:p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（助産師，看護師，薬剤師等）</a:t>
            </a:r>
            <a:endParaRPr lang="en-US" altLang="ja-JP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755650" y="3429000"/>
            <a:ext cx="3384550" cy="1152525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人の役に立つことが</a:t>
            </a:r>
            <a:endParaRPr lang="en-US" altLang="ja-JP" dirty="0">
              <a:solidFill>
                <a:schemeClr val="tx1"/>
              </a:solidFill>
              <a:ea typeface="ＤＦ特太ゴシック体" pitchFamily="1" charset="-128"/>
            </a:endParaRPr>
          </a:p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できる仕事</a:t>
            </a:r>
            <a:endParaRPr lang="en-US" altLang="ja-JP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5003800" y="3789363"/>
            <a:ext cx="3384550" cy="1295400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お金がたくさん</a:t>
            </a:r>
            <a:endParaRPr lang="en-US" altLang="ja-JP" dirty="0">
              <a:solidFill>
                <a:schemeClr val="tx1"/>
              </a:solidFill>
              <a:ea typeface="ＤＦ特太ゴシック体" pitchFamily="1" charset="-128"/>
            </a:endParaRPr>
          </a:p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もらえる仕事</a:t>
            </a:r>
            <a:endParaRPr lang="en-US" altLang="ja-JP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971550" y="5084763"/>
            <a:ext cx="3024188" cy="1150937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人々を笑顔に</a:t>
            </a:r>
            <a:endParaRPr lang="en-US" altLang="ja-JP" dirty="0">
              <a:solidFill>
                <a:schemeClr val="tx1"/>
              </a:solidFill>
              <a:ea typeface="ＤＦ特太ゴシック体" pitchFamily="1" charset="-128"/>
            </a:endParaRPr>
          </a:p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できる仕事</a:t>
            </a:r>
            <a:endParaRPr lang="en-US" altLang="ja-JP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4716463" y="5300663"/>
            <a:ext cx="3384550" cy="1152525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a typeface="ＤＦ特太ゴシック体" pitchFamily="1" charset="-128"/>
              </a:rPr>
              <a:t>運動ができる仕事</a:t>
            </a:r>
            <a:endParaRPr lang="en-US" altLang="ja-JP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099" grpId="0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16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968373-1EC0-4E78-A619-8AFC367C3947}" type="slidenum">
              <a:rPr lang="en-US" altLang="ja-JP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ja-JP" sz="900" smtClean="0">
              <a:solidFill>
                <a:schemeClr val="bg1"/>
              </a:solidFill>
            </a:endParaRPr>
          </a:p>
        </p:txBody>
      </p:sp>
      <p:pic>
        <p:nvPicPr>
          <p:cNvPr id="3" name="1_eiz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16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E77E90-695D-42BA-B59E-A4302E46A337}" type="slidenum">
              <a:rPr lang="en-US" altLang="ja-JP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ja-JP" sz="900" smtClean="0">
              <a:solidFill>
                <a:schemeClr val="bg1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6610350" cy="457200"/>
          </a:xfrm>
        </p:spPr>
        <p:txBody>
          <a:bodyPr/>
          <a:lstStyle/>
          <a:p>
            <a:pPr eaLnBrk="1" hangingPunct="1"/>
            <a:r>
              <a:rPr lang="ja-JP" altLang="en-US" sz="360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盲目アスリート柳川春己さん</a:t>
            </a:r>
            <a:endParaRPr lang="ja-JP" altLang="ja-JP" sz="360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4100" name="Picture 2" descr="C:\Users\佐賀県教育センター\Desktop\中道徳講座\アトランタゴール\PIC_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6" r="8661"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角丸四角形 4"/>
          <p:cNvSpPr/>
          <p:nvPr/>
        </p:nvSpPr>
        <p:spPr>
          <a:xfrm>
            <a:off x="4787900" y="908050"/>
            <a:ext cx="4356100" cy="914400"/>
          </a:xfrm>
          <a:prstGeom prst="round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600" dirty="0">
                <a:solidFill>
                  <a:schemeClr val="tx1"/>
                </a:solidFill>
              </a:rPr>
              <a:t>８歳で失明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4787900" y="3068638"/>
            <a:ext cx="4356100" cy="914400"/>
          </a:xfrm>
          <a:prstGeom prst="round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tx1"/>
                </a:solidFill>
              </a:rPr>
              <a:t>３３歳でマラソンを始める。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4787900" y="4149725"/>
            <a:ext cx="4356100" cy="2449513"/>
          </a:xfrm>
          <a:prstGeom prst="round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dirty="0">
                <a:solidFill>
                  <a:schemeClr val="tx1"/>
                </a:solidFill>
              </a:rPr>
              <a:t>・バルセロナパラリンピック６位</a:t>
            </a:r>
            <a:endParaRPr lang="en-US" altLang="ja-JP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ja-JP" altLang="en-US" dirty="0">
                <a:solidFill>
                  <a:schemeClr val="tx1"/>
                </a:solidFill>
              </a:rPr>
              <a:t>・アトランタパラリンピック優勝</a:t>
            </a:r>
            <a:endParaRPr lang="en-US" altLang="ja-JP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ja-JP" altLang="en-US" dirty="0">
                <a:solidFill>
                  <a:schemeClr val="tx1"/>
                </a:solidFill>
              </a:rPr>
              <a:t>　　　　記録　２時間５０分５６秒　　　　　　　　　</a:t>
            </a:r>
            <a:endParaRPr lang="en-US" altLang="ja-JP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ja-JP" altLang="en-US" dirty="0">
                <a:solidFill>
                  <a:schemeClr val="tx1"/>
                </a:solidFill>
              </a:rPr>
              <a:t>　　　　　　　　　（金メダリスト）</a:t>
            </a:r>
            <a:endParaRPr lang="en-US" altLang="ja-JP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ja-JP" altLang="en-US" dirty="0">
                <a:solidFill>
                  <a:schemeClr val="tx1"/>
                </a:solidFill>
              </a:rPr>
              <a:t>・シドニーパラリンピック６位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87900" y="1989138"/>
            <a:ext cx="4356100" cy="914400"/>
          </a:xfrm>
          <a:prstGeom prst="round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tx1"/>
                </a:solidFill>
              </a:rPr>
              <a:t>盲学校卒業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tx1"/>
                </a:solidFill>
              </a:rPr>
              <a:t>→佐賀市で鍼灸院を開院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34925" y="6453188"/>
            <a:ext cx="2808288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rgbClr val="000000"/>
                </a:solidFill>
              </a:rPr>
              <a:t>写真提供：柳川春己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ja-JP" altLang="en-US" sz="4800" dirty="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柳川春己の挑戦</a:t>
            </a:r>
            <a:endParaRPr lang="ja-JP" altLang="ja-JP" sz="4800" dirty="0" smtClean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_eiz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16632"/>
            <a:ext cx="8424936" cy="63187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16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46EEE8-9E3A-438E-9089-1E3074E4BA2E}" type="slidenum">
              <a:rPr lang="en-US" altLang="ja-JP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ja-JP" sz="900" smtClean="0">
              <a:solidFill>
                <a:schemeClr val="bg1"/>
              </a:solidFill>
            </a:endParaRPr>
          </a:p>
        </p:txBody>
      </p:sp>
      <p:pic>
        <p:nvPicPr>
          <p:cNvPr id="14339" name="Picture 7" descr="C:\Users\佐賀県教育センター\Desktop\中道徳講座\写真\グランド練習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908050"/>
            <a:ext cx="9110662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152400"/>
            <a:ext cx="661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ja-JP" altLang="en-US" sz="3600" b="1" kern="0" dirty="0">
                <a:latin typeface="HGPｺﾞｼｯｸM" pitchFamily="50" charset="-128"/>
                <a:ea typeface="HGPｺﾞｼｯｸM" pitchFamily="50" charset="-128"/>
                <a:cs typeface="+mj-cs"/>
              </a:rPr>
              <a:t>盲目アスリート柳川春己さん</a:t>
            </a:r>
            <a:endParaRPr lang="ja-JP" altLang="ja-JP" sz="3600" b="1" kern="0" dirty="0">
              <a:latin typeface="HGPｺﾞｼｯｸM" pitchFamily="50" charset="-128"/>
              <a:ea typeface="HGPｺﾞｼｯｸM" pitchFamily="50" charset="-128"/>
              <a:cs typeface="+mj-cs"/>
            </a:endParaRPr>
          </a:p>
        </p:txBody>
      </p:sp>
      <p:sp>
        <p:nvSpPr>
          <p:cNvPr id="6" name="左右矢印 5"/>
          <p:cNvSpPr/>
          <p:nvPr/>
        </p:nvSpPr>
        <p:spPr>
          <a:xfrm>
            <a:off x="3924300" y="3429000"/>
            <a:ext cx="3887788" cy="287338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4342" name="テキスト ボックス 6"/>
          <p:cNvSpPr txBox="1">
            <a:spLocks noChangeArrowheads="1"/>
          </p:cNvSpPr>
          <p:nvPr/>
        </p:nvSpPr>
        <p:spPr bwMode="auto">
          <a:xfrm>
            <a:off x="4787900" y="3716338"/>
            <a:ext cx="1944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16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chemeClr val="tx1"/>
                </a:solidFill>
              </a:rPr>
              <a:t>２０メートル</a:t>
            </a:r>
          </a:p>
        </p:txBody>
      </p:sp>
      <p:sp>
        <p:nvSpPr>
          <p:cNvPr id="8" name="角丸四角形吹き出し 7"/>
          <p:cNvSpPr/>
          <p:nvPr/>
        </p:nvSpPr>
        <p:spPr>
          <a:xfrm>
            <a:off x="1403350" y="5157788"/>
            <a:ext cx="4681538" cy="1366837"/>
          </a:xfrm>
          <a:prstGeom prst="wedgeRoundRectCallout">
            <a:avLst>
              <a:gd name="adj1" fmla="val -43210"/>
              <a:gd name="adj2" fmla="val -8529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tx1"/>
                </a:solidFill>
              </a:rPr>
              <a:t>スタート地点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tx1"/>
                </a:solidFill>
              </a:rPr>
              <a:t>音楽の音が近付いたら１周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1835150" y="908050"/>
            <a:ext cx="730885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フルマラソンを目指し，最高３００周走る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16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023AF5-FD6B-46B6-B5FB-4CCDA3207D94}" type="slidenum">
              <a:rPr lang="en-US" altLang="ja-JP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ja-JP" sz="900" smtClean="0">
              <a:solidFill>
                <a:schemeClr val="bg1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755650" y="1052513"/>
            <a:ext cx="7632700" cy="7191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２００４年のアテネパラリンピックを目指す。</a:t>
            </a:r>
          </a:p>
        </p:txBody>
      </p:sp>
      <p:sp>
        <p:nvSpPr>
          <p:cNvPr id="15" name="角丸四角形 14"/>
          <p:cNvSpPr/>
          <p:nvPr/>
        </p:nvSpPr>
        <p:spPr>
          <a:xfrm>
            <a:off x="250825" y="2133600"/>
            <a:ext cx="8642350" cy="12239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3200" kern="0" dirty="0">
                <a:solidFill>
                  <a:schemeClr val="tx2"/>
                </a:solidFill>
              </a:rPr>
              <a:t>アメリカでの合宿中にプールに入ろうとして転倒</a:t>
            </a:r>
            <a:endParaRPr lang="en-US" altLang="ja-JP" sz="3200" kern="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ja-JP" altLang="en-US" sz="3200" kern="0" dirty="0">
                <a:solidFill>
                  <a:schemeClr val="tx2"/>
                </a:solidFill>
              </a:rPr>
              <a:t>左足の半月板を痛める。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755650" y="3644900"/>
            <a:ext cx="7632700" cy="12239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２００３年　選考会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記録　３時間９分　落選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14400" y="152400"/>
            <a:ext cx="661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ja-JP" altLang="en-US" sz="3600" b="1" kern="0" dirty="0">
                <a:latin typeface="HGPｺﾞｼｯｸM" pitchFamily="50" charset="-128"/>
                <a:ea typeface="HGPｺﾞｼｯｸM" pitchFamily="50" charset="-128"/>
                <a:cs typeface="+mj-cs"/>
              </a:rPr>
              <a:t>盲目アスリート柳川春己さん</a:t>
            </a:r>
            <a:endParaRPr lang="ja-JP" altLang="ja-JP" sz="3600" b="1" kern="0" dirty="0">
              <a:latin typeface="HGPｺﾞｼｯｸM" pitchFamily="50" charset="-128"/>
              <a:ea typeface="HGPｺﾞｼｯｸM" pitchFamily="50" charset="-128"/>
              <a:cs typeface="+mj-cs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827088" y="5157788"/>
            <a:ext cx="7489825" cy="10810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悔しくて涙が止まらなかった</a:t>
            </a:r>
            <a:r>
              <a:rPr lang="en-US" altLang="ja-JP" sz="3200" dirty="0">
                <a:solidFill>
                  <a:schemeClr val="tx1"/>
                </a:solidFill>
              </a:rPr>
              <a:t>…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16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93A141-A29E-4A7D-B6FD-466E5FB0ACCF}" type="slidenum">
              <a:rPr lang="en-US" altLang="ja-JP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ja-JP" sz="900" smtClean="0">
              <a:solidFill>
                <a:schemeClr val="bg1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755650" y="1052513"/>
            <a:ext cx="7632700" cy="7191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目標を失い，落ち込む日々が続いた</a:t>
            </a:r>
          </a:p>
        </p:txBody>
      </p:sp>
      <p:sp>
        <p:nvSpPr>
          <p:cNvPr id="15" name="角丸四角形 14"/>
          <p:cNvSpPr/>
          <p:nvPr/>
        </p:nvSpPr>
        <p:spPr>
          <a:xfrm>
            <a:off x="250825" y="2133600"/>
            <a:ext cx="8642350" cy="12239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ja-JP" altLang="en-US" sz="3200" kern="0" dirty="0">
                <a:solidFill>
                  <a:schemeClr val="tx2"/>
                </a:solidFill>
              </a:rPr>
              <a:t>走ることは続けたいと思い，</a:t>
            </a:r>
            <a:endParaRPr lang="en-US" altLang="ja-JP" sz="3200" kern="0" dirty="0">
              <a:solidFill>
                <a:schemeClr val="tx2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ja-JP" altLang="en-US" sz="3200" kern="0" dirty="0">
                <a:solidFill>
                  <a:schemeClr val="tx2"/>
                </a:solidFill>
              </a:rPr>
              <a:t>２００４年にホノルルマラソンを９時間２９分で完走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755650" y="3789363"/>
            <a:ext cx="7632700" cy="863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次の北京マラソンを目指すのは厳しい</a:t>
            </a:r>
            <a:r>
              <a:rPr lang="en-US" altLang="ja-JP" sz="3200" dirty="0">
                <a:solidFill>
                  <a:schemeClr val="tx1"/>
                </a:solidFill>
              </a:rPr>
              <a:t>…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14400" y="152400"/>
            <a:ext cx="661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ja-JP" altLang="en-US" sz="3600" b="1" kern="0" dirty="0">
                <a:latin typeface="HGPｺﾞｼｯｸM" pitchFamily="50" charset="-128"/>
                <a:ea typeface="HGPｺﾞｼｯｸM" pitchFamily="50" charset="-128"/>
                <a:cs typeface="+mj-cs"/>
              </a:rPr>
              <a:t>盲目アスリート柳川春己さん</a:t>
            </a:r>
            <a:endParaRPr lang="ja-JP" altLang="ja-JP" sz="3600" b="1" kern="0" dirty="0">
              <a:latin typeface="HGPｺﾞｼｯｸM" pitchFamily="50" charset="-128"/>
              <a:ea typeface="HGPｺﾞｼｯｸM" pitchFamily="50" charset="-128"/>
              <a:cs typeface="+mj-cs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827088" y="5084763"/>
            <a:ext cx="7489825" cy="108108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ある日，出席した結婚式場で，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ある競技をしている人</a:t>
            </a:r>
            <a:r>
              <a:rPr lang="ja-JP" altLang="en-US" sz="3200">
                <a:solidFill>
                  <a:schemeClr val="tx1"/>
                </a:solidFill>
              </a:rPr>
              <a:t>と出会い</a:t>
            </a:r>
            <a:r>
              <a:rPr lang="en-US" altLang="ja-JP" sz="3200">
                <a:solidFill>
                  <a:schemeClr val="tx1"/>
                </a:solidFill>
              </a:rPr>
              <a:t>…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1" grpId="0" animBg="1"/>
    </p:bldLst>
  </p:timing>
</p:sld>
</file>

<file path=ppt/theme/theme1.xml><?xml version="1.0" encoding="utf-8"?>
<a:theme xmlns:a="http://schemas.openxmlformats.org/drawingml/2006/main" name="パズルテンプレート">
  <a:themeElements>
    <a:clrScheme name="Office テーマ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テーマ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パズルテンプレート</Template>
  <TotalTime>429</TotalTime>
  <Words>433</Words>
  <Application>Microsoft Office PowerPoint</Application>
  <PresentationFormat>画面に合わせる (4:3)</PresentationFormat>
  <Paragraphs>88</Paragraphs>
  <Slides>16</Slides>
  <Notes>5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ＤＦ特太ゴシック体</vt:lpstr>
      <vt:lpstr>HGPｺﾞｼｯｸM</vt:lpstr>
      <vt:lpstr>HG正楷書体-PRO</vt:lpstr>
      <vt:lpstr>ＭＳ Ｐゴシック</vt:lpstr>
      <vt:lpstr>Arial</vt:lpstr>
      <vt:lpstr>パズルテンプレート</vt:lpstr>
      <vt:lpstr>あなたは，３０歳の時， 何をしているだろう。  何をしていると いいですか?</vt:lpstr>
      <vt:lpstr>PowerPoint プレゼンテーション</vt:lpstr>
      <vt:lpstr>PowerPoint プレゼンテーション</vt:lpstr>
      <vt:lpstr>盲目アスリート柳川春己さん</vt:lpstr>
      <vt:lpstr>柳川春己の挑戦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佐賀県教育センター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柳川春己の挑戦</dc:title>
  <dc:creator>佐賀県教育センター</dc:creator>
  <cp:lastModifiedBy>合瀬 一幸</cp:lastModifiedBy>
  <cp:revision>59</cp:revision>
  <dcterms:created xsi:type="dcterms:W3CDTF">2012-08-02T07:38:37Z</dcterms:created>
  <dcterms:modified xsi:type="dcterms:W3CDTF">2015-12-14T09:52:47Z</dcterms:modified>
</cp:coreProperties>
</file>